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91" r:id="rId4"/>
    <p:sldId id="292" r:id="rId5"/>
    <p:sldId id="294" r:id="rId6"/>
    <p:sldId id="295" r:id="rId7"/>
    <p:sldId id="293" r:id="rId8"/>
    <p:sldId id="28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DDDDDD"/>
    <a:srgbClr val="10EB00"/>
    <a:srgbClr val="000066"/>
    <a:srgbClr val="006600"/>
    <a:srgbClr val="FF6600"/>
    <a:srgbClr val="3366FF"/>
    <a:srgbClr val="66CC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13" d="100"/>
          <a:sy n="113" d="100"/>
        </p:scale>
        <p:origin x="-2334" y="-10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24624630185102E-2"/>
          <c:y val="0.17250992544749899"/>
          <c:w val="0.77473580610384896"/>
          <c:h val="0.73141638368706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GZR + EBR + MK-3682 300 mg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100</c:v>
                </c:pt>
                <c:pt idx="1">
                  <c:v>69</c:v>
                </c:pt>
                <c:pt idx="2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4B-4AEE-B021-C4EBC292ADD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GZR + EBR + MK-3682 450 mg</c:v>
                </c:pt>
              </c:strCache>
            </c:strRef>
          </c:tx>
          <c:spPr>
            <a:solidFill>
              <a:srgbClr val="0000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100</c:v>
                </c:pt>
                <c:pt idx="1">
                  <c:v>60</c:v>
                </c:pt>
                <c:pt idx="2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4B-4AEE-B021-C4EBC292ADDF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GZR + MK-8408 + MK-3682 300 mg</c:v>
                </c:pt>
              </c:strCache>
            </c:strRef>
          </c:tx>
          <c:spPr>
            <a:solidFill>
              <a:srgbClr val="10EB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100</c:v>
                </c:pt>
                <c:pt idx="1">
                  <c:v>71</c:v>
                </c:pt>
                <c:pt idx="2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4B-4AEE-B021-C4EBC292ADDF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GZR + MK-8408 + MK-3682 450 mg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91</c:v>
                </c:pt>
                <c:pt idx="1">
                  <c:v>94</c:v>
                </c:pt>
                <c:pt idx="2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4B-4AEE-B021-C4EBC292A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23584"/>
        <c:axId val="121125120"/>
      </c:barChart>
      <c:catAx>
        <c:axId val="12112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1">
                <a:solidFill>
                  <a:srgbClr val="333399"/>
                </a:solidFill>
                <a:latin typeface="Calibri" pitchFamily="34" charset="0"/>
              </a:defRPr>
            </a:pPr>
            <a:endParaRPr lang="fr-FR"/>
          </a:p>
        </c:txPr>
        <c:crossAx val="121125120"/>
        <c:crosses val="autoZero"/>
        <c:auto val="1"/>
        <c:lblAlgn val="ctr"/>
        <c:lblOffset val="100"/>
        <c:noMultiLvlLbl val="0"/>
      </c:catAx>
      <c:valAx>
        <c:axId val="1211251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2112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696198364790703E-2"/>
          <c:y val="1.0128595013597099E-3"/>
          <c:w val="0.86227199035498103"/>
          <c:h val="8.3153972796634307E-2"/>
        </c:manualLayout>
      </c:layout>
      <c:overlay val="0"/>
      <c:txPr>
        <a:bodyPr/>
        <a:lstStyle/>
        <a:p>
          <a:pPr>
            <a:defRPr sz="1400" b="1">
              <a:solidFill>
                <a:srgbClr val="333399"/>
              </a:solidFill>
              <a:latin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16200000" flipH="1">
            <a:off x="3478333" y="2678603"/>
            <a:ext cx="34866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05416"/>
              </p:ext>
            </p:extLst>
          </p:nvPr>
        </p:nvGraphicFramePr>
        <p:xfrm>
          <a:off x="5037621" y="2207764"/>
          <a:ext cx="1622611" cy="432816"/>
        </p:xfrm>
        <a:graphic>
          <a:graphicData uri="http://schemas.openxmlformats.org/drawingml/2006/table">
            <a:tbl>
              <a:tblPr/>
              <a:tblGrid>
                <a:gridCol w="1622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300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25912"/>
              </p:ext>
            </p:extLst>
          </p:nvPr>
        </p:nvGraphicFramePr>
        <p:xfrm>
          <a:off x="5037621" y="2780928"/>
          <a:ext cx="1622611" cy="432816"/>
        </p:xfrm>
        <a:graphic>
          <a:graphicData uri="http://schemas.openxmlformats.org/drawingml/2006/table">
            <a:tbl>
              <a:tblPr/>
              <a:tblGrid>
                <a:gridCol w="16226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450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905473" y="1522636"/>
            <a:ext cx="1450503" cy="10668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644365" y="1923797"/>
            <a:ext cx="48708" cy="259199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6380588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4417643" y="2408011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4417643" y="2996952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584980" y="4234582"/>
            <a:ext cx="32669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 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≤ 12.5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endParaRPr lang="en-US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u="sng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0.48 + APRI ≤ 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5496" y="4991640"/>
            <a:ext cx="8656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GZR: 100 mg </a:t>
            </a:r>
            <a:r>
              <a:rPr lang="en-US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; EBR: 50 mg </a:t>
            </a:r>
            <a:r>
              <a:rPr lang="en-US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; MK-4808: 60 mg </a:t>
            </a:r>
            <a:r>
              <a:rPr lang="en-US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0663" y="5512214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SVR</a:t>
            </a:r>
            <a:r>
              <a:rPr lang="en-US" baseline="-25000" dirty="0">
                <a:solidFill>
                  <a:srgbClr val="000066"/>
                </a:solidFill>
              </a:rPr>
              <a:t>12 </a:t>
            </a:r>
            <a:r>
              <a:rPr lang="en-US" dirty="0">
                <a:solidFill>
                  <a:srgbClr val="000066"/>
                </a:solidFill>
              </a:rPr>
              <a:t>(HCV RNA &lt; 15 IU/mL)</a:t>
            </a:r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>
            <a:off x="6660232" y="2420888"/>
            <a:ext cx="115534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0" name="Line 63"/>
          <p:cNvSpPr>
            <a:spLocks noChangeShapeType="1"/>
          </p:cNvSpPr>
          <p:nvPr/>
        </p:nvSpPr>
        <p:spPr bwMode="auto">
          <a:xfrm>
            <a:off x="6660232" y="3573016"/>
            <a:ext cx="115534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26669"/>
              </p:ext>
            </p:extLst>
          </p:nvPr>
        </p:nvGraphicFramePr>
        <p:xfrm>
          <a:off x="5067469" y="3933056"/>
          <a:ext cx="1616359" cy="432816"/>
        </p:xfrm>
        <a:graphic>
          <a:graphicData uri="http://schemas.openxmlformats.org/drawingml/2006/table">
            <a:tbl>
              <a:tblPr/>
              <a:tblGrid>
                <a:gridCol w="1616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MK-4808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450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660232" y="4158991"/>
            <a:ext cx="115534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34310"/>
              </p:ext>
            </p:extLst>
          </p:nvPr>
        </p:nvGraphicFramePr>
        <p:xfrm>
          <a:off x="5037620" y="3356224"/>
          <a:ext cx="1622612" cy="432816"/>
        </p:xfrm>
        <a:graphic>
          <a:graphicData uri="http://schemas.openxmlformats.org/drawingml/2006/table">
            <a:tbl>
              <a:tblPr/>
              <a:tblGrid>
                <a:gridCol w="16226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MK-4808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300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4417643" y="3573016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812360" y="314096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3" name="Line 63"/>
          <p:cNvSpPr>
            <a:spLocks noChangeShapeType="1"/>
          </p:cNvSpPr>
          <p:nvPr/>
        </p:nvSpPr>
        <p:spPr bwMode="auto">
          <a:xfrm>
            <a:off x="6660232" y="2996952"/>
            <a:ext cx="115534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79984" y="3284984"/>
            <a:ext cx="154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431816" y="2453732"/>
            <a:ext cx="2484000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18000" rIns="18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2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cirrhosis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4427984" y="2420888"/>
            <a:ext cx="0" cy="1727998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4427984" y="4149080"/>
            <a:ext cx="65866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780226"/>
              </p:ext>
            </p:extLst>
          </p:nvPr>
        </p:nvGraphicFramePr>
        <p:xfrm>
          <a:off x="323528" y="1700808"/>
          <a:ext cx="8568952" cy="3898824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00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MK-4808 + MK-3682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MK-4808 + MK-3682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0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83219" y="1246620"/>
            <a:ext cx="3164899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528" y="5671641"/>
            <a:ext cx="8597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All 240 enrolled patients completed </a:t>
            </a:r>
            <a:r>
              <a:rPr lang="en-US" dirty="0" smtClean="0"/>
              <a:t>8 weeks </a:t>
            </a:r>
            <a:r>
              <a:rPr lang="en-US" dirty="0"/>
              <a:t>of treatment and reached follow-up W12 </a:t>
            </a:r>
            <a:r>
              <a:rPr lang="en-US" dirty="0" smtClean="0"/>
              <a:t>post</a:t>
            </a:r>
            <a:r>
              <a:rPr lang="en-US" dirty="0"/>
              <a:t>-treatment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24300" y="1246620"/>
            <a:ext cx="5882740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15 IU/mL), full analysis set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  <p:sp>
        <p:nvSpPr>
          <p:cNvPr id="16" name="AutoShape 126"/>
          <p:cNvSpPr>
            <a:spLocks noChangeArrowheads="1"/>
          </p:cNvSpPr>
          <p:nvPr/>
        </p:nvSpPr>
        <p:spPr bwMode="auto">
          <a:xfrm>
            <a:off x="2051720" y="1652714"/>
            <a:ext cx="6336704" cy="5935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GB" sz="2400"/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2922514727"/>
              </p:ext>
            </p:extLst>
          </p:nvPr>
        </p:nvGraphicFramePr>
        <p:xfrm>
          <a:off x="1187624" y="1772817"/>
          <a:ext cx="7776864" cy="464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279998" y="2219129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4629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Impact of baseline NS5A RAVs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No impact of baseline genotype 1 NS5A RAVs on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: 97% if no RAVs, 100% if RAVs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No treatment emergent NS5A RAVs in the 2 relapses </a:t>
            </a:r>
            <a:br>
              <a:rPr lang="en-US" sz="1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(1 genotype 1a and 1 genotype 1b)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High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in genotype 3 with GZR + MK-4808 + MK-3862 despite high prevalence (47%) of NS5A RAVs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: 100% if no RAVs, 85% if RAVs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Treatment-emergent NS5A RAV in 1 of the 3 relapses (Y93H)</a:t>
            </a:r>
          </a:p>
          <a:p>
            <a:pPr lvl="2">
              <a:spcBef>
                <a:spcPts val="600"/>
              </a:spcBef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spcBef>
                <a:spcPts val="600"/>
              </a:spcBef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340565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3" y="1124744"/>
            <a:ext cx="6840760" cy="504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Impact of baseline RAVs (15% sensitivity threshold) on SVR</a:t>
            </a:r>
            <a:r>
              <a:rPr lang="en-US" sz="2000" baseline="-25000" dirty="0"/>
              <a:t>12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5536" y="5445224"/>
            <a:ext cx="8064896" cy="1008112"/>
          </a:xfrm>
        </p:spPr>
        <p:txBody>
          <a:bodyPr/>
          <a:lstStyle/>
          <a:p>
            <a:r>
              <a:rPr lang="en-US" sz="1600" dirty="0"/>
              <a:t>In genotype 1: no impact of baseline RAVs on SVR</a:t>
            </a:r>
            <a:r>
              <a:rPr lang="en-US" sz="1600" baseline="-25000" dirty="0"/>
              <a:t>12</a:t>
            </a:r>
            <a:endParaRPr lang="en-US" sz="1600" dirty="0"/>
          </a:p>
          <a:p>
            <a:r>
              <a:rPr lang="en-US" sz="1600" dirty="0"/>
              <a:t>In genotype 2: high efficacy despite high prevalence of baseline NS5A and NS3 RAVs</a:t>
            </a:r>
          </a:p>
          <a:p>
            <a:r>
              <a:rPr lang="en-US" sz="1600" dirty="0"/>
              <a:t>In genotype 3: modest impact of baseline NS5A RAVs on SVR</a:t>
            </a:r>
            <a:r>
              <a:rPr lang="en-US" sz="1600" baseline="-25000" dirty="0"/>
              <a:t>12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23931"/>
              </p:ext>
            </p:extLst>
          </p:nvPr>
        </p:nvGraphicFramePr>
        <p:xfrm>
          <a:off x="384628" y="1629505"/>
          <a:ext cx="8363836" cy="377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55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7000">
                  <a:extLst>
                    <a:ext uri="{9D8B030D-6E8A-4147-A177-3AD203B41FA5}">
                      <a16:colId xmlns="" xmlns:a16="http://schemas.microsoft.com/office/drawing/2014/main" val="2009713815"/>
                    </a:ext>
                  </a:extLst>
                </a:gridCol>
                <a:gridCol w="1566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49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47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084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423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12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noProof="0" dirty="0">
                        <a:solidFill>
                          <a:srgbClr val="000066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Absent, N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SVR</a:t>
                      </a:r>
                      <a:r>
                        <a:rPr lang="en-US" sz="1800" b="1" baseline="-250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Present, N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SVR</a:t>
                      </a:r>
                      <a:r>
                        <a:rPr lang="en-US" sz="1800" b="1" baseline="-250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388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1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70 (76%)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22 (24%)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88">
                <a:tc vMerge="1">
                  <a:txBody>
                    <a:bodyPr/>
                    <a:lstStyle/>
                    <a:p>
                      <a:endParaRPr lang="fr-FR" sz="160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38 (41%)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54 (59%)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388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RAVS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73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(79%)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19 (21%)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116">
                <a:tc gridSpan="7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0145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 (6%)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15 (94%) ;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L31M = 8/15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388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 (6%)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15 (94%)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1388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RAVS 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15 (94%)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 (6%)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116">
                <a:tc gridSpan="7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0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388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3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 = 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22 (52%)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20 (48%)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1388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 (10%)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38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(90%)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1388">
                <a:tc v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NS5B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41 (98%)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 (2%)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45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6765493"/>
              </p:ext>
            </p:extLst>
          </p:nvPr>
        </p:nvGraphicFramePr>
        <p:xfrm>
          <a:off x="251520" y="1627336"/>
          <a:ext cx="8568953" cy="487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3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88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628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628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272"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Dose of MK-3682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Failure 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Baseline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RAVs at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043">
                <a:tc rowSpan="3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450 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FW24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043">
                <a:tc rowSpan="3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450 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FW12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Y56F,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56F,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C316N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C316N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5043">
                <a:tc rowSpan="3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450 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2b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FW12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K122R, I132L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K122R, I132L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T24S, F28L, 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T24S, F28L, 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5043">
                <a:tc rowSpan="3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300 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3a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FW24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A30K, S62T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A30K, S62T,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5043">
                <a:tc rowSpan="3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450 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3a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FW24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S62L/I,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S62L/I,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5043">
                <a:tc rowSpan="3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450 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3b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FW12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A30K, L31M, S62D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A30K, L31M, S62D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5043">
                <a:tc vMerge="1"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lang="fr-FR" sz="13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5536" y="1124273"/>
            <a:ext cx="8712968" cy="432519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dirty="0" err="1"/>
              <a:t>Analysis</a:t>
            </a:r>
            <a:r>
              <a:rPr lang="fr-FR" sz="2000" dirty="0"/>
              <a:t> of 6 </a:t>
            </a:r>
            <a:r>
              <a:rPr lang="fr-FR" sz="2000" dirty="0" err="1"/>
              <a:t>failures</a:t>
            </a:r>
            <a:r>
              <a:rPr lang="fr-FR" sz="2000" dirty="0"/>
              <a:t> on </a:t>
            </a:r>
            <a:r>
              <a:rPr lang="en-US" sz="2000" dirty="0"/>
              <a:t>MK-3682</a:t>
            </a:r>
            <a:r>
              <a:rPr lang="fr-FR" sz="2000" dirty="0"/>
              <a:t> (300 or 450 mg) + GZR + MK-4808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92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57754"/>
              </p:ext>
            </p:extLst>
          </p:nvPr>
        </p:nvGraphicFramePr>
        <p:xfrm>
          <a:off x="122584" y="1694613"/>
          <a:ext cx="8928994" cy="4758722"/>
        </p:xfrm>
        <a:graphic>
          <a:graphicData uri="http://schemas.openxmlformats.org/drawingml/2006/table">
            <a:tbl>
              <a:tblPr/>
              <a:tblGrid>
                <a:gridCol w="3513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03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9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04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300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MK-4808 + MK-3682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MK-4808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MK-3682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event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7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7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serious adverse event,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9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adverse event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4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0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Haemoglobin &lt; 10 g/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&gt; 5 x baseline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Late AST/ALT &gt; 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 elevation, grade 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3803" y="1246620"/>
            <a:ext cx="2143736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367602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this pilot phase II,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randomised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, open-label study, treatment with GZR + MK-4808 + MK36-82 was well tolerated and resulted in high rates of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(91–94%) in treatment-naïve non-cirrhotic patients with genotypes 1, 2 or 3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Improved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(85%) in patients with genotype 3 and baseline NS5A RAVs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Good safety and tolerability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GZR/MK-4808/MK3682 (450 mg) selected for study Part B</a:t>
            </a:r>
          </a:p>
          <a:p>
            <a:pPr lvl="1">
              <a:spcBef>
                <a:spcPts val="600"/>
              </a:spcBef>
            </a:pP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C-CREST - Part A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17628" y="6565900"/>
            <a:ext cx="41184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EJ. Lancet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2017 ; 2 :805-813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C-CREST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, Part A</a:t>
            </a: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: GZR + EBR or MK-8408 </a:t>
            </a:r>
            <a:br>
              <a:rPr lang="en-GB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000" dirty="0">
                <a:ea typeface="ＭＳ Ｐゴシック" pitchFamily="-1" charset="-128"/>
                <a:cs typeface="ＭＳ Ｐゴシック" pitchFamily="-1" charset="-128"/>
              </a:rPr>
              <a:t>+ MK-3682 for genotypes 1, 2 and 3 - Phase II</a:t>
            </a:r>
            <a:endParaRPr lang="fr-FR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916</Words>
  <Application>Microsoft Office PowerPoint</Application>
  <PresentationFormat>Affichage à l'écran (4:3)</PresentationFormat>
  <Paragraphs>354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C-CREST study, Part A: GZR + EBR or MK-8408  + MK-3682 for genotypes 1, 2 and 3 - Phase II</vt:lpstr>
      <vt:lpstr>C-CREST study, Part A: GZR + EBR or MK-8408  + MK-3682 for genotypes 1, 2 and 3 - Phase II</vt:lpstr>
      <vt:lpstr>C-CREST study, Part A: GZR + EBR or MK-8408  + MK-3682 for genotypes 1, 2 and 3 - Phase II</vt:lpstr>
      <vt:lpstr>C-CREST study, Part A: GZR + EBR or MK-8408  + MK-3682 for genotypes 1, 2 and 3 - Phase II</vt:lpstr>
      <vt:lpstr>C-CREST study, Part A: GZR + EBR or MK-8408  + MK-3682 for genotypes 1, 2 and 3 - Phase II</vt:lpstr>
      <vt:lpstr>C-CREST study, Part A: GZR + EBR or MK-8408  + MK-3682 for genotypes 1, 2 and 3 - Phase II</vt:lpstr>
      <vt:lpstr>C-CREST study, Part A: GZR + EBR or MK-8408  + MK-3682 for genotypes 1, 2 and 3 - Phase II</vt:lpstr>
      <vt:lpstr>C-CREST study, Part A: GZR + EBR or MK-8408  + MK-3682 for genotypes 1, 2 and 3 - Phase II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133</cp:revision>
  <dcterms:created xsi:type="dcterms:W3CDTF">2015-05-24T18:34:23Z</dcterms:created>
  <dcterms:modified xsi:type="dcterms:W3CDTF">2017-12-07T15:41:29Z</dcterms:modified>
</cp:coreProperties>
</file>