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3" r:id="rId2"/>
    <p:sldId id="295" r:id="rId3"/>
    <p:sldId id="296" r:id="rId4"/>
    <p:sldId id="299" r:id="rId5"/>
    <p:sldId id="300" r:id="rId6"/>
    <p:sldId id="302" r:id="rId7"/>
    <p:sldId id="301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3399"/>
    <a:srgbClr val="000066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537" autoAdjust="0"/>
  </p:normalViewPr>
  <p:slideViewPr>
    <p:cSldViewPr>
      <p:cViewPr varScale="1">
        <p:scale>
          <a:sx n="107" d="100"/>
          <a:sy n="107" d="100"/>
        </p:scale>
        <p:origin x="-112" y="-67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15/07/15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98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590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474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44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837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83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C-EDGE co-infection study: </a:t>
            </a:r>
            <a:r>
              <a:rPr lang="en-US" dirty="0" err="1" smtClean="0"/>
              <a:t>grazoprevir</a:t>
            </a:r>
            <a:r>
              <a:rPr lang="en-US" dirty="0" smtClean="0"/>
              <a:t>/ </a:t>
            </a:r>
            <a:r>
              <a:rPr lang="en-US" dirty="0" err="1" smtClean="0"/>
              <a:t>elbasvir</a:t>
            </a:r>
            <a:r>
              <a:rPr lang="en-US" dirty="0" smtClean="0"/>
              <a:t> in HIV </a:t>
            </a:r>
            <a:r>
              <a:rPr lang="en-US" dirty="0" err="1" smtClean="0"/>
              <a:t>coinfection</a:t>
            </a:r>
            <a:endParaRPr lang="en-US" dirty="0" smtClean="0"/>
          </a:p>
        </p:txBody>
      </p:sp>
      <p:graphicFrame>
        <p:nvGraphicFramePr>
          <p:cNvPr id="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850996"/>
              </p:ext>
            </p:extLst>
          </p:nvPr>
        </p:nvGraphicFramePr>
        <p:xfrm>
          <a:off x="5003850" y="2924944"/>
          <a:ext cx="1777697" cy="648072"/>
        </p:xfrm>
        <a:graphic>
          <a:graphicData uri="http://schemas.openxmlformats.org/drawingml/2006/table">
            <a:tbl>
              <a:tblPr/>
              <a:tblGrid>
                <a:gridCol w="177769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100/50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139952" y="2946430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218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0" name="Line 172"/>
          <p:cNvSpPr>
            <a:spLocks noChangeShapeType="1"/>
          </p:cNvSpPr>
          <p:nvPr/>
        </p:nvSpPr>
        <p:spPr bwMode="auto">
          <a:xfrm>
            <a:off x="6767880" y="2608849"/>
            <a:ext cx="0" cy="87812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Oval 110"/>
          <p:cNvSpPr>
            <a:spLocks noChangeArrowheads="1"/>
          </p:cNvSpPr>
          <p:nvPr/>
        </p:nvSpPr>
        <p:spPr bwMode="auto">
          <a:xfrm>
            <a:off x="6479742" y="205880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" name="Line 63"/>
          <p:cNvSpPr>
            <a:spLocks noChangeShapeType="1"/>
          </p:cNvSpPr>
          <p:nvPr/>
        </p:nvSpPr>
        <p:spPr bwMode="auto">
          <a:xfrm>
            <a:off x="6767881" y="3248980"/>
            <a:ext cx="1332000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Line 172"/>
          <p:cNvSpPr>
            <a:spLocks noChangeShapeType="1"/>
          </p:cNvSpPr>
          <p:nvPr/>
        </p:nvSpPr>
        <p:spPr bwMode="auto">
          <a:xfrm flipH="1">
            <a:off x="8100293" y="2631842"/>
            <a:ext cx="7" cy="61713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7812162" y="208179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0" y="6570663"/>
            <a:ext cx="1763688" cy="288111"/>
            <a:chOff x="0" y="6570663"/>
            <a:chExt cx="1763688" cy="288111"/>
          </a:xfrm>
        </p:grpSpPr>
        <p:sp>
          <p:nvSpPr>
            <p:cNvPr id="1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547665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0" name="ZoneTexte 23"/>
            <p:cNvSpPr txBox="1">
              <a:spLocks noChangeArrowheads="1"/>
            </p:cNvSpPr>
            <p:nvPr/>
          </p:nvSpPr>
          <p:spPr bwMode="auto">
            <a:xfrm>
              <a:off x="28804" y="6581775"/>
              <a:ext cx="17348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co-infection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JK. Lancet HIV 2015,July 10, online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8" name="AutoShape 162"/>
          <p:cNvSpPr>
            <a:spLocks noChangeArrowheads="1"/>
          </p:cNvSpPr>
          <p:nvPr/>
        </p:nvSpPr>
        <p:spPr bwMode="auto">
          <a:xfrm>
            <a:off x="179512" y="1700808"/>
            <a:ext cx="3600400" cy="309599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&gt;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1, 4, 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IU/mL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cirrhosis*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HIV infection on stable ART**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for ≥ 8 weeks and u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ndetectable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HIV RNA and CD4 &gt; 200/mm</a:t>
            </a:r>
            <a:r>
              <a:rPr lang="en-US" sz="1600" b="1" baseline="300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Or naïve to ART and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CD4 &gt; 500/mm</a:t>
            </a:r>
            <a:r>
              <a:rPr lang="en-US" sz="1600" b="1" baseline="30000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and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HIV RNA &lt; 50,000 c/ml</a:t>
            </a:r>
            <a:endParaRPr lang="en-US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" name="Oval 170"/>
          <p:cNvSpPr>
            <a:spLocks noChangeArrowheads="1"/>
          </p:cNvSpPr>
          <p:nvPr/>
        </p:nvSpPr>
        <p:spPr bwMode="auto">
          <a:xfrm>
            <a:off x="3824213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Single arm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24" name="Connecteur droit 66"/>
          <p:cNvCxnSpPr>
            <a:cxnSpLocks noChangeShapeType="1"/>
          </p:cNvCxnSpPr>
          <p:nvPr/>
        </p:nvCxnSpPr>
        <p:spPr bwMode="auto">
          <a:xfrm rot="5400000">
            <a:off x="4333962" y="2354573"/>
            <a:ext cx="564676" cy="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5" name="Line 63"/>
          <p:cNvSpPr>
            <a:spLocks noChangeShapeType="1"/>
          </p:cNvSpPr>
          <p:nvPr/>
        </p:nvSpPr>
        <p:spPr bwMode="auto">
          <a:xfrm>
            <a:off x="3779910" y="3284984"/>
            <a:ext cx="1187993" cy="0"/>
          </a:xfrm>
          <a:prstGeom prst="line">
            <a:avLst/>
          </a:prstGeom>
          <a:ln w="19050">
            <a:solidFill>
              <a:srgbClr val="333399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Espace réservé du contenu 2"/>
          <p:cNvSpPr>
            <a:spLocks/>
          </p:cNvSpPr>
          <p:nvPr/>
        </p:nvSpPr>
        <p:spPr bwMode="auto">
          <a:xfrm>
            <a:off x="124995" y="5517232"/>
            <a:ext cx="8767485" cy="929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/>
              <a:buChar char="•"/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742950" lvl="1" indent="-28575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/>
              <a:buChar char="•"/>
            </a:pP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sz="1600" baseline="-250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15 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IU/</a:t>
            </a:r>
            <a:r>
              <a:rPr lang="fr-FR" sz="1600" dirty="0" err="1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 by intention to </a:t>
            </a:r>
            <a:r>
              <a:rPr lang="fr-FR" sz="1600" dirty="0" err="1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</a:t>
            </a:r>
            <a:r>
              <a:rPr lang="fr-FR" sz="1600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analysis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99% power to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establish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superiority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over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historical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reference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rate of 70% (PHOTON-1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),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sz="1600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1-sided 2.5% alpha </a:t>
            </a:r>
            <a:r>
              <a:rPr lang="fr-FR" sz="1600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level</a:t>
            </a:r>
            <a:endParaRPr lang="fr-FR" sz="4000" dirty="0" smtClean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7" name="ZoneTexte 71"/>
          <p:cNvSpPr txBox="1">
            <a:spLocks noChangeArrowheads="1"/>
          </p:cNvSpPr>
          <p:nvPr/>
        </p:nvSpPr>
        <p:spPr bwMode="auto">
          <a:xfrm>
            <a:off x="3491880" y="4869160"/>
            <a:ext cx="50571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ＭＳ Ｐゴシック" pitchFamily="-1" charset="-128"/>
                <a:cs typeface="ＭＳ Ｐゴシック" pitchFamily="-1" charset="-128"/>
              </a:rPr>
              <a:t>**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TDF or ABC + 3TC or FTC + </a:t>
            </a:r>
            <a:r>
              <a:rPr lang="fr-FR" sz="1400" dirty="0" smtClean="0">
                <a:ea typeface="ＭＳ Ｐゴシック" pitchFamily="-1" charset="-128"/>
                <a:cs typeface="ＭＳ Ｐゴシック" pitchFamily="-1" charset="-128"/>
              </a:rPr>
              <a:t>RAL or DTG or RPV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 </a:t>
            </a:r>
            <a:endParaRPr lang="en-GB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6465" y="4869160"/>
            <a:ext cx="3158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 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Metavir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F4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or </a:t>
            </a:r>
            <a:r>
              <a:rPr lang="en-GB" sz="1400" dirty="0" err="1">
                <a:latin typeface="Calibri" pitchFamily="-1" charset="0"/>
                <a:ea typeface="Arial" pitchFamily="-1" charset="0"/>
                <a:cs typeface="Arial" pitchFamily="-1" charset="0"/>
              </a:rPr>
              <a:t>F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ibroscan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&gt; 12.5 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kPa</a:t>
            </a:r>
            <a:r>
              <a:rPr lang="en-GB" sz="14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</a:t>
            </a:r>
            <a:r>
              <a:rPr lang="en-GB" sz="1400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FibroTest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GB" sz="1400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0.75 </a:t>
            </a:r>
            <a:r>
              <a:rPr lang="en-GB" sz="14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+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APRI </a:t>
            </a:r>
            <a:r>
              <a:rPr lang="en-GB" sz="1400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&gt; 2</a:t>
            </a:r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872322"/>
              </p:ext>
            </p:extLst>
          </p:nvPr>
        </p:nvGraphicFramePr>
        <p:xfrm>
          <a:off x="395536" y="1628800"/>
          <a:ext cx="8352928" cy="47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3454"/>
                <a:gridCol w="3309474"/>
              </a:tblGrid>
              <a:tr h="27948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All patients (N</a:t>
                      </a:r>
                      <a:r>
                        <a:rPr lang="en-US" sz="1800" b="1" baseline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= 218)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Mean age, years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48.7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Black or African-American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77% / 17%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508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1a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1b	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1 other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4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66%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0.5%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13%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 log</a:t>
                      </a:r>
                      <a:r>
                        <a:rPr lang="en-US" sz="1400" b="1" baseline="-25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</a:t>
                      </a:r>
                      <a:r>
                        <a:rPr lang="en-US" sz="1400" b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400" b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6.03 ± 0.57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 &gt; 800,000 IU/ml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CD4/mm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median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On ART with undetectable HIV RNA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17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ART with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ABC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TDF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RAL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DTG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RPV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22%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75%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52%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27%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9450" y="1167135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Titre 2"/>
          <p:cNvSpPr txBox="1">
            <a:spLocks/>
          </p:cNvSpPr>
          <p:nvPr/>
        </p:nvSpPr>
        <p:spPr>
          <a:xfrm>
            <a:off x="251520" y="76200"/>
            <a:ext cx="8890893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C-EDGE co-infection </a:t>
            </a:r>
            <a:r>
              <a:rPr lang="en-US" dirty="0"/>
              <a:t>s</a:t>
            </a:r>
            <a:r>
              <a:rPr lang="en-US" dirty="0" smtClean="0"/>
              <a:t>tudy: </a:t>
            </a:r>
            <a:r>
              <a:rPr lang="en-US" dirty="0" err="1" smtClean="0"/>
              <a:t>grazoprevir</a:t>
            </a:r>
            <a:r>
              <a:rPr lang="en-US" dirty="0" smtClean="0"/>
              <a:t>/ </a:t>
            </a:r>
            <a:r>
              <a:rPr lang="en-US" dirty="0" err="1" smtClean="0"/>
              <a:t>elbasvir</a:t>
            </a:r>
            <a:r>
              <a:rPr lang="en-US" dirty="0" smtClean="0"/>
              <a:t> in HIV </a:t>
            </a:r>
            <a:r>
              <a:rPr lang="en-US" dirty="0" err="1" smtClean="0"/>
              <a:t>coinfection</a:t>
            </a:r>
            <a:endParaRPr lang="en-US" dirty="0" smtClean="0"/>
          </a:p>
        </p:txBody>
      </p:sp>
      <p:grpSp>
        <p:nvGrpSpPr>
          <p:cNvPr id="11" name="Groupe 10"/>
          <p:cNvGrpSpPr/>
          <p:nvPr/>
        </p:nvGrpSpPr>
        <p:grpSpPr>
          <a:xfrm>
            <a:off x="0" y="6570663"/>
            <a:ext cx="1835696" cy="288111"/>
            <a:chOff x="0" y="6570663"/>
            <a:chExt cx="1835696" cy="28811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547665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28804" y="6581775"/>
              <a:ext cx="18068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co-infection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JK. Lancet HIV 2015,July 10, online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C-EDGE co-infection </a:t>
            </a:r>
            <a:r>
              <a:rPr lang="en-US" dirty="0"/>
              <a:t>s</a:t>
            </a:r>
            <a:r>
              <a:rPr lang="en-US" dirty="0" smtClean="0"/>
              <a:t>tudy: </a:t>
            </a:r>
            <a:r>
              <a:rPr lang="en-US" dirty="0" err="1" smtClean="0"/>
              <a:t>grazoprevir</a:t>
            </a:r>
            <a:r>
              <a:rPr lang="en-US" dirty="0"/>
              <a:t>/</a:t>
            </a:r>
            <a:r>
              <a:rPr lang="en-US" dirty="0" smtClean="0"/>
              <a:t> </a:t>
            </a:r>
            <a:r>
              <a:rPr lang="en-US" dirty="0" err="1" smtClean="0"/>
              <a:t>elbasvir</a:t>
            </a:r>
            <a:r>
              <a:rPr lang="en-US" dirty="0" smtClean="0"/>
              <a:t> in HIV </a:t>
            </a:r>
            <a:r>
              <a:rPr lang="en-US" dirty="0" err="1" smtClean="0"/>
              <a:t>coinfection</a:t>
            </a:r>
            <a:endParaRPr lang="en-US" dirty="0" smtClean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655385"/>
              </p:ext>
            </p:extLst>
          </p:nvPr>
        </p:nvGraphicFramePr>
        <p:xfrm>
          <a:off x="179513" y="4869160"/>
          <a:ext cx="8064896" cy="121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1"/>
                <a:gridCol w="792088"/>
                <a:gridCol w="1080120"/>
                <a:gridCol w="936104"/>
                <a:gridCol w="1152128"/>
                <a:gridCol w="936105"/>
              </a:tblGrid>
              <a:tr h="2919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Lost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to follow-up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or discontinuation unrelated to </a:t>
                      </a:r>
                      <a:r>
                        <a:rPr lang="en-US" sz="1400" b="1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virologic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failure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7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7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Re-infection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7347106" y="2316198"/>
            <a:ext cx="858838" cy="2102400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254906" y="2337798"/>
            <a:ext cx="860425" cy="2080800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5164294" y="2359398"/>
            <a:ext cx="858838" cy="2059200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318031" y="2326273"/>
            <a:ext cx="858838" cy="20923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2767169" y="2767598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2767169" y="3318461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2881469" y="2767598"/>
            <a:ext cx="0" cy="550863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2767169" y="3867736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Freeform 20"/>
          <p:cNvSpPr>
            <a:spLocks/>
          </p:cNvSpPr>
          <p:nvPr/>
        </p:nvSpPr>
        <p:spPr bwMode="auto">
          <a:xfrm>
            <a:off x="2767169" y="3867736"/>
            <a:ext cx="114300" cy="550863"/>
          </a:xfrm>
          <a:custGeom>
            <a:avLst/>
            <a:gdLst>
              <a:gd name="T0" fmla="*/ 0 w 72"/>
              <a:gd name="T1" fmla="*/ 347 h 347"/>
              <a:gd name="T2" fmla="*/ 72 w 72"/>
              <a:gd name="T3" fmla="*/ 347 h 347"/>
              <a:gd name="T4" fmla="*/ 72 w 72"/>
              <a:gd name="T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347"/>
                </a:moveTo>
                <a:lnTo>
                  <a:pt x="72" y="347"/>
                </a:lnTo>
                <a:lnTo>
                  <a:pt x="72" y="0"/>
                </a:lnTo>
              </a:path>
            </a:pathLst>
          </a:cu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2881469" y="3318461"/>
            <a:ext cx="0" cy="549275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 flipH="1">
            <a:off x="2881469" y="4418598"/>
            <a:ext cx="5506955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Freeform 23"/>
          <p:cNvSpPr>
            <a:spLocks/>
          </p:cNvSpPr>
          <p:nvPr/>
        </p:nvSpPr>
        <p:spPr bwMode="auto">
          <a:xfrm>
            <a:off x="2767169" y="2216736"/>
            <a:ext cx="114300" cy="550863"/>
          </a:xfrm>
          <a:custGeom>
            <a:avLst/>
            <a:gdLst>
              <a:gd name="T0" fmla="*/ 0 w 72"/>
              <a:gd name="T1" fmla="*/ 0 h 347"/>
              <a:gd name="T2" fmla="*/ 71 w 72"/>
              <a:gd name="T3" fmla="*/ 0 h 347"/>
              <a:gd name="T4" fmla="*/ 72 w 72"/>
              <a:gd name="T5" fmla="*/ 347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0"/>
                </a:moveTo>
                <a:lnTo>
                  <a:pt x="71" y="0"/>
                </a:lnTo>
                <a:lnTo>
                  <a:pt x="72" y="347"/>
                </a:lnTo>
              </a:path>
            </a:pathLst>
          </a:cu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2411760" y="2102118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525573" y="2652981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75</a:t>
            </a: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2525573" y="320384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2525573" y="3754706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25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2639386" y="4305568"/>
            <a:ext cx="1138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3287729" y="1784429"/>
            <a:ext cx="92423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96.3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(92.9-98.4)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5422226" y="2023130"/>
            <a:ext cx="3667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94.4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9" name="Rectangle 51"/>
          <p:cNvSpPr>
            <a:spLocks noChangeArrowheads="1"/>
          </p:cNvSpPr>
          <p:nvPr/>
        </p:nvSpPr>
        <p:spPr bwMode="auto">
          <a:xfrm>
            <a:off x="6512838" y="2023130"/>
            <a:ext cx="3667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95.5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60" name="Rectangle 52"/>
          <p:cNvSpPr>
            <a:spLocks noChangeArrowheads="1"/>
          </p:cNvSpPr>
          <p:nvPr/>
        </p:nvSpPr>
        <p:spPr bwMode="auto">
          <a:xfrm>
            <a:off x="7604244" y="2023130"/>
            <a:ext cx="3667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96.4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62" name="Rectangle 54"/>
          <p:cNvSpPr>
            <a:spLocks noChangeArrowheads="1"/>
          </p:cNvSpPr>
          <p:nvPr/>
        </p:nvSpPr>
        <p:spPr bwMode="auto">
          <a:xfrm>
            <a:off x="3196787" y="4478923"/>
            <a:ext cx="11076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All patients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55"/>
          <p:cNvSpPr>
            <a:spLocks noChangeArrowheads="1"/>
          </p:cNvSpPr>
          <p:nvPr/>
        </p:nvSpPr>
        <p:spPr bwMode="auto">
          <a:xfrm>
            <a:off x="5338819" y="4478923"/>
            <a:ext cx="51296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GT1a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6"/>
          <p:cNvSpPr>
            <a:spLocks noChangeArrowheads="1"/>
          </p:cNvSpPr>
          <p:nvPr/>
        </p:nvSpPr>
        <p:spPr bwMode="auto">
          <a:xfrm>
            <a:off x="6425408" y="4478923"/>
            <a:ext cx="5241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GT1b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57"/>
          <p:cNvSpPr>
            <a:spLocks noChangeArrowheads="1"/>
          </p:cNvSpPr>
          <p:nvPr/>
        </p:nvSpPr>
        <p:spPr bwMode="auto">
          <a:xfrm>
            <a:off x="7579332" y="4478923"/>
            <a:ext cx="39914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GT4</a:t>
            </a:r>
            <a:endParaRPr kumimoji="0" lang="fr-FR" sz="16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54"/>
          <p:cNvSpPr>
            <a:spLocks noChangeArrowheads="1"/>
          </p:cNvSpPr>
          <p:nvPr/>
        </p:nvSpPr>
        <p:spPr bwMode="auto">
          <a:xfrm>
            <a:off x="3600851" y="4143167"/>
            <a:ext cx="299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218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55"/>
          <p:cNvSpPr>
            <a:spLocks noChangeArrowheads="1"/>
          </p:cNvSpPr>
          <p:nvPr/>
        </p:nvSpPr>
        <p:spPr bwMode="auto">
          <a:xfrm>
            <a:off x="5445526" y="4143167"/>
            <a:ext cx="299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144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56"/>
          <p:cNvSpPr>
            <a:spLocks noChangeArrowheads="1"/>
          </p:cNvSpPr>
          <p:nvPr/>
        </p:nvSpPr>
        <p:spPr bwMode="auto">
          <a:xfrm>
            <a:off x="6587651" y="4143167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44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57"/>
          <p:cNvSpPr>
            <a:spLocks noChangeArrowheads="1"/>
          </p:cNvSpPr>
          <p:nvPr/>
        </p:nvSpPr>
        <p:spPr bwMode="auto">
          <a:xfrm>
            <a:off x="7679057" y="4143167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28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Groupe 60"/>
          <p:cNvGrpSpPr/>
          <p:nvPr/>
        </p:nvGrpSpPr>
        <p:grpSpPr>
          <a:xfrm>
            <a:off x="0" y="6570663"/>
            <a:ext cx="1763688" cy="288111"/>
            <a:chOff x="0" y="6570663"/>
            <a:chExt cx="1763688" cy="288111"/>
          </a:xfrm>
        </p:grpSpPr>
        <p:sp>
          <p:nvSpPr>
            <p:cNvPr id="6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547665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1" name="ZoneTexte 23"/>
            <p:cNvSpPr txBox="1">
              <a:spLocks noChangeArrowheads="1"/>
            </p:cNvSpPr>
            <p:nvPr/>
          </p:nvSpPr>
          <p:spPr bwMode="auto">
            <a:xfrm>
              <a:off x="28804" y="6581775"/>
              <a:ext cx="17348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co-infection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1929228" y="1284455"/>
            <a:ext cx="6130579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IU/</a:t>
            </a:r>
            <a:r>
              <a:rPr lang="fr-FR" sz="28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), % (95% CI)</a:t>
            </a:r>
            <a:endParaRPr lang="en-GB" sz="28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669919" y="183553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%</a:t>
            </a:r>
            <a:endParaRPr lang="fr-FR" dirty="0"/>
          </a:p>
        </p:txBody>
      </p: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JK. Lancet HIV 2015,July 10, online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C-EDGE co-infection study: </a:t>
            </a:r>
            <a:r>
              <a:rPr lang="en-US" dirty="0" err="1" smtClean="0"/>
              <a:t>grazoprevir</a:t>
            </a:r>
            <a:r>
              <a:rPr lang="en-US" dirty="0" smtClean="0"/>
              <a:t>/ </a:t>
            </a:r>
            <a:r>
              <a:rPr lang="en-US" dirty="0" err="1" smtClean="0"/>
              <a:t>elbasvir</a:t>
            </a:r>
            <a:r>
              <a:rPr lang="en-US" dirty="0" smtClean="0"/>
              <a:t> in HIV </a:t>
            </a:r>
            <a:r>
              <a:rPr lang="en-US" dirty="0" err="1" smtClean="0"/>
              <a:t>coinfection</a:t>
            </a:r>
            <a:endParaRPr lang="en-US" dirty="0" smtClean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95536" y="1196752"/>
            <a:ext cx="8496944" cy="5328592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171450" indent="-171450"/>
            <a:r>
              <a:rPr lang="en-US" sz="2800" dirty="0" smtClean="0"/>
              <a:t> SVR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 by subgroups : </a:t>
            </a:r>
          </a:p>
          <a:p>
            <a:pPr marL="642937" lvl="1" indent="-171450"/>
            <a:r>
              <a:rPr lang="en-US" dirty="0"/>
              <a:t>N</a:t>
            </a:r>
            <a:r>
              <a:rPr lang="en-US" dirty="0" smtClean="0"/>
              <a:t>o differences for key subgroups characteristics (gender, age, race, IL28B genotype, cirrhosis, baseline HCV RNA, RAL </a:t>
            </a:r>
            <a:r>
              <a:rPr lang="en-US" dirty="0" err="1" smtClean="0"/>
              <a:t>vs</a:t>
            </a:r>
            <a:r>
              <a:rPr lang="en-US" dirty="0" smtClean="0"/>
              <a:t> DTG </a:t>
            </a:r>
            <a:r>
              <a:rPr lang="en-US" dirty="0" err="1" smtClean="0"/>
              <a:t>vs</a:t>
            </a:r>
            <a:r>
              <a:rPr lang="en-US" dirty="0" smtClean="0"/>
              <a:t> RPV)</a:t>
            </a:r>
          </a:p>
          <a:p>
            <a:pPr marL="642937" lvl="1" indent="-171450"/>
            <a:r>
              <a:rPr lang="en-US" dirty="0" smtClean="0"/>
              <a:t>ABC-containing : SVR</a:t>
            </a:r>
            <a:r>
              <a:rPr lang="en-US" baseline="-25000" dirty="0" smtClean="0"/>
              <a:t>12</a:t>
            </a:r>
            <a:r>
              <a:rPr lang="en-US" dirty="0" smtClean="0"/>
              <a:t> = 93.6% </a:t>
            </a:r>
            <a:r>
              <a:rPr lang="en-US" dirty="0" err="1" smtClean="0"/>
              <a:t>vs</a:t>
            </a:r>
            <a:r>
              <a:rPr lang="en-US" dirty="0" smtClean="0"/>
              <a:t> TDF-containing : SVR</a:t>
            </a:r>
            <a:r>
              <a:rPr lang="en-US" baseline="-25000" dirty="0" smtClean="0"/>
              <a:t>12</a:t>
            </a:r>
            <a:r>
              <a:rPr lang="en-US" dirty="0" smtClean="0"/>
              <a:t> = 97.6%</a:t>
            </a:r>
          </a:p>
          <a:p>
            <a:pPr marL="642937" lvl="1" indent="-171450"/>
            <a:endParaRPr lang="en-US" dirty="0" smtClean="0"/>
          </a:p>
          <a:p>
            <a:pPr marL="171450" indent="-171450"/>
            <a:r>
              <a:rPr lang="en-US" sz="2800" dirty="0" smtClean="0"/>
              <a:t> Relapse, n = </a:t>
            </a:r>
            <a:r>
              <a:rPr lang="en-US" sz="2800" dirty="0"/>
              <a:t>5</a:t>
            </a:r>
            <a:endParaRPr lang="en-US" sz="2800" dirty="0" smtClean="0"/>
          </a:p>
          <a:p>
            <a:pPr marL="717550" lvl="1" indent="-269875">
              <a:buFont typeface="Arial" pitchFamily="34" charset="0"/>
              <a:buChar char="–"/>
            </a:pPr>
            <a:r>
              <a:rPr lang="en-US" dirty="0" smtClean="0"/>
              <a:t>All non-cirrhotic, </a:t>
            </a:r>
            <a:r>
              <a:rPr lang="en-US" dirty="0"/>
              <a:t>g</a:t>
            </a:r>
            <a:r>
              <a:rPr lang="en-US" dirty="0" smtClean="0"/>
              <a:t>enotype 1a, N = </a:t>
            </a:r>
            <a:r>
              <a:rPr lang="en-US" dirty="0"/>
              <a:t>4</a:t>
            </a:r>
            <a:r>
              <a:rPr lang="en-US" dirty="0" smtClean="0"/>
              <a:t> ; </a:t>
            </a:r>
            <a:r>
              <a:rPr lang="en-US" dirty="0"/>
              <a:t>g</a:t>
            </a:r>
            <a:r>
              <a:rPr lang="en-US" dirty="0" smtClean="0"/>
              <a:t>enotype 4, N = 1</a:t>
            </a:r>
          </a:p>
          <a:p>
            <a:pPr marL="717550" lvl="1" indent="-269875">
              <a:buFont typeface="Arial" pitchFamily="34" charset="0"/>
              <a:buChar char="–"/>
            </a:pPr>
            <a:r>
              <a:rPr lang="en-US" dirty="0" smtClean="0"/>
              <a:t>4/5 were receiving ART : TDF-based ART N = </a:t>
            </a:r>
            <a:r>
              <a:rPr lang="en-US" dirty="0"/>
              <a:t>3</a:t>
            </a:r>
            <a:r>
              <a:rPr lang="en-US" dirty="0" smtClean="0"/>
              <a:t>; ABC-based ART N = 1</a:t>
            </a:r>
            <a:br>
              <a:rPr lang="en-US" dirty="0" smtClean="0"/>
            </a:br>
            <a:endParaRPr lang="en-US" dirty="0" smtClean="0"/>
          </a:p>
          <a:p>
            <a:pPr marL="171450" lvl="0" indent="-171450"/>
            <a:r>
              <a:rPr lang="en-US" sz="2800" dirty="0" smtClean="0"/>
              <a:t> Re-infection, n = 2</a:t>
            </a:r>
          </a:p>
          <a:p>
            <a:pPr marL="717550" lvl="1" indent="-260350">
              <a:buFont typeface="Arial" pitchFamily="34" charset="0"/>
              <a:buChar char="–"/>
            </a:pPr>
            <a:r>
              <a:rPr lang="en-US" dirty="0" smtClean="0"/>
              <a:t>The 2 patients were infected with a different HCV genotype during follow-up compared with baseline : Genotype 1a and Genotype 1b at enrolment ; Genotype 3 at </a:t>
            </a:r>
            <a:r>
              <a:rPr lang="en-US" dirty="0"/>
              <a:t>f</a:t>
            </a:r>
            <a:r>
              <a:rPr lang="en-US" dirty="0" smtClean="0"/>
              <a:t>ollow-up W12 in both</a:t>
            </a:r>
            <a:endParaRPr lang="en-US" dirty="0"/>
          </a:p>
          <a:p>
            <a:pPr marL="717550" lvl="1" indent="-260350">
              <a:buFont typeface="Arial" pitchFamily="34" charset="0"/>
              <a:buChar char="–"/>
            </a:pPr>
            <a:r>
              <a:rPr lang="en-US" sz="1800" dirty="0" smtClean="0"/>
              <a:t>Per protocol, these patients were classified as a failure for analysis, but sequencing data are consistent with post-treatment re-infection</a:t>
            </a:r>
            <a:endParaRPr lang="en-US" sz="1800" dirty="0"/>
          </a:p>
        </p:txBody>
      </p:sp>
      <p:grpSp>
        <p:nvGrpSpPr>
          <p:cNvPr id="9" name="Groupe 8"/>
          <p:cNvGrpSpPr/>
          <p:nvPr/>
        </p:nvGrpSpPr>
        <p:grpSpPr>
          <a:xfrm>
            <a:off x="0" y="6570663"/>
            <a:ext cx="1763688" cy="288111"/>
            <a:chOff x="0" y="6570663"/>
            <a:chExt cx="1763688" cy="28811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547665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28804" y="6581775"/>
              <a:ext cx="17348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co-infection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JK. Lancet HIV 2015,July 10, online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C-EDGE co-infection study : </a:t>
            </a:r>
            <a:r>
              <a:rPr lang="en-US" dirty="0" err="1" smtClean="0"/>
              <a:t>grazoprevir</a:t>
            </a:r>
            <a:r>
              <a:rPr lang="en-US" dirty="0" smtClean="0"/>
              <a:t>/ </a:t>
            </a:r>
            <a:r>
              <a:rPr lang="en-US" dirty="0" err="1" smtClean="0"/>
              <a:t>elbasvir</a:t>
            </a:r>
            <a:r>
              <a:rPr lang="en-US" dirty="0" smtClean="0"/>
              <a:t> in HIV </a:t>
            </a:r>
            <a:r>
              <a:rPr lang="en-US" dirty="0" err="1" smtClean="0"/>
              <a:t>coinfection</a:t>
            </a:r>
            <a:endParaRPr lang="en-US" dirty="0" smtClean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094"/>
              </p:ext>
            </p:extLst>
          </p:nvPr>
        </p:nvGraphicFramePr>
        <p:xfrm>
          <a:off x="395536" y="1628800"/>
          <a:ext cx="8352928" cy="395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3454"/>
                <a:gridCol w="3309474"/>
              </a:tblGrid>
              <a:tr h="250537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All patients (N = 218)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8790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6* (2.8)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drug-related advers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 (0)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87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due to advers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 (0)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4166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in &gt; 5% of patients</a:t>
                      </a:r>
                      <a:endParaRPr lang="en-US" sz="1400" b="1" baseline="3000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263525" marR="0" lvl="1" indent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  <a:p>
                      <a:pPr marL="263525" marR="0" lvl="1" indent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  <a:p>
                      <a:pPr marL="263525" marR="0" lvl="1" indent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  <a:p>
                      <a:pPr marL="263525" marR="0" lvl="1" indent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Upper respiratory tract infection</a:t>
                      </a:r>
                    </a:p>
                    <a:p>
                      <a:pPr marL="263525" marR="0" lvl="1" indent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  <a:p>
                      <a:pPr marL="263525" marR="0" lvl="1" indent="0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Insomnia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29 (13.3)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27 (12.4)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 (9.2)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 (8)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 (7)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(7)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72488">
                <a:tc>
                  <a:txBody>
                    <a:bodyPr/>
                    <a:lstStyle/>
                    <a:p>
                      <a:pPr marL="0" marR="0" lvl="0" indent="-193675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Drug-related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adverse events in &gt; 5% of patients</a:t>
                      </a:r>
                    </a:p>
                    <a:p>
                      <a:pPr marL="457200" marR="0" lvl="1" indent="-193675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  <a:p>
                      <a:pPr marL="457200" marR="0" lvl="1" indent="-193675" algn="l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 (7)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 (7)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0" y="6570663"/>
            <a:ext cx="1763688" cy="288111"/>
            <a:chOff x="0" y="6570663"/>
            <a:chExt cx="1763688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547665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28804" y="6581775"/>
              <a:ext cx="17348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co-infection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395536" y="5661248"/>
            <a:ext cx="7240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convulsion, </a:t>
            </a:r>
            <a:r>
              <a:rPr lang="fr-FR" sz="1400" dirty="0" err="1" smtClean="0"/>
              <a:t>pneumonia</a:t>
            </a:r>
            <a:r>
              <a:rPr lang="fr-FR" sz="1400" dirty="0" smtClean="0"/>
              <a:t>, </a:t>
            </a:r>
            <a:r>
              <a:rPr lang="fr-FR" sz="1400" dirty="0" err="1" smtClean="0"/>
              <a:t>erysipela</a:t>
            </a:r>
            <a:r>
              <a:rPr lang="fr-FR" sz="1400" dirty="0" smtClean="0"/>
              <a:t>, acute </a:t>
            </a:r>
            <a:r>
              <a:rPr lang="fr-FR" sz="1400" dirty="0" err="1" smtClean="0"/>
              <a:t>psychosis</a:t>
            </a:r>
            <a:r>
              <a:rPr lang="fr-FR" sz="1400" dirty="0" smtClean="0"/>
              <a:t> and </a:t>
            </a:r>
            <a:r>
              <a:rPr lang="fr-FR" sz="1400" dirty="0" err="1" smtClean="0"/>
              <a:t>urinary</a:t>
            </a:r>
            <a:r>
              <a:rPr lang="fr-FR" sz="1400" dirty="0" smtClean="0"/>
              <a:t> </a:t>
            </a:r>
            <a:r>
              <a:rPr lang="fr-FR" sz="1400" dirty="0" err="1" smtClean="0"/>
              <a:t>retention</a:t>
            </a:r>
            <a:r>
              <a:rPr lang="fr-FR" sz="1400" dirty="0" smtClean="0"/>
              <a:t>, </a:t>
            </a:r>
            <a:r>
              <a:rPr lang="fr-FR" sz="1400" dirty="0" err="1" smtClean="0"/>
              <a:t>ulnar</a:t>
            </a:r>
            <a:r>
              <a:rPr lang="fr-FR" sz="1400" dirty="0" smtClean="0"/>
              <a:t> fracture, </a:t>
            </a:r>
          </a:p>
          <a:p>
            <a:r>
              <a:rPr lang="fr-FR" sz="1400" dirty="0" err="1" smtClean="0"/>
              <a:t>spontaneous</a:t>
            </a:r>
            <a:r>
              <a:rPr lang="fr-FR" sz="1400" dirty="0" smtClean="0"/>
              <a:t> </a:t>
            </a:r>
            <a:r>
              <a:rPr lang="fr-FR" sz="1400" dirty="0" err="1" smtClean="0"/>
              <a:t>bacterial</a:t>
            </a:r>
            <a:r>
              <a:rPr lang="fr-FR" sz="1400" dirty="0" smtClean="0"/>
              <a:t> </a:t>
            </a:r>
            <a:r>
              <a:rPr lang="fr-FR" sz="1400" dirty="0" err="1" smtClean="0"/>
              <a:t>peritonitis</a:t>
            </a:r>
            <a:endParaRPr lang="fr-FR" sz="1400" dirty="0"/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JK. Lancet HIV 2015,July 10, online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C-EDGE co-infection study : </a:t>
            </a:r>
            <a:r>
              <a:rPr lang="en-US" dirty="0" err="1" smtClean="0"/>
              <a:t>grazoprevir</a:t>
            </a:r>
            <a:r>
              <a:rPr lang="en-US" dirty="0" smtClean="0"/>
              <a:t>/ </a:t>
            </a:r>
            <a:r>
              <a:rPr lang="en-US" dirty="0" err="1" smtClean="0"/>
              <a:t>elbasvir</a:t>
            </a:r>
            <a:r>
              <a:rPr lang="en-US" dirty="0" smtClean="0"/>
              <a:t> in HIV </a:t>
            </a:r>
            <a:r>
              <a:rPr lang="en-US" dirty="0" err="1" smtClean="0"/>
              <a:t>coinfection</a:t>
            </a:r>
            <a:endParaRPr lang="en-US" dirty="0" smtClean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791433"/>
              </p:ext>
            </p:extLst>
          </p:nvPr>
        </p:nvGraphicFramePr>
        <p:xfrm>
          <a:off x="395536" y="2204864"/>
          <a:ext cx="8352928" cy="319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3454"/>
                <a:gridCol w="3309474"/>
              </a:tblGrid>
              <a:tr h="341371">
                <a:tc>
                  <a:txBody>
                    <a:bodyPr/>
                    <a:lstStyle/>
                    <a:p>
                      <a:pPr>
                        <a:lnSpc>
                          <a:spcPts val="216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All patients (N = 218)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6774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 grade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3 / grade 4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/ 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77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AST grade 3 / grade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 /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6774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Late ALT or AST &gt; 5.0 x ULN (after end of treatment)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 (0.9)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5031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 9 g/dl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on treatment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86896">
                <a:tc>
                  <a:txBody>
                    <a:bodyPr/>
                    <a:lstStyle/>
                    <a:p>
                      <a:pPr marL="0" marR="0" algn="l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Elevation of total bilirubin</a:t>
                      </a:r>
                    </a:p>
                    <a:p>
                      <a:pPr marL="457200" marR="0" lvl="1" algn="l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2.5 – 5.0 x baseline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5.0 x 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677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Creatinine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&gt; 2.5 x 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7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 (0)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450" y="1229851"/>
            <a:ext cx="9047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 abnormalities (treatment period plus first 14 days of follow-up), N (%)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0" y="6570663"/>
            <a:ext cx="1763688" cy="288111"/>
            <a:chOff x="0" y="6570663"/>
            <a:chExt cx="1763688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547665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28804" y="6581775"/>
              <a:ext cx="17348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co-infection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JK. Lancet HIV 2015,July 10, online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3923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C-EDGE co-infection study : </a:t>
            </a:r>
            <a:r>
              <a:rPr lang="en-US" dirty="0" err="1" smtClean="0"/>
              <a:t>grazoprevir</a:t>
            </a:r>
            <a:r>
              <a:rPr lang="en-US" dirty="0" smtClean="0"/>
              <a:t>/ </a:t>
            </a:r>
            <a:r>
              <a:rPr lang="en-US" dirty="0" err="1" smtClean="0"/>
              <a:t>elbasvir</a:t>
            </a:r>
            <a:r>
              <a:rPr lang="en-US" dirty="0" smtClean="0"/>
              <a:t> in HIV </a:t>
            </a:r>
            <a:r>
              <a:rPr lang="en-US" dirty="0" err="1" smtClean="0"/>
              <a:t>coinfection</a:t>
            </a:r>
            <a:endParaRPr lang="en-US" dirty="0" smtClean="0"/>
          </a:p>
        </p:txBody>
      </p:sp>
      <p:grpSp>
        <p:nvGrpSpPr>
          <p:cNvPr id="4" name="Groupe 9"/>
          <p:cNvGrpSpPr/>
          <p:nvPr/>
        </p:nvGrpSpPr>
        <p:grpSpPr>
          <a:xfrm>
            <a:off x="0" y="6570663"/>
            <a:ext cx="1763688" cy="288111"/>
            <a:chOff x="0" y="6570663"/>
            <a:chExt cx="1763688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547665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28804" y="6581775"/>
              <a:ext cx="17348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C-EDGE </a:t>
              </a:r>
              <a:r>
                <a:rPr lang="fr-FR" sz="1200" b="1" i="1" dirty="0" err="1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co-infection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79512" y="1124744"/>
            <a:ext cx="8568952" cy="4824412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Summary</a:t>
            </a:r>
            <a:endParaRPr lang="en-US" sz="2000" dirty="0" smtClean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 smtClean="0"/>
              <a:t>A </a:t>
            </a:r>
            <a:r>
              <a:rPr lang="en-US" sz="2000" spc="-40" dirty="0"/>
              <a:t>12-week regimen of </a:t>
            </a:r>
            <a:r>
              <a:rPr lang="en-US" sz="2000" spc="-40" dirty="0" smtClean="0"/>
              <a:t>the oral fixed dose combination of once-daily, single-tablet of </a:t>
            </a:r>
            <a:r>
              <a:rPr lang="en-US" sz="2000" spc="-40" dirty="0" err="1" smtClean="0"/>
              <a:t>grazoprevir</a:t>
            </a:r>
            <a:r>
              <a:rPr lang="en-US" sz="2000" spc="-40" dirty="0"/>
              <a:t>/</a:t>
            </a:r>
            <a:r>
              <a:rPr lang="en-US" sz="2000" spc="-40" dirty="0" err="1" smtClean="0"/>
              <a:t>elbasvir</a:t>
            </a:r>
            <a:r>
              <a:rPr lang="en-US" sz="2000" spc="-40" dirty="0"/>
              <a:t>, </a:t>
            </a:r>
            <a:r>
              <a:rPr lang="en-US" sz="2000" spc="-40" dirty="0" smtClean="0"/>
              <a:t>achieved </a:t>
            </a:r>
            <a:r>
              <a:rPr lang="en-US" sz="2000" spc="-40" dirty="0"/>
              <a:t>an overall </a:t>
            </a:r>
            <a:r>
              <a:rPr lang="en-US" sz="2000" spc="-40" dirty="0" smtClean="0"/>
              <a:t>SVR</a:t>
            </a:r>
            <a:r>
              <a:rPr lang="en-US" sz="2000" spc="-40" baseline="-25000" dirty="0" smtClean="0"/>
              <a:t>12</a:t>
            </a:r>
            <a:r>
              <a:rPr lang="en-US" sz="2000" spc="-40" dirty="0" smtClean="0"/>
              <a:t> of 96% in patients with HCV genotype 1 or 4 infection and HCV co-infection 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800" spc="-40" dirty="0" smtClean="0"/>
              <a:t>Comparable response rates to HCV mono-infected genotype 1 and 4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800" spc="-40" dirty="0" smtClean="0"/>
              <a:t>Comparable SVR across all patients sub-groups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200" spc="-40" dirty="0" smtClean="0"/>
              <a:t>Low rate of adverse events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200" spc="-40" dirty="0" smtClean="0"/>
              <a:t>HIV breakthrough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 smtClean="0"/>
              <a:t>2 patients with transient </a:t>
            </a:r>
            <a:r>
              <a:rPr lang="en-US" sz="2000" spc="-40" dirty="0" err="1" smtClean="0"/>
              <a:t>viremia</a:t>
            </a:r>
            <a:r>
              <a:rPr lang="en-US" sz="2000" spc="-40" dirty="0"/>
              <a:t> </a:t>
            </a:r>
            <a:r>
              <a:rPr lang="en-US" sz="2000" spc="-40" dirty="0" smtClean="0"/>
              <a:t>and subsequent re-suppression with no change in ARV regimen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 smtClean="0"/>
              <a:t>No change in CD4+ cell counts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 smtClean="0"/>
              <a:t>Limitation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pc="-40" dirty="0" smtClean="0"/>
              <a:t>No active-control group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Rockstroh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JK. Lancet HIV 2015,July 10, online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629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2317</TotalTime>
  <Words>956</Words>
  <Application>Microsoft Macintosh PowerPoint</Application>
  <PresentationFormat>Présentation à l'écran (4:3)</PresentationFormat>
  <Paragraphs>196</Paragraphs>
  <Slides>7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114</cp:revision>
  <dcterms:created xsi:type="dcterms:W3CDTF">2015-05-23T16:11:26Z</dcterms:created>
  <dcterms:modified xsi:type="dcterms:W3CDTF">2015-07-15T16:05:45Z</dcterms:modified>
</cp:coreProperties>
</file>