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9" r:id="rId2"/>
    <p:sldId id="284" r:id="rId3"/>
    <p:sldId id="285" r:id="rId4"/>
    <p:sldId id="293" r:id="rId5"/>
    <p:sldId id="286" r:id="rId6"/>
    <p:sldId id="294" r:id="rId7"/>
    <p:sldId id="290" r:id="rId8"/>
    <p:sldId id="291" r:id="rId9"/>
    <p:sldId id="292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70C0"/>
    <a:srgbClr val="333399"/>
    <a:srgbClr val="DDDDDD"/>
    <a:srgbClr val="000066"/>
    <a:srgbClr val="8D3C15"/>
    <a:srgbClr val="FF6600"/>
    <a:srgbClr val="10EB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575" autoAdjust="0"/>
  </p:normalViewPr>
  <p:slideViewPr>
    <p:cSldViewPr>
      <p:cViewPr>
        <p:scale>
          <a:sx n="112" d="100"/>
          <a:sy n="112" d="100"/>
        </p:scale>
        <p:origin x="-2072" y="-65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553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553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595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59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dirty="0" smtClean="0"/>
              <a:t>C-EDGE TN </a:t>
            </a:r>
            <a:r>
              <a:rPr lang="fr-FR" dirty="0" err="1" smtClean="0"/>
              <a:t>Study</a:t>
            </a:r>
            <a:r>
              <a:rPr lang="fr-FR" dirty="0" smtClean="0"/>
              <a:t>: </a:t>
            </a:r>
            <a:r>
              <a:rPr lang="fr-FR" dirty="0" err="1" smtClean="0"/>
              <a:t>grazoprevir</a:t>
            </a:r>
            <a:r>
              <a:rPr lang="fr-FR" dirty="0" smtClean="0"/>
              <a:t>/</a:t>
            </a:r>
            <a:r>
              <a:rPr lang="fr-FR" dirty="0" err="1" smtClean="0"/>
              <a:t>elbasvir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in </a:t>
            </a:r>
            <a:r>
              <a:rPr lang="fr-FR" dirty="0" err="1" smtClean="0"/>
              <a:t>genotype</a:t>
            </a:r>
            <a:r>
              <a:rPr lang="fr-FR" dirty="0" smtClean="0"/>
              <a:t> 1, 4 or 6 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Ann Intern Med 2015; 163:1-13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954050"/>
              </p:ext>
            </p:extLst>
          </p:nvPr>
        </p:nvGraphicFramePr>
        <p:xfrm>
          <a:off x="4300374" y="2236472"/>
          <a:ext cx="1719737" cy="648072"/>
        </p:xfrm>
        <a:graphic>
          <a:graphicData uri="http://schemas.openxmlformats.org/drawingml/2006/table">
            <a:tbl>
              <a:tblPr/>
              <a:tblGrid>
                <a:gridCol w="1719737"/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100/50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545109" y="2204864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316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45109" y="3666510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105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6028672" y="1920377"/>
            <a:ext cx="0" cy="175625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5740534" y="137033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028566" y="2560508"/>
            <a:ext cx="1836331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Line 172"/>
          <p:cNvSpPr>
            <a:spLocks noChangeShapeType="1"/>
          </p:cNvSpPr>
          <p:nvPr/>
        </p:nvSpPr>
        <p:spPr bwMode="auto">
          <a:xfrm>
            <a:off x="7828674" y="1920376"/>
            <a:ext cx="0" cy="214106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Oval 110"/>
          <p:cNvSpPr>
            <a:spLocks noChangeArrowheads="1"/>
          </p:cNvSpPr>
          <p:nvPr/>
        </p:nvSpPr>
        <p:spPr bwMode="auto">
          <a:xfrm>
            <a:off x="7540536" y="137033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9" name="Line 172"/>
          <p:cNvSpPr>
            <a:spLocks noChangeShapeType="1"/>
          </p:cNvSpPr>
          <p:nvPr/>
        </p:nvSpPr>
        <p:spPr bwMode="auto">
          <a:xfrm>
            <a:off x="6660140" y="3183318"/>
            <a:ext cx="0" cy="87812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0" name="Oval 110"/>
          <p:cNvSpPr>
            <a:spLocks noChangeArrowheads="1"/>
          </p:cNvSpPr>
          <p:nvPr/>
        </p:nvSpPr>
        <p:spPr bwMode="auto">
          <a:xfrm>
            <a:off x="6372002" y="263327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48932"/>
              </p:ext>
            </p:extLst>
          </p:nvPr>
        </p:nvGraphicFramePr>
        <p:xfrm>
          <a:off x="4300374" y="3413371"/>
          <a:ext cx="1719737" cy="648074"/>
        </p:xfrm>
        <a:graphic>
          <a:graphicData uri="http://schemas.openxmlformats.org/drawingml/2006/table">
            <a:tbl>
              <a:tblPr/>
              <a:tblGrid>
                <a:gridCol w="1719737"/>
              </a:tblGrid>
              <a:tr h="64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833925"/>
              </p:ext>
            </p:extLst>
          </p:nvPr>
        </p:nvGraphicFramePr>
        <p:xfrm>
          <a:off x="6676638" y="3413373"/>
          <a:ext cx="1719737" cy="648072"/>
        </p:xfrm>
        <a:graphic>
          <a:graphicData uri="http://schemas.openxmlformats.org/drawingml/2006/table">
            <a:tbl>
              <a:tblPr/>
              <a:tblGrid>
                <a:gridCol w="1719737"/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23" name="Line 172"/>
          <p:cNvSpPr>
            <a:spLocks noChangeShapeType="1"/>
          </p:cNvSpPr>
          <p:nvPr/>
        </p:nvSpPr>
        <p:spPr bwMode="auto">
          <a:xfrm>
            <a:off x="8404936" y="1936003"/>
            <a:ext cx="0" cy="214106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" name="Oval 110"/>
          <p:cNvSpPr>
            <a:spLocks noChangeArrowheads="1"/>
          </p:cNvSpPr>
          <p:nvPr/>
        </p:nvSpPr>
        <p:spPr bwMode="auto">
          <a:xfrm>
            <a:off x="8116798" y="1385961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26" name="Grouper 26"/>
          <p:cNvGrpSpPr/>
          <p:nvPr/>
        </p:nvGrpSpPr>
        <p:grpSpPr>
          <a:xfrm>
            <a:off x="0" y="6570663"/>
            <a:ext cx="1187624" cy="472777"/>
            <a:chOff x="0" y="6570663"/>
            <a:chExt cx="1258957" cy="472777"/>
          </a:xfrm>
        </p:grpSpPr>
        <p:sp>
          <p:nvSpPr>
            <p:cNvPr id="2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8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TN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cxnSp>
        <p:nvCxnSpPr>
          <p:cNvPr id="29" name="Connecteur droit 28"/>
          <p:cNvCxnSpPr>
            <a:stCxn id="21" idx="3"/>
            <a:endCxn id="22" idx="1"/>
          </p:cNvCxnSpPr>
          <p:nvPr/>
        </p:nvCxnSpPr>
        <p:spPr>
          <a:xfrm>
            <a:off x="6020111" y="3737408"/>
            <a:ext cx="656527" cy="1"/>
          </a:xfrm>
          <a:prstGeom prst="line">
            <a:avLst/>
          </a:prstGeom>
          <a:ln w="19050">
            <a:solidFill>
              <a:srgbClr val="33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66819" y="2140020"/>
            <a:ext cx="3231364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&gt; 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1, 4, 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HCV RNA &gt; 10,000 IU</a:t>
            </a: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endParaRPr lang="en-US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cirrhosis**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US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2771800" y="119675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: 1</a:t>
            </a:r>
            <a:endParaRPr lang="en-GB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32" name="AutoShape 60"/>
          <p:cNvCxnSpPr>
            <a:cxnSpLocks noChangeShapeType="1"/>
          </p:cNvCxnSpPr>
          <p:nvPr/>
        </p:nvCxnSpPr>
        <p:spPr bwMode="auto">
          <a:xfrm rot="10800000" flipH="1" flipV="1">
            <a:off x="4199270" y="2598775"/>
            <a:ext cx="1587" cy="1079994"/>
          </a:xfrm>
          <a:prstGeom prst="bentConnector3">
            <a:avLst>
              <a:gd name="adj1" fmla="val -22697606"/>
            </a:avLst>
          </a:prstGeom>
          <a:ln w="19050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239913" y="3148026"/>
            <a:ext cx="53999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281549" y="2354573"/>
            <a:ext cx="564676" cy="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36" name="ZoneTexte 71"/>
          <p:cNvSpPr txBox="1">
            <a:spLocks noChangeArrowheads="1"/>
          </p:cNvSpPr>
          <p:nvPr/>
        </p:nvSpPr>
        <p:spPr bwMode="auto">
          <a:xfrm>
            <a:off x="3419872" y="4149080"/>
            <a:ext cx="50571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Randomisation was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stratified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on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genotype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(1 or 4 or 6) and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cirrhosis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yes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or no)</a:t>
            </a:r>
            <a:endParaRPr lang="en-GB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4457" y="4149080"/>
            <a:ext cx="3158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 </a:t>
            </a:r>
            <a:r>
              <a:rPr lang="en-GB" sz="1400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Metavir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1400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F4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or </a:t>
            </a:r>
            <a:r>
              <a:rPr lang="en-GB" sz="1400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fibroscan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&gt; 12.5 </a:t>
            </a:r>
            <a:r>
              <a:rPr lang="en-GB" sz="1400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kPa</a:t>
            </a:r>
            <a:r>
              <a:rPr lang="en-GB" sz="14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</a:t>
            </a:r>
            <a:r>
              <a:rPr lang="en-GB" sz="1400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FibroTest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1400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0.75 </a:t>
            </a:r>
            <a:r>
              <a:rPr lang="en-GB" sz="14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+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APRI </a:t>
            </a:r>
            <a:r>
              <a:rPr lang="en-GB" sz="1400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&gt; 2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endParaRPr lang="fr-FR" sz="1400" dirty="0"/>
          </a:p>
        </p:txBody>
      </p:sp>
      <p:sp>
        <p:nvSpPr>
          <p:cNvPr id="38" name="Espace réservé du contenu 2"/>
          <p:cNvSpPr>
            <a:spLocks/>
          </p:cNvSpPr>
          <p:nvPr/>
        </p:nvSpPr>
        <p:spPr bwMode="auto">
          <a:xfrm>
            <a:off x="124995" y="5451462"/>
            <a:ext cx="8839493" cy="107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/>
              <a:buChar char="•"/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742950" lvl="1" indent="-28575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/>
              <a:buChar char="•"/>
            </a:pP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sz="1600" baseline="-250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15 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IU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 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by intention to </a:t>
            </a:r>
            <a:r>
              <a:rPr lang="fr-FR" sz="1600" dirty="0" err="1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analysis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superiority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to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historical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sz="1600" baseline="-250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of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simeprevir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+ PEG-IFN + RBV (73%),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at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an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overall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1-sided alpha value of 0.025, 99% power</a:t>
            </a:r>
            <a:endParaRPr lang="fr-FR" sz="4000" dirty="0" smtClean="0">
              <a:solidFill>
                <a:srgbClr val="000066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8424302" y="3717032"/>
            <a:ext cx="648329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674612"/>
              </p:ext>
            </p:extLst>
          </p:nvPr>
        </p:nvGraphicFramePr>
        <p:xfrm>
          <a:off x="364050" y="1739599"/>
          <a:ext cx="8312406" cy="4362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9998"/>
                <a:gridCol w="1944216"/>
                <a:gridCol w="1728192"/>
              </a:tblGrid>
              <a:tr h="5218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GZR/EBR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316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105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52.2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53.8 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46%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324237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Black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19%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60%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17% / 70% / 12%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93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1a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1b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50%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42%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51%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38%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400" b="1" baseline="-25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/ml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35%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err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Metavir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22%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ALT, IU/L, mean (SD)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77 (62)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75 (64)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Platelets &lt; 10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/L,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190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16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Discontinuation, 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For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 / lost to follow-up / death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 / 1 / 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/ 0 / 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dirty="0" smtClean="0"/>
              <a:t>C-EDGE TN </a:t>
            </a:r>
            <a:r>
              <a:rPr lang="fr-FR" dirty="0" err="1" smtClean="0"/>
              <a:t>Study</a:t>
            </a:r>
            <a:r>
              <a:rPr lang="fr-FR" dirty="0" smtClean="0"/>
              <a:t>: </a:t>
            </a:r>
            <a:r>
              <a:rPr lang="fr-FR" dirty="0" err="1" smtClean="0"/>
              <a:t>grazoprevir</a:t>
            </a:r>
            <a:r>
              <a:rPr lang="fr-FR" dirty="0" smtClean="0"/>
              <a:t>/</a:t>
            </a:r>
            <a:r>
              <a:rPr lang="fr-FR" dirty="0" err="1" smtClean="0"/>
              <a:t>elbasvir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in </a:t>
            </a:r>
            <a:r>
              <a:rPr lang="fr-FR" dirty="0" err="1" smtClean="0"/>
              <a:t>genotype</a:t>
            </a:r>
            <a:r>
              <a:rPr lang="fr-FR" dirty="0" smtClean="0"/>
              <a:t> 1, 4 or 6 </a:t>
            </a:r>
          </a:p>
        </p:txBody>
      </p:sp>
      <p:grpSp>
        <p:nvGrpSpPr>
          <p:cNvPr id="9" name="Grouper 26"/>
          <p:cNvGrpSpPr/>
          <p:nvPr/>
        </p:nvGrpSpPr>
        <p:grpSpPr>
          <a:xfrm>
            <a:off x="0" y="6570663"/>
            <a:ext cx="1187624" cy="472777"/>
            <a:chOff x="0" y="6570663"/>
            <a:chExt cx="1258957" cy="472777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TN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69450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and patient 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disposition</a:t>
            </a:r>
            <a:endParaRPr lang="fr-FR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Ann Intern Med 2015; 163:1-13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26"/>
          <p:cNvGrpSpPr/>
          <p:nvPr/>
        </p:nvGrpSpPr>
        <p:grpSpPr>
          <a:xfrm>
            <a:off x="0" y="6570663"/>
            <a:ext cx="1187624" cy="472777"/>
            <a:chOff x="0" y="6570663"/>
            <a:chExt cx="1258957" cy="472777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TN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dirty="0" smtClean="0"/>
              <a:t>C-EDGE TN </a:t>
            </a:r>
            <a:r>
              <a:rPr lang="fr-FR" dirty="0" err="1" smtClean="0"/>
              <a:t>Study</a:t>
            </a:r>
            <a:r>
              <a:rPr lang="fr-FR" dirty="0" smtClean="0"/>
              <a:t>: </a:t>
            </a:r>
            <a:r>
              <a:rPr lang="fr-FR" dirty="0" err="1" smtClean="0"/>
              <a:t>grazoprevir</a:t>
            </a:r>
            <a:r>
              <a:rPr lang="fr-FR" dirty="0" smtClean="0"/>
              <a:t>/</a:t>
            </a:r>
            <a:r>
              <a:rPr lang="fr-FR" dirty="0" err="1" smtClean="0"/>
              <a:t>elbasvir</a:t>
            </a:r>
            <a:r>
              <a:rPr lang="fr-FR" dirty="0" smtClean="0"/>
              <a:t> 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genotype</a:t>
            </a:r>
            <a:r>
              <a:rPr lang="fr-FR" dirty="0" smtClean="0"/>
              <a:t> 1, 4 or 6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88639"/>
              </p:ext>
            </p:extLst>
          </p:nvPr>
        </p:nvGraphicFramePr>
        <p:xfrm>
          <a:off x="251517" y="4869160"/>
          <a:ext cx="8351839" cy="1152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7"/>
                <a:gridCol w="1368152"/>
                <a:gridCol w="720080"/>
                <a:gridCol w="1008112"/>
                <a:gridCol w="1080120"/>
                <a:gridCol w="1152128"/>
                <a:gridCol w="1007020"/>
              </a:tblGrid>
              <a:tr h="384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Non-</a:t>
                      </a:r>
                      <a:r>
                        <a:rPr lang="en-US" sz="1400" b="1" dirty="0" err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virologic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failure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Breakthrough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645631" y="2728481"/>
            <a:ext cx="860425" cy="1762125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555018" y="2288744"/>
            <a:ext cx="858838" cy="2201863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5462818" y="2310969"/>
            <a:ext cx="860425" cy="2179638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372206" y="2464956"/>
            <a:ext cx="858838" cy="2025650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525943" y="2398281"/>
            <a:ext cx="858838" cy="20923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" name="Line 16"/>
          <p:cNvSpPr>
            <a:spLocks noChangeShapeType="1"/>
          </p:cNvSpPr>
          <p:nvPr/>
        </p:nvSpPr>
        <p:spPr bwMode="auto">
          <a:xfrm>
            <a:off x="1975081" y="2839606"/>
            <a:ext cx="114300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1975081" y="3390469"/>
            <a:ext cx="114300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>
            <a:off x="2089381" y="2839606"/>
            <a:ext cx="0" cy="550863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>
            <a:off x="1975081" y="3939744"/>
            <a:ext cx="114300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Freeform 20"/>
          <p:cNvSpPr>
            <a:spLocks/>
          </p:cNvSpPr>
          <p:nvPr/>
        </p:nvSpPr>
        <p:spPr bwMode="auto">
          <a:xfrm>
            <a:off x="1975081" y="3939744"/>
            <a:ext cx="114300" cy="550863"/>
          </a:xfrm>
          <a:custGeom>
            <a:avLst/>
            <a:gdLst>
              <a:gd name="T0" fmla="*/ 0 w 72"/>
              <a:gd name="T1" fmla="*/ 347 h 347"/>
              <a:gd name="T2" fmla="*/ 72 w 72"/>
              <a:gd name="T3" fmla="*/ 347 h 347"/>
              <a:gd name="T4" fmla="*/ 72 w 72"/>
              <a:gd name="T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347">
                <a:moveTo>
                  <a:pt x="0" y="347"/>
                </a:moveTo>
                <a:lnTo>
                  <a:pt x="72" y="347"/>
                </a:lnTo>
                <a:lnTo>
                  <a:pt x="72" y="0"/>
                </a:lnTo>
              </a:path>
            </a:pathLst>
          </a:cu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>
            <a:off x="2089381" y="3390469"/>
            <a:ext cx="0" cy="549275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Line 22"/>
          <p:cNvSpPr>
            <a:spLocks noChangeShapeType="1"/>
          </p:cNvSpPr>
          <p:nvPr/>
        </p:nvSpPr>
        <p:spPr bwMode="auto">
          <a:xfrm flipH="1">
            <a:off x="2089381" y="4490606"/>
            <a:ext cx="6513976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Freeform 23"/>
          <p:cNvSpPr>
            <a:spLocks/>
          </p:cNvSpPr>
          <p:nvPr/>
        </p:nvSpPr>
        <p:spPr bwMode="auto">
          <a:xfrm>
            <a:off x="1975081" y="2288744"/>
            <a:ext cx="114300" cy="550863"/>
          </a:xfrm>
          <a:custGeom>
            <a:avLst/>
            <a:gdLst>
              <a:gd name="T0" fmla="*/ 0 w 72"/>
              <a:gd name="T1" fmla="*/ 0 h 347"/>
              <a:gd name="T2" fmla="*/ 71 w 72"/>
              <a:gd name="T3" fmla="*/ 0 h 347"/>
              <a:gd name="T4" fmla="*/ 72 w 72"/>
              <a:gd name="T5" fmla="*/ 347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347">
                <a:moveTo>
                  <a:pt x="0" y="0"/>
                </a:moveTo>
                <a:lnTo>
                  <a:pt x="71" y="0"/>
                </a:lnTo>
                <a:lnTo>
                  <a:pt x="72" y="347"/>
                </a:lnTo>
              </a:path>
            </a:pathLst>
          </a:cu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1619672" y="2174126"/>
            <a:ext cx="3414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100</a:t>
            </a: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1733485" y="2724989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75</a:t>
            </a:r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1733485" y="3275851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1024" name="Rectangle 27"/>
          <p:cNvSpPr>
            <a:spLocks noChangeArrowheads="1"/>
          </p:cNvSpPr>
          <p:nvPr/>
        </p:nvSpPr>
        <p:spPr bwMode="auto">
          <a:xfrm>
            <a:off x="1733485" y="3826714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25</a:t>
            </a:r>
          </a:p>
        </p:txBody>
      </p:sp>
      <p:sp>
        <p:nvSpPr>
          <p:cNvPr id="1025" name="Rectangle 28"/>
          <p:cNvSpPr>
            <a:spLocks noChangeArrowheads="1"/>
          </p:cNvSpPr>
          <p:nvPr/>
        </p:nvSpPr>
        <p:spPr bwMode="auto">
          <a:xfrm>
            <a:off x="1847298" y="4377576"/>
            <a:ext cx="1138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47" name="Rectangle 49"/>
          <p:cNvSpPr>
            <a:spLocks noChangeArrowheads="1"/>
          </p:cNvSpPr>
          <p:nvPr/>
        </p:nvSpPr>
        <p:spPr bwMode="auto">
          <a:xfrm>
            <a:off x="2447390" y="1844824"/>
            <a:ext cx="10397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94.6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(91.5-96.8)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048" name="Rectangle 50"/>
          <p:cNvSpPr>
            <a:spLocks noChangeArrowheads="1"/>
          </p:cNvSpPr>
          <p:nvPr/>
        </p:nvSpPr>
        <p:spPr bwMode="auto">
          <a:xfrm>
            <a:off x="4472299" y="1866890"/>
            <a:ext cx="6824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92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(86-96)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049" name="Rectangle 51"/>
          <p:cNvSpPr>
            <a:spLocks noChangeArrowheads="1"/>
          </p:cNvSpPr>
          <p:nvPr/>
        </p:nvSpPr>
        <p:spPr bwMode="auto">
          <a:xfrm>
            <a:off x="5504414" y="1724065"/>
            <a:ext cx="7994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99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(95-100)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050" name="Rectangle 52"/>
          <p:cNvSpPr>
            <a:spLocks noChangeArrowheads="1"/>
          </p:cNvSpPr>
          <p:nvPr/>
        </p:nvSpPr>
        <p:spPr bwMode="auto">
          <a:xfrm>
            <a:off x="6595819" y="1724065"/>
            <a:ext cx="7994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100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(82-100)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051" name="Rectangle 53"/>
          <p:cNvSpPr>
            <a:spLocks noChangeArrowheads="1"/>
          </p:cNvSpPr>
          <p:nvPr/>
        </p:nvSpPr>
        <p:spPr bwMode="auto">
          <a:xfrm>
            <a:off x="7745724" y="2178179"/>
            <a:ext cx="6824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80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(44-98)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052" name="Rectangle 54"/>
          <p:cNvSpPr>
            <a:spLocks noChangeArrowheads="1"/>
          </p:cNvSpPr>
          <p:nvPr/>
        </p:nvSpPr>
        <p:spPr bwMode="auto">
          <a:xfrm>
            <a:off x="2404699" y="4550931"/>
            <a:ext cx="11076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All patients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55"/>
          <p:cNvSpPr>
            <a:spLocks noChangeArrowheads="1"/>
          </p:cNvSpPr>
          <p:nvPr/>
        </p:nvSpPr>
        <p:spPr bwMode="auto">
          <a:xfrm>
            <a:off x="4139952" y="4550931"/>
            <a:ext cx="123150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Genotype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1a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56"/>
          <p:cNvSpPr>
            <a:spLocks noChangeArrowheads="1"/>
          </p:cNvSpPr>
          <p:nvPr/>
        </p:nvSpPr>
        <p:spPr bwMode="auto">
          <a:xfrm>
            <a:off x="5604717" y="4550931"/>
            <a:ext cx="5813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GT 1b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57"/>
          <p:cNvSpPr>
            <a:spLocks noChangeArrowheads="1"/>
          </p:cNvSpPr>
          <p:nvPr/>
        </p:nvSpPr>
        <p:spPr bwMode="auto">
          <a:xfrm>
            <a:off x="6758791" y="4550931"/>
            <a:ext cx="4560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GT 4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58"/>
          <p:cNvSpPr>
            <a:spLocks noChangeArrowheads="1"/>
          </p:cNvSpPr>
          <p:nvPr/>
        </p:nvSpPr>
        <p:spPr bwMode="auto">
          <a:xfrm>
            <a:off x="7849404" y="4550931"/>
            <a:ext cx="4560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GT 6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54"/>
          <p:cNvSpPr>
            <a:spLocks noChangeArrowheads="1"/>
          </p:cNvSpPr>
          <p:nvPr/>
        </p:nvSpPr>
        <p:spPr bwMode="auto">
          <a:xfrm>
            <a:off x="2787366" y="4215175"/>
            <a:ext cx="3423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316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55"/>
          <p:cNvSpPr>
            <a:spLocks noChangeArrowheads="1"/>
          </p:cNvSpPr>
          <p:nvPr/>
        </p:nvSpPr>
        <p:spPr bwMode="auto">
          <a:xfrm>
            <a:off x="4632041" y="4215175"/>
            <a:ext cx="3423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157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56"/>
          <p:cNvSpPr>
            <a:spLocks noChangeArrowheads="1"/>
          </p:cNvSpPr>
          <p:nvPr/>
        </p:nvSpPr>
        <p:spPr bwMode="auto">
          <a:xfrm>
            <a:off x="5724241" y="4215175"/>
            <a:ext cx="3423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131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872704" y="4215175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58"/>
          <p:cNvSpPr>
            <a:spLocks noChangeArrowheads="1"/>
          </p:cNvSpPr>
          <p:nvPr/>
        </p:nvSpPr>
        <p:spPr bwMode="auto">
          <a:xfrm>
            <a:off x="7963316" y="4215175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877831" y="1858789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%</a:t>
            </a:r>
            <a:endParaRPr lang="fr-FR" dirty="0"/>
          </a:p>
        </p:txBody>
      </p:sp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1929225" y="1284455"/>
            <a:ext cx="6130579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 (95% CI)</a:t>
            </a:r>
          </a:p>
        </p:txBody>
      </p:sp>
      <p:sp>
        <p:nvSpPr>
          <p:cNvPr id="43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Ann Intern Med 2015; 163:1-13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26"/>
          <p:cNvGrpSpPr/>
          <p:nvPr/>
        </p:nvGrpSpPr>
        <p:grpSpPr>
          <a:xfrm>
            <a:off x="0" y="6570663"/>
            <a:ext cx="1187624" cy="472777"/>
            <a:chOff x="0" y="6570663"/>
            <a:chExt cx="1258957" cy="472777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TN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dirty="0" smtClean="0"/>
              <a:t>C-EDGE TN </a:t>
            </a:r>
            <a:r>
              <a:rPr lang="fr-FR" dirty="0" err="1" smtClean="0"/>
              <a:t>Study</a:t>
            </a:r>
            <a:r>
              <a:rPr lang="fr-FR" dirty="0" smtClean="0"/>
              <a:t>: </a:t>
            </a:r>
            <a:r>
              <a:rPr lang="fr-FR" dirty="0" err="1" smtClean="0"/>
              <a:t>grazoprevir</a:t>
            </a:r>
            <a:r>
              <a:rPr lang="fr-FR" dirty="0" smtClean="0"/>
              <a:t>/</a:t>
            </a:r>
            <a:r>
              <a:rPr lang="fr-FR" dirty="0" err="1" smtClean="0"/>
              <a:t>elbasvir</a:t>
            </a:r>
            <a:r>
              <a:rPr lang="fr-FR" dirty="0" smtClean="0"/>
              <a:t> 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genotype</a:t>
            </a:r>
            <a:r>
              <a:rPr lang="fr-FR" dirty="0" smtClean="0"/>
              <a:t> 1, 4 or 6 </a:t>
            </a:r>
          </a:p>
        </p:txBody>
      </p:sp>
      <p:sp>
        <p:nvSpPr>
          <p:cNvPr id="1025" name="Rectangle 28"/>
          <p:cNvSpPr>
            <a:spLocks noChangeArrowheads="1"/>
          </p:cNvSpPr>
          <p:nvPr/>
        </p:nvSpPr>
        <p:spPr bwMode="auto">
          <a:xfrm>
            <a:off x="767178" y="4953640"/>
            <a:ext cx="1138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52" name="Rectangle 54"/>
          <p:cNvSpPr>
            <a:spLocks noChangeArrowheads="1"/>
          </p:cNvSpPr>
          <p:nvPr/>
        </p:nvSpPr>
        <p:spPr bwMode="auto">
          <a:xfrm>
            <a:off x="1441375" y="5406315"/>
            <a:ext cx="45615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Male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55"/>
          <p:cNvSpPr>
            <a:spLocks noChangeArrowheads="1"/>
          </p:cNvSpPr>
          <p:nvPr/>
        </p:nvSpPr>
        <p:spPr bwMode="auto">
          <a:xfrm>
            <a:off x="3439169" y="5406315"/>
            <a:ext cx="29635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CC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56"/>
          <p:cNvSpPr>
            <a:spLocks noChangeArrowheads="1"/>
          </p:cNvSpPr>
          <p:nvPr/>
        </p:nvSpPr>
        <p:spPr bwMode="auto">
          <a:xfrm>
            <a:off x="4174551" y="5406315"/>
            <a:ext cx="7635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Non-CC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57"/>
          <p:cNvSpPr>
            <a:spLocks noChangeArrowheads="1"/>
          </p:cNvSpPr>
          <p:nvPr/>
        </p:nvSpPr>
        <p:spPr bwMode="auto">
          <a:xfrm>
            <a:off x="5515115" y="5406315"/>
            <a:ext cx="2735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No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58"/>
          <p:cNvSpPr>
            <a:spLocks noChangeArrowheads="1"/>
          </p:cNvSpPr>
          <p:nvPr/>
        </p:nvSpPr>
        <p:spPr bwMode="auto">
          <a:xfrm>
            <a:off x="6332674" y="5406315"/>
            <a:ext cx="3665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Yes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683568" y="1284455"/>
            <a:ext cx="8060595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 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by </a:t>
            </a:r>
            <a:r>
              <a:rPr lang="fr-FR" sz="28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subgroup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 (95% CI)</a:t>
            </a:r>
          </a:p>
        </p:txBody>
      </p:sp>
      <p:sp>
        <p:nvSpPr>
          <p:cNvPr id="44" name="Rectangle 54"/>
          <p:cNvSpPr>
            <a:spLocks noChangeArrowheads="1"/>
          </p:cNvSpPr>
          <p:nvPr/>
        </p:nvSpPr>
        <p:spPr bwMode="auto">
          <a:xfrm>
            <a:off x="2190160" y="5436512"/>
            <a:ext cx="7071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Female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57"/>
          <p:cNvSpPr>
            <a:spLocks noChangeArrowheads="1"/>
          </p:cNvSpPr>
          <p:nvPr/>
        </p:nvSpPr>
        <p:spPr bwMode="auto">
          <a:xfrm>
            <a:off x="7348214" y="5364504"/>
            <a:ext cx="2735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No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58"/>
          <p:cNvSpPr>
            <a:spLocks noChangeArrowheads="1"/>
          </p:cNvSpPr>
          <p:nvPr/>
        </p:nvSpPr>
        <p:spPr bwMode="auto">
          <a:xfrm>
            <a:off x="8165773" y="5364504"/>
            <a:ext cx="3665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Yes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er 16"/>
          <p:cNvGrpSpPr/>
          <p:nvPr/>
        </p:nvGrpSpPr>
        <p:grpSpPr>
          <a:xfrm>
            <a:off x="539552" y="1772816"/>
            <a:ext cx="8424936" cy="3600400"/>
            <a:chOff x="539552" y="2276872"/>
            <a:chExt cx="8352927" cy="2789799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6084168" y="2855545"/>
              <a:ext cx="720000" cy="2196000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5220072" y="2963545"/>
              <a:ext cx="720000" cy="2088000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4123722" y="2909545"/>
              <a:ext cx="720000" cy="2142000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203848" y="2974345"/>
              <a:ext cx="720000" cy="2077200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236860" y="2974345"/>
              <a:ext cx="720000" cy="2077200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894961" y="3415670"/>
              <a:ext cx="114300" cy="0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894961" y="3966533"/>
              <a:ext cx="114300" cy="0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1009261" y="3415670"/>
              <a:ext cx="0" cy="550863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894961" y="4515808"/>
              <a:ext cx="114300" cy="0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894961" y="4515808"/>
              <a:ext cx="114300" cy="550863"/>
            </a:xfrm>
            <a:custGeom>
              <a:avLst/>
              <a:gdLst>
                <a:gd name="T0" fmla="*/ 0 w 72"/>
                <a:gd name="T1" fmla="*/ 347 h 347"/>
                <a:gd name="T2" fmla="*/ 72 w 72"/>
                <a:gd name="T3" fmla="*/ 347 h 347"/>
                <a:gd name="T4" fmla="*/ 72 w 72"/>
                <a:gd name="T5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347">
                  <a:moveTo>
                    <a:pt x="0" y="347"/>
                  </a:moveTo>
                  <a:lnTo>
                    <a:pt x="72" y="347"/>
                  </a:lnTo>
                  <a:lnTo>
                    <a:pt x="72" y="0"/>
                  </a:lnTo>
                </a:path>
              </a:pathLst>
            </a:cu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1009261" y="3966533"/>
              <a:ext cx="0" cy="549275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H="1">
              <a:off x="1009259" y="5066670"/>
              <a:ext cx="7883220" cy="0"/>
            </a:xfrm>
            <a:prstGeom prst="line">
              <a:avLst/>
            </a:pr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894961" y="2864808"/>
              <a:ext cx="114300" cy="550863"/>
            </a:xfrm>
            <a:custGeom>
              <a:avLst/>
              <a:gdLst>
                <a:gd name="T0" fmla="*/ 0 w 72"/>
                <a:gd name="T1" fmla="*/ 0 h 347"/>
                <a:gd name="T2" fmla="*/ 71 w 72"/>
                <a:gd name="T3" fmla="*/ 0 h 347"/>
                <a:gd name="T4" fmla="*/ 72 w 72"/>
                <a:gd name="T5" fmla="*/ 3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347">
                  <a:moveTo>
                    <a:pt x="0" y="0"/>
                  </a:moveTo>
                  <a:lnTo>
                    <a:pt x="71" y="0"/>
                  </a:lnTo>
                  <a:lnTo>
                    <a:pt x="72" y="347"/>
                  </a:lnTo>
                </a:path>
              </a:pathLst>
            </a:custGeom>
            <a:noFill/>
            <a:ln w="7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539552" y="2750190"/>
              <a:ext cx="3414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100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653365" y="3301053"/>
              <a:ext cx="2276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75</a:t>
              </a: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653365" y="3851915"/>
              <a:ext cx="2276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50</a:t>
              </a:r>
            </a:p>
          </p:txBody>
        </p:sp>
        <p:sp>
          <p:nvSpPr>
            <p:cNvPr id="1024" name="Rectangle 27"/>
            <p:cNvSpPr>
              <a:spLocks noChangeArrowheads="1"/>
            </p:cNvSpPr>
            <p:nvPr/>
          </p:nvSpPr>
          <p:spPr bwMode="auto">
            <a:xfrm>
              <a:off x="653365" y="4402778"/>
              <a:ext cx="2276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25</a:t>
              </a:r>
            </a:p>
          </p:txBody>
        </p:sp>
        <p:sp>
          <p:nvSpPr>
            <p:cNvPr id="1047" name="Rectangle 49"/>
            <p:cNvSpPr>
              <a:spLocks noChangeArrowheads="1"/>
            </p:cNvSpPr>
            <p:nvPr/>
          </p:nvSpPr>
          <p:spPr bwMode="auto">
            <a:xfrm>
              <a:off x="1259632" y="2420888"/>
              <a:ext cx="68246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 smtClean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93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(88-96)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48" name="Rectangle 50"/>
            <p:cNvSpPr>
              <a:spLocks noChangeArrowheads="1"/>
            </p:cNvSpPr>
            <p:nvPr/>
          </p:nvSpPr>
          <p:spPr bwMode="auto">
            <a:xfrm>
              <a:off x="3303941" y="2300129"/>
              <a:ext cx="68246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 smtClean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93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(87-97)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49" name="Rectangle 51"/>
            <p:cNvSpPr>
              <a:spLocks noChangeArrowheads="1"/>
            </p:cNvSpPr>
            <p:nvPr/>
          </p:nvSpPr>
          <p:spPr bwMode="auto">
            <a:xfrm>
              <a:off x="4223815" y="2300129"/>
              <a:ext cx="68246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 smtClean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96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(92-98)</a:t>
              </a:r>
              <a:endPara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50" name="Rectangle 52"/>
            <p:cNvSpPr>
              <a:spLocks noChangeArrowheads="1"/>
            </p:cNvSpPr>
            <p:nvPr/>
          </p:nvSpPr>
          <p:spPr bwMode="auto">
            <a:xfrm>
              <a:off x="5319370" y="2300129"/>
              <a:ext cx="68246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94</a:t>
              </a:r>
              <a:endPara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(90-97)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51" name="Rectangle 53"/>
            <p:cNvSpPr>
              <a:spLocks noChangeArrowheads="1"/>
            </p:cNvSpPr>
            <p:nvPr/>
          </p:nvSpPr>
          <p:spPr bwMode="auto">
            <a:xfrm>
              <a:off x="6125764" y="2276872"/>
              <a:ext cx="79946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97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(90-100)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5" name="Rectangle 54"/>
            <p:cNvSpPr>
              <a:spLocks noChangeArrowheads="1"/>
            </p:cNvSpPr>
            <p:nvPr/>
          </p:nvSpPr>
          <p:spPr bwMode="auto">
            <a:xfrm>
              <a:off x="1498283" y="4791239"/>
              <a:ext cx="34234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171</a:t>
              </a:r>
              <a:endPara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55"/>
            <p:cNvSpPr>
              <a:spLocks noChangeArrowheads="1"/>
            </p:cNvSpPr>
            <p:nvPr/>
          </p:nvSpPr>
          <p:spPr bwMode="auto">
            <a:xfrm>
              <a:off x="3463683" y="4791239"/>
              <a:ext cx="34234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106</a:t>
              </a:r>
              <a:endPara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56"/>
            <p:cNvSpPr>
              <a:spLocks noChangeArrowheads="1"/>
            </p:cNvSpPr>
            <p:nvPr/>
          </p:nvSpPr>
          <p:spPr bwMode="auto">
            <a:xfrm>
              <a:off x="4385145" y="4791239"/>
              <a:ext cx="34234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208</a:t>
              </a:r>
              <a:endPara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57"/>
            <p:cNvSpPr>
              <a:spLocks noChangeArrowheads="1"/>
            </p:cNvSpPr>
            <p:nvPr/>
          </p:nvSpPr>
          <p:spPr bwMode="auto">
            <a:xfrm>
              <a:off x="5480702" y="4791239"/>
              <a:ext cx="34234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246</a:t>
              </a:r>
              <a:endPara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58"/>
            <p:cNvSpPr>
              <a:spLocks noChangeArrowheads="1"/>
            </p:cNvSpPr>
            <p:nvPr/>
          </p:nvSpPr>
          <p:spPr bwMode="auto">
            <a:xfrm>
              <a:off x="6401853" y="4791239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70</a:t>
              </a:r>
              <a:endPara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797711" y="2434853"/>
              <a:ext cx="389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%</a:t>
              </a:r>
              <a:endParaRPr lang="fr-FR" dirty="0"/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2123728" y="2855545"/>
              <a:ext cx="720000" cy="2196000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Rectangle 6"/>
            <p:cNvSpPr>
              <a:spLocks noChangeArrowheads="1"/>
            </p:cNvSpPr>
            <p:nvPr/>
          </p:nvSpPr>
          <p:spPr bwMode="auto">
            <a:xfrm>
              <a:off x="8028384" y="2999546"/>
              <a:ext cx="720000" cy="205199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Rectangle 7"/>
            <p:cNvSpPr>
              <a:spLocks noChangeArrowheads="1"/>
            </p:cNvSpPr>
            <p:nvPr/>
          </p:nvSpPr>
          <p:spPr bwMode="auto">
            <a:xfrm>
              <a:off x="7164288" y="2849682"/>
              <a:ext cx="720000" cy="2201863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Rectangle 54"/>
            <p:cNvSpPr>
              <a:spLocks noChangeArrowheads="1"/>
            </p:cNvSpPr>
            <p:nvPr/>
          </p:nvSpPr>
          <p:spPr bwMode="auto">
            <a:xfrm>
              <a:off x="2339752" y="4797152"/>
              <a:ext cx="34234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145</a:t>
              </a:r>
              <a:endPara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54"/>
            <p:cNvSpPr>
              <a:spLocks noChangeArrowheads="1"/>
            </p:cNvSpPr>
            <p:nvPr/>
          </p:nvSpPr>
          <p:spPr bwMode="auto">
            <a:xfrm>
              <a:off x="7447781" y="4766955"/>
              <a:ext cx="2282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94</a:t>
              </a:r>
              <a:endPara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9"/>
            <p:cNvSpPr>
              <a:spLocks noChangeArrowheads="1"/>
            </p:cNvSpPr>
            <p:nvPr/>
          </p:nvSpPr>
          <p:spPr bwMode="auto">
            <a:xfrm>
              <a:off x="2161342" y="2276872"/>
              <a:ext cx="68246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 smtClean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97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(92-99)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2" name="Rectangle 52"/>
            <p:cNvSpPr>
              <a:spLocks noChangeArrowheads="1"/>
            </p:cNvSpPr>
            <p:nvPr/>
          </p:nvSpPr>
          <p:spPr bwMode="auto">
            <a:xfrm>
              <a:off x="7231227" y="2326814"/>
              <a:ext cx="79946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100</a:t>
              </a:r>
              <a:endPara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(96-100)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8028384" y="2420888"/>
              <a:ext cx="68246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92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(88-96)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4" name="Rectangle 54"/>
            <p:cNvSpPr>
              <a:spLocks noChangeArrowheads="1"/>
            </p:cNvSpPr>
            <p:nvPr/>
          </p:nvSpPr>
          <p:spPr bwMode="auto">
            <a:xfrm>
              <a:off x="8247076" y="4766955"/>
              <a:ext cx="34234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222</a:t>
              </a:r>
              <a:endPara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ZoneTexte 8"/>
          <p:cNvSpPr txBox="1"/>
          <p:nvPr/>
        </p:nvSpPr>
        <p:spPr>
          <a:xfrm>
            <a:off x="1907704" y="5868560"/>
            <a:ext cx="538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err="1" smtClean="0"/>
              <a:t>Sex</a:t>
            </a:r>
            <a:endParaRPr lang="fr-FR" sz="1600" dirty="0"/>
          </a:p>
        </p:txBody>
      </p:sp>
      <p:sp>
        <p:nvSpPr>
          <p:cNvPr id="56" name="ZoneTexte 55"/>
          <p:cNvSpPr txBox="1"/>
          <p:nvPr/>
        </p:nvSpPr>
        <p:spPr>
          <a:xfrm>
            <a:off x="3491880" y="5796552"/>
            <a:ext cx="1622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IL28B </a:t>
            </a:r>
            <a:r>
              <a:rPr lang="fr-FR" sz="1600" dirty="0" err="1" smtClean="0"/>
              <a:t>genotype</a:t>
            </a:r>
            <a:endParaRPr lang="fr-FR" sz="1600" dirty="0"/>
          </a:p>
        </p:txBody>
      </p:sp>
      <p:sp>
        <p:nvSpPr>
          <p:cNvPr id="57" name="ZoneTexte 56"/>
          <p:cNvSpPr txBox="1"/>
          <p:nvPr/>
        </p:nvSpPr>
        <p:spPr>
          <a:xfrm>
            <a:off x="5796136" y="5796552"/>
            <a:ext cx="994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err="1" smtClean="0"/>
              <a:t>Cirrhosis</a:t>
            </a:r>
            <a:endParaRPr lang="fr-FR" sz="1600" dirty="0"/>
          </a:p>
        </p:txBody>
      </p:sp>
      <p:sp>
        <p:nvSpPr>
          <p:cNvPr id="58" name="ZoneTexte 57"/>
          <p:cNvSpPr txBox="1"/>
          <p:nvPr/>
        </p:nvSpPr>
        <p:spPr>
          <a:xfrm>
            <a:off x="7308304" y="5868560"/>
            <a:ext cx="169980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HCV RNA </a:t>
            </a:r>
          </a:p>
          <a:p>
            <a:pPr algn="ctr"/>
            <a:r>
              <a:rPr lang="fr-FR" sz="1600" dirty="0" smtClean="0"/>
              <a:t>&gt; 800 000 IU</a:t>
            </a:r>
            <a:r>
              <a:rPr lang="fr-FR" sz="1600" dirty="0" smtClean="0"/>
              <a:t>/ml</a:t>
            </a:r>
            <a:endParaRPr lang="fr-FR" sz="1600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1259632" y="5796552"/>
            <a:ext cx="165618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3347864" y="5796552"/>
            <a:ext cx="165618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5220072" y="5796552"/>
            <a:ext cx="165618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7308304" y="5796552"/>
            <a:ext cx="165618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Ann Intern Med 2015; 163:1-13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8874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26"/>
          <p:cNvGrpSpPr/>
          <p:nvPr/>
        </p:nvGrpSpPr>
        <p:grpSpPr>
          <a:xfrm>
            <a:off x="0" y="6570663"/>
            <a:ext cx="1187624" cy="472777"/>
            <a:chOff x="0" y="6570663"/>
            <a:chExt cx="1258957" cy="472777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TN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dirty="0" smtClean="0"/>
              <a:t>C-EDGE TN </a:t>
            </a:r>
            <a:r>
              <a:rPr lang="fr-FR" dirty="0" err="1" smtClean="0"/>
              <a:t>Study</a:t>
            </a:r>
            <a:r>
              <a:rPr lang="fr-FR" dirty="0" smtClean="0"/>
              <a:t>: </a:t>
            </a:r>
            <a:r>
              <a:rPr lang="fr-FR" dirty="0" err="1" smtClean="0"/>
              <a:t>grazoprevir</a:t>
            </a:r>
            <a:r>
              <a:rPr lang="fr-FR" dirty="0" smtClean="0"/>
              <a:t>/</a:t>
            </a:r>
            <a:r>
              <a:rPr lang="fr-FR" dirty="0" err="1" smtClean="0"/>
              <a:t>elbasvir</a:t>
            </a:r>
            <a:endParaRPr lang="fr-FR" dirty="0" smtClean="0"/>
          </a:p>
          <a:p>
            <a:r>
              <a:rPr lang="fr-FR" dirty="0" smtClean="0"/>
              <a:t>in </a:t>
            </a:r>
            <a:r>
              <a:rPr lang="fr-FR" dirty="0" err="1" smtClean="0"/>
              <a:t>genotype</a:t>
            </a:r>
            <a:r>
              <a:rPr lang="fr-FR" dirty="0" smtClean="0"/>
              <a:t> 1, 4 or 6 </a:t>
            </a:r>
          </a:p>
        </p:txBody>
      </p:sp>
      <p:graphicFrame>
        <p:nvGraphicFramePr>
          <p:cNvPr id="9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607272"/>
              </p:ext>
            </p:extLst>
          </p:nvPr>
        </p:nvGraphicFramePr>
        <p:xfrm>
          <a:off x="345061" y="1659908"/>
          <a:ext cx="8619427" cy="4261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627"/>
                <a:gridCol w="1440160"/>
                <a:gridCol w="1440160"/>
                <a:gridCol w="2160240"/>
                <a:gridCol w="2160240"/>
              </a:tblGrid>
              <a:tr h="7419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RAV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at baseline</a:t>
                      </a:r>
                      <a:b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%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(n/N)</a:t>
                      </a:r>
                      <a:endParaRPr lang="en-US" sz="18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SVR</a:t>
                      </a:r>
                      <a:r>
                        <a:rPr lang="en-US" sz="1800" b="1" baseline="-2500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12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all patients</a:t>
                      </a:r>
                      <a:b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% (N/n)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SVR</a:t>
                      </a:r>
                      <a:r>
                        <a:rPr lang="en-US" sz="1800" b="1" baseline="-2500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12</a:t>
                      </a: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/>
                      </a:r>
                      <a:b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RAVs with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≤ 5-fold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susceptibility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SVR</a:t>
                      </a:r>
                      <a:r>
                        <a:rPr lang="en-US" sz="1800" b="1" baseline="-2500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12</a:t>
                      </a: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/>
                      </a:r>
                      <a:b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RAVs </a:t>
                      </a:r>
                      <a:r>
                        <a:rPr lang="en-US" sz="1800" b="1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with</a:t>
                      </a:r>
                      <a:r>
                        <a:rPr lang="en-US" sz="1800" b="1" baseline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&gt;</a:t>
                      </a:r>
                      <a:r>
                        <a:rPr lang="en-US" sz="1800" b="1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5-fold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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susceptibility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5830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NS3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8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8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8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8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6457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1a</a:t>
                      </a:r>
                    </a:p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Present</a:t>
                      </a:r>
                    </a:p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Absent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57% (86/151)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43%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(65/151)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97% (83/86)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89% (58/65)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97% (83/86)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0% (0/0)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57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1b</a:t>
                      </a:r>
                    </a:p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Present</a:t>
                      </a:r>
                    </a:p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Absent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19% (25/129)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81% (104/129)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96% (24/25)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100% (104/104)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96% (21/22)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 (3/3)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830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57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1a</a:t>
                      </a:r>
                    </a:p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Present</a:t>
                      </a:r>
                    </a:p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Absent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(19/154)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88% (135/154)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58% (11/19)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99% (133/135)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90% (9/10)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22% (2/9)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57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1b</a:t>
                      </a:r>
                    </a:p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Present</a:t>
                      </a:r>
                    </a:p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Absent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14% (18/130)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86% (112/130)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94% (17/18)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 (112/112)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 (1/1)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94% (16/17)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21002" y="5949280"/>
            <a:ext cx="669927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-40" dirty="0" smtClean="0"/>
              <a:t>All 11 patients with </a:t>
            </a:r>
            <a:r>
              <a:rPr lang="en-US" sz="1600" spc="-40" dirty="0" err="1" smtClean="0"/>
              <a:t>virologic</a:t>
            </a:r>
            <a:r>
              <a:rPr lang="en-US" sz="1600" spc="-40" dirty="0" smtClean="0"/>
              <a:t> failure had baseline HCV RNA &gt; 800,000 IU</a:t>
            </a:r>
            <a:r>
              <a:rPr lang="en-US" sz="1600" spc="-40" dirty="0" smtClean="0"/>
              <a:t>/ml </a:t>
            </a:r>
            <a:endParaRPr lang="en-US" sz="1600" spc="-40" dirty="0" smtClean="0"/>
          </a:p>
          <a:p>
            <a:r>
              <a:rPr lang="en-US" sz="1600" spc="-40" dirty="0" smtClean="0"/>
              <a:t>(selection of NS5A RAV in 10/11)</a:t>
            </a:r>
            <a:endParaRPr lang="fr-FR" sz="1600" dirty="0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30738" y="1196752"/>
            <a:ext cx="8766279" cy="41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6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6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6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6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fr-FR" sz="26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genotype</a:t>
            </a:r>
            <a:r>
              <a:rPr lang="fr-FR" sz="26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1 </a:t>
            </a:r>
            <a:r>
              <a:rPr lang="fr-FR" sz="26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according</a:t>
            </a:r>
            <a:r>
              <a:rPr lang="fr-FR" sz="26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to </a:t>
            </a:r>
            <a:r>
              <a:rPr lang="fr-FR" sz="26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</a:t>
            </a:r>
            <a:r>
              <a:rPr lang="fr-FR" sz="26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NS3 and NS5A </a:t>
            </a:r>
            <a:r>
              <a:rPr lang="fr-FR" sz="26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RAVs</a:t>
            </a:r>
            <a:endParaRPr lang="en-GB" sz="26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Ann Intern Med 2015; 163:1-13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26"/>
          <p:cNvGrpSpPr/>
          <p:nvPr/>
        </p:nvGrpSpPr>
        <p:grpSpPr>
          <a:xfrm>
            <a:off x="0" y="6570663"/>
            <a:ext cx="1187624" cy="472777"/>
            <a:chOff x="0" y="6570663"/>
            <a:chExt cx="1258957" cy="472777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TN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dirty="0" smtClean="0"/>
              <a:t>C-EDGE TN </a:t>
            </a:r>
            <a:r>
              <a:rPr lang="fr-FR" dirty="0" err="1" smtClean="0"/>
              <a:t>Study</a:t>
            </a:r>
            <a:r>
              <a:rPr lang="fr-FR" dirty="0" smtClean="0"/>
              <a:t>: </a:t>
            </a:r>
            <a:r>
              <a:rPr lang="fr-FR" dirty="0" err="1" smtClean="0"/>
              <a:t>grazoprevir</a:t>
            </a:r>
            <a:r>
              <a:rPr lang="fr-FR" dirty="0" smtClean="0"/>
              <a:t>/</a:t>
            </a:r>
            <a:r>
              <a:rPr lang="fr-FR" dirty="0" err="1" smtClean="0"/>
              <a:t>elbasvir</a:t>
            </a:r>
            <a:endParaRPr lang="fr-FR" dirty="0" smtClean="0"/>
          </a:p>
          <a:p>
            <a:r>
              <a:rPr lang="fr-FR" dirty="0" smtClean="0"/>
              <a:t>in </a:t>
            </a:r>
            <a:r>
              <a:rPr lang="fr-FR" dirty="0" err="1" smtClean="0"/>
              <a:t>genotype</a:t>
            </a:r>
            <a:r>
              <a:rPr lang="fr-FR" dirty="0" smtClean="0"/>
              <a:t> 1, 4 or 6 </a:t>
            </a:r>
          </a:p>
        </p:txBody>
      </p:sp>
      <p:graphicFrame>
        <p:nvGraphicFramePr>
          <p:cNvPr id="9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962658"/>
              </p:ext>
            </p:extLst>
          </p:nvPr>
        </p:nvGraphicFramePr>
        <p:xfrm>
          <a:off x="345059" y="1687390"/>
          <a:ext cx="8619429" cy="4750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611"/>
                <a:gridCol w="504056"/>
                <a:gridCol w="1008112"/>
                <a:gridCol w="936104"/>
                <a:gridCol w="1152128"/>
                <a:gridCol w="1296144"/>
                <a:gridCol w="1224136"/>
                <a:gridCol w="1224138"/>
              </a:tblGrid>
              <a:tr h="2390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6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6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6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NS3 RAVs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6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NS5A RAVs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600" b="1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6232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endParaRPr lang="en-US" sz="1800" b="0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GT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Baseline HCV</a:t>
                      </a:r>
                      <a:r>
                        <a:rPr lang="en-US" sz="1600" b="0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RNA (IU</a:t>
                      </a:r>
                      <a:r>
                        <a:rPr lang="en-US" sz="1600" b="0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/ml)</a:t>
                      </a:r>
                      <a:endParaRPr lang="en-US" sz="1600" b="0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Day of </a:t>
                      </a:r>
                      <a:r>
                        <a:rPr lang="en-US" sz="1600" b="0" dirty="0" err="1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virologic</a:t>
                      </a: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failure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Baseline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Emerging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at failure</a:t>
                      </a:r>
                      <a:r>
                        <a:rPr lang="en-US" sz="1600" b="0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(in addition)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Baseline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Emerging at failure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600" b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(in addition)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Breakthrough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1,238,923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Rx D71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Q80K, S122G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V36M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L31L/M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Q30R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5,127,102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D28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None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L31M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Q30R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2,134,448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D71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D168A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Q30H/Q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Y93H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62498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948,279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D70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Q80K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D168A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M28V,</a:t>
                      </a:r>
                      <a:r>
                        <a:rPr lang="en-US" sz="1400" b="0" baseline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Q30L, Y93H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L31V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62498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3,908,965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D84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D168A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M28M/V, H58H/D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Q30R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5,282,871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FU</a:t>
                      </a:r>
                      <a:r>
                        <a:rPr lang="en-US" sz="1400" b="0" baseline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D62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None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L31M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Q30R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1,846,427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D54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None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Q30R, L31M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1,939,436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D61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Y56H, D168A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Y93N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1b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4,475,338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D89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T54S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V170I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Y93H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L31F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3,913,374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D29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V55A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D168A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Q30R, L31L/M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None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39374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15,689,194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D25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V36I,</a:t>
                      </a:r>
                      <a:r>
                        <a:rPr lang="en-US" sz="1400" b="0" baseline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L80Q, S122T, I132L, I170V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D168Y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None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  <a:endParaRPr lang="en-US" sz="14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1,574,151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D56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WT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None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M28V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M28G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015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15,056,901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F/U D25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L80K, I170V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Y56Y/H, D168E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F28L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en-US" sz="14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L31M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561" y="1196752"/>
            <a:ext cx="9410661" cy="41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and </a:t>
            </a:r>
            <a:r>
              <a:rPr lang="fr-FR" sz="25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emergent</a:t>
            </a: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5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</a:t>
            </a: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5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variants</a:t>
            </a: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in </a:t>
            </a:r>
            <a:r>
              <a:rPr lang="fr-FR" sz="25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5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failure</a:t>
            </a: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cases </a:t>
            </a:r>
            <a:endParaRPr lang="en-GB" sz="25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Ann Intern Med 2015; 163:1-13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661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26"/>
          <p:cNvGrpSpPr/>
          <p:nvPr/>
        </p:nvGrpSpPr>
        <p:grpSpPr>
          <a:xfrm>
            <a:off x="0" y="6570663"/>
            <a:ext cx="1187624" cy="472777"/>
            <a:chOff x="0" y="6570663"/>
            <a:chExt cx="1258957" cy="472777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TN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dirty="0" smtClean="0"/>
              <a:t>C-EDGE TN </a:t>
            </a:r>
            <a:r>
              <a:rPr lang="fr-FR" dirty="0" err="1" smtClean="0"/>
              <a:t>Study</a:t>
            </a:r>
            <a:r>
              <a:rPr lang="fr-FR" dirty="0" smtClean="0"/>
              <a:t>: </a:t>
            </a:r>
            <a:r>
              <a:rPr lang="fr-FR" dirty="0" err="1" smtClean="0"/>
              <a:t>grazoprevir</a:t>
            </a:r>
            <a:r>
              <a:rPr lang="fr-FR" dirty="0" smtClean="0"/>
              <a:t>/</a:t>
            </a:r>
            <a:r>
              <a:rPr lang="fr-FR" dirty="0" err="1" smtClean="0"/>
              <a:t>elbasvir</a:t>
            </a:r>
            <a:r>
              <a:rPr lang="fr-FR" dirty="0" smtClean="0"/>
              <a:t> 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genotype</a:t>
            </a:r>
            <a:r>
              <a:rPr lang="fr-FR" dirty="0" smtClean="0"/>
              <a:t> 1, 4 or 6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859882"/>
              </p:ext>
            </p:extLst>
          </p:nvPr>
        </p:nvGraphicFramePr>
        <p:xfrm>
          <a:off x="395536" y="1628799"/>
          <a:ext cx="8496943" cy="1800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2538417"/>
                <a:gridCol w="2502142"/>
              </a:tblGrid>
              <a:tr h="61639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Common AEs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(</a:t>
                      </a:r>
                      <a:r>
                        <a:rPr lang="en-US" sz="1800" b="1" u="none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&gt; 5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% in GZR/EBR)</a:t>
                      </a: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latin typeface="Calibri" pitchFamily="34" charset="0"/>
                        </a:rPr>
                        <a:t>GZR/EBR</a:t>
                      </a:r>
                      <a:br>
                        <a:rPr lang="en-US" sz="1800" b="1" dirty="0" smtClean="0"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latin typeface="Calibri" pitchFamily="34" charset="0"/>
                        </a:rPr>
                        <a:t>N = 316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105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95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52 (17%)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19 (18%)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5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49 (16%)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 (17%)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95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28 (9%)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 (8%)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5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Arthralgia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 (6%)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 (6%)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207841"/>
              </p:ext>
            </p:extLst>
          </p:nvPr>
        </p:nvGraphicFramePr>
        <p:xfrm>
          <a:off x="368338" y="3717032"/>
          <a:ext cx="8524141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566"/>
                <a:gridCol w="1440160"/>
                <a:gridCol w="1296144"/>
                <a:gridCol w="1224136"/>
                <a:gridCol w="1224135"/>
              </a:tblGrid>
              <a:tr h="408046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Non-cirrhotic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8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Cirrhotic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8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GZR/EBR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246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83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GZR/EBR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70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At least one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175 (71%)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57 (69%)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38 (54%)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15 (68%)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Drug-related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96 (39%)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32 (39%)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 (26%)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 (41%)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events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 (3%)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(4%)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(3%)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drug-related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adverse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due to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(1%)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(5%)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(&lt;1%)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184652" y="1196752"/>
            <a:ext cx="3058487" cy="40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5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dverse </a:t>
            </a:r>
            <a:r>
              <a:rPr lang="fr-FR" sz="25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 (%)</a:t>
            </a:r>
            <a:endParaRPr lang="en-GB" sz="25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Ann Intern Med 2015; 163:1-13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26"/>
          <p:cNvGrpSpPr/>
          <p:nvPr/>
        </p:nvGrpSpPr>
        <p:grpSpPr>
          <a:xfrm>
            <a:off x="0" y="6570663"/>
            <a:ext cx="1187624" cy="472777"/>
            <a:chOff x="0" y="6570663"/>
            <a:chExt cx="1258957" cy="472777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TN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dirty="0" smtClean="0"/>
              <a:t>C-EDGE TN </a:t>
            </a:r>
            <a:r>
              <a:rPr lang="fr-FR" dirty="0" err="1" smtClean="0"/>
              <a:t>Study</a:t>
            </a:r>
            <a:r>
              <a:rPr lang="fr-FR" dirty="0" smtClean="0"/>
              <a:t> : </a:t>
            </a:r>
            <a:r>
              <a:rPr lang="fr-FR" dirty="0" err="1"/>
              <a:t>g</a:t>
            </a:r>
            <a:r>
              <a:rPr lang="fr-FR" dirty="0" err="1" smtClean="0"/>
              <a:t>razoprevir</a:t>
            </a:r>
            <a:r>
              <a:rPr lang="fr-FR" dirty="0" smtClean="0"/>
              <a:t>/</a:t>
            </a:r>
            <a:r>
              <a:rPr lang="fr-FR" dirty="0" err="1" smtClean="0"/>
              <a:t>elbasvir</a:t>
            </a:r>
            <a:r>
              <a:rPr lang="fr-FR" dirty="0" smtClean="0"/>
              <a:t> in </a:t>
            </a:r>
            <a:r>
              <a:rPr lang="fr-FR" dirty="0" err="1" smtClean="0"/>
              <a:t>genotype</a:t>
            </a:r>
            <a:r>
              <a:rPr lang="fr-FR" dirty="0" smtClean="0"/>
              <a:t> 1, 4 or 6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336610"/>
              </p:ext>
            </p:extLst>
          </p:nvPr>
        </p:nvGraphicFramePr>
        <p:xfrm>
          <a:off x="395536" y="1730529"/>
          <a:ext cx="8496943" cy="4578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7458"/>
                <a:gridCol w="2687343"/>
                <a:gridCol w="2502142"/>
              </a:tblGrid>
              <a:tr h="61639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latin typeface="Calibri" pitchFamily="34" charset="0"/>
                        </a:rPr>
                        <a:t>GZR/EBR</a:t>
                      </a:r>
                      <a:br>
                        <a:rPr lang="en-US" sz="1800" b="1" dirty="0" smtClean="0"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latin typeface="Calibri" pitchFamily="34" charset="0"/>
                        </a:rPr>
                        <a:t>N = 316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105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95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Late elevation of ALT or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AST</a:t>
                      </a:r>
                    </a:p>
                    <a:p>
                      <a:pPr marL="271463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2.0-5.0 x ULN</a:t>
                      </a:r>
                    </a:p>
                    <a:p>
                      <a:pPr marL="271463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5.0 x ULN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 (1.0%)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(1.3%)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(3.8%)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5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Elevation of total bilirubin</a:t>
                      </a:r>
                    </a:p>
                    <a:p>
                      <a:pPr marL="271463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2.5-5.0 x ULN</a:t>
                      </a:r>
                    </a:p>
                    <a:p>
                      <a:pPr marL="271463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5.0 x ULN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 (0.9%)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(0.3%)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95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Decreased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hemoglobin</a:t>
                      </a:r>
                    </a:p>
                    <a:p>
                      <a:pPr marL="266700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1-2</a:t>
                      </a:r>
                    </a:p>
                    <a:p>
                      <a:pPr marL="266700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3-4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 (2.9%)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(3.8%)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5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Increased </a:t>
                      </a:r>
                      <a:r>
                        <a:rPr lang="en-US" sz="1400" b="1" dirty="0" err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creatinine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266700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1</a:t>
                      </a:r>
                    </a:p>
                    <a:p>
                      <a:pPr marL="266700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(0.6%)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(1.0%)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(0%)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95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Increased lipase</a:t>
                      </a:r>
                    </a:p>
                    <a:p>
                      <a:pPr marL="271463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1-2</a:t>
                      </a:r>
                    </a:p>
                    <a:p>
                      <a:pPr marL="271463" marR="0" lvl="1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3-4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101 (32.0%)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 (6.0%)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 (23.8%)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 (4.8%)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17780" y="1196752"/>
            <a:ext cx="4392236" cy="40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5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</a:t>
            </a: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5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abnormalities</a:t>
            </a:r>
            <a:r>
              <a:rPr lang="fr-FR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 (%)</a:t>
            </a:r>
            <a:endParaRPr lang="en-GB" sz="25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Ann Intern Med 2015; 163:1-13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26"/>
          <p:cNvGrpSpPr/>
          <p:nvPr/>
        </p:nvGrpSpPr>
        <p:grpSpPr>
          <a:xfrm>
            <a:off x="0" y="6570663"/>
            <a:ext cx="1187624" cy="472777"/>
            <a:chOff x="0" y="6570663"/>
            <a:chExt cx="1258957" cy="472777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76198" y="6581775"/>
              <a:ext cx="118275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TN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79512" y="1124744"/>
            <a:ext cx="8568952" cy="4824412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Summary</a:t>
            </a:r>
            <a:endParaRPr lang="en-US" sz="20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 smtClean="0"/>
              <a:t>A </a:t>
            </a:r>
            <a:r>
              <a:rPr lang="en-US" sz="2000" spc="-40" dirty="0"/>
              <a:t>12-week regimen of </a:t>
            </a:r>
            <a:r>
              <a:rPr lang="en-US" sz="2000" spc="-40" dirty="0" smtClean="0"/>
              <a:t>the oral fixed dose combination of once-daily, single-tablet of </a:t>
            </a:r>
            <a:r>
              <a:rPr lang="en-US" sz="2000" spc="-40" dirty="0" err="1" smtClean="0"/>
              <a:t>grazoprevir</a:t>
            </a:r>
            <a:r>
              <a:rPr lang="en-US" sz="2000" spc="-40" dirty="0"/>
              <a:t>/</a:t>
            </a:r>
            <a:r>
              <a:rPr lang="en-US" sz="2000" spc="-40" dirty="0" err="1" smtClean="0"/>
              <a:t>elbasvir</a:t>
            </a:r>
            <a:r>
              <a:rPr lang="en-US" sz="2000" spc="-40" dirty="0"/>
              <a:t>, </a:t>
            </a:r>
            <a:r>
              <a:rPr lang="en-US" sz="2000" spc="-40" dirty="0" smtClean="0"/>
              <a:t>achieved </a:t>
            </a:r>
            <a:r>
              <a:rPr lang="en-US" sz="2000" spc="-40" dirty="0"/>
              <a:t>an overall </a:t>
            </a:r>
            <a:r>
              <a:rPr lang="en-US" sz="2000" spc="-40" dirty="0" smtClean="0"/>
              <a:t> SVR</a:t>
            </a:r>
            <a:r>
              <a:rPr lang="en-US" sz="2000" spc="-40" baseline="-25000" dirty="0" smtClean="0"/>
              <a:t>12</a:t>
            </a:r>
            <a:r>
              <a:rPr lang="en-US" sz="2000" spc="-40" dirty="0" smtClean="0"/>
              <a:t> of 95%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High efficacy in genotypes 1 and 4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SVR</a:t>
            </a:r>
            <a:r>
              <a:rPr lang="en-US" sz="1800" spc="-40" baseline="-25000" dirty="0" smtClean="0"/>
              <a:t>12</a:t>
            </a:r>
            <a:r>
              <a:rPr lang="en-US" sz="1800" spc="-40" dirty="0" smtClean="0"/>
              <a:t> lower in genotype 6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High efficacy in </a:t>
            </a:r>
            <a:r>
              <a:rPr lang="en-US" sz="1800" spc="-40" dirty="0" err="1" smtClean="0"/>
              <a:t>cirrhotics</a:t>
            </a:r>
            <a:r>
              <a:rPr lang="en-US" sz="1800" spc="-40" dirty="0" smtClean="0"/>
              <a:t> (SVR</a:t>
            </a:r>
            <a:r>
              <a:rPr lang="en-US" sz="1800" spc="-40" baseline="-25000" dirty="0" smtClean="0"/>
              <a:t>12</a:t>
            </a:r>
            <a:r>
              <a:rPr lang="en-US" sz="1800" spc="-40" dirty="0" smtClean="0"/>
              <a:t> = 97.1%)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L</a:t>
            </a:r>
            <a:r>
              <a:rPr lang="en-US" sz="1800" spc="-40" dirty="0" smtClean="0"/>
              <a:t>ower efficacy observed  among patients with high viral load (HCV RNA &gt; 800,000 IU</a:t>
            </a:r>
            <a:r>
              <a:rPr lang="en-US" sz="1800" spc="-40" dirty="0" smtClean="0"/>
              <a:t>/ml) </a:t>
            </a:r>
            <a:endParaRPr lang="en-US" sz="1800" spc="-4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200" spc="-40" dirty="0" smtClean="0"/>
              <a:t>Overall </a:t>
            </a:r>
            <a:r>
              <a:rPr lang="en-US" sz="2200" spc="-40" dirty="0" err="1"/>
              <a:t>virologic</a:t>
            </a:r>
            <a:r>
              <a:rPr lang="en-US" sz="2200" spc="-40" dirty="0"/>
              <a:t> failure rate was 4</a:t>
            </a:r>
            <a:r>
              <a:rPr lang="en-US" sz="2200" spc="-40" dirty="0" smtClean="0"/>
              <a:t>%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Baseline NS3 RAVS did not affect efficacy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Association between </a:t>
            </a:r>
            <a:r>
              <a:rPr lang="en-US" sz="1800" spc="-40" dirty="0" err="1"/>
              <a:t>virologic</a:t>
            </a:r>
            <a:r>
              <a:rPr lang="en-US" sz="1800" spc="-40" dirty="0"/>
              <a:t> failure and the presence </a:t>
            </a:r>
            <a:r>
              <a:rPr lang="en-US" sz="1800" spc="-40" dirty="0" smtClean="0"/>
              <a:t>of baseline </a:t>
            </a:r>
            <a:r>
              <a:rPr lang="en-US" sz="1800" spc="-40" dirty="0"/>
              <a:t>NS5A RAVs, which was most apparent in </a:t>
            </a:r>
            <a:r>
              <a:rPr lang="en-US" sz="1800" spc="-40" dirty="0" smtClean="0"/>
              <a:t>genotype 1a with </a:t>
            </a:r>
            <a:r>
              <a:rPr lang="en-US" sz="1800" spc="-40" dirty="0"/>
              <a:t>baseline RAVs </a:t>
            </a:r>
            <a:r>
              <a:rPr lang="en-US" sz="1800" spc="-40" dirty="0" smtClean="0"/>
              <a:t>demonstrating &gt; 5</a:t>
            </a:r>
            <a:r>
              <a:rPr lang="en-US" sz="1800" spc="-40" dirty="0"/>
              <a:t>-fold potency reduction </a:t>
            </a:r>
            <a:r>
              <a:rPr lang="en-US" sz="1800" spc="-40" dirty="0" smtClean="0"/>
              <a:t>to </a:t>
            </a:r>
            <a:r>
              <a:rPr lang="en-US" sz="1800" spc="-40" dirty="0" err="1" smtClean="0"/>
              <a:t>elbasvir</a:t>
            </a:r>
            <a:endParaRPr lang="en-US" sz="1800" spc="-40" dirty="0" smtClean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Emergence of (additional) NS3 and/or NS5A RAVs at failure was common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 err="1" smtClean="0"/>
              <a:t>Grazoprevir</a:t>
            </a:r>
            <a:r>
              <a:rPr lang="en-US" sz="2000" spc="-40" dirty="0" smtClean="0"/>
              <a:t>/</a:t>
            </a:r>
            <a:r>
              <a:rPr lang="en-US" sz="2000" spc="-40" dirty="0" err="1" smtClean="0"/>
              <a:t>elbasvir</a:t>
            </a:r>
            <a:r>
              <a:rPr lang="en-US" sz="2000" spc="-40" dirty="0" smtClean="0"/>
              <a:t> was generally well-tolerated, with a similar safety profile in cirrhotic and non-cirrhotic patients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 smtClean="0"/>
              <a:t>Limitations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pc="-40" dirty="0" smtClean="0"/>
              <a:t>No active-control group</a:t>
            </a:r>
          </a:p>
        </p:txBody>
      </p:sp>
      <p:sp>
        <p:nvSpPr>
          <p:cNvPr id="8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dirty="0" smtClean="0"/>
              <a:t>C-EDGE TN </a:t>
            </a:r>
            <a:r>
              <a:rPr lang="fr-FR" dirty="0" err="1" smtClean="0"/>
              <a:t>Study</a:t>
            </a:r>
            <a:r>
              <a:rPr lang="fr-FR" dirty="0" smtClean="0"/>
              <a:t>: </a:t>
            </a:r>
            <a:r>
              <a:rPr lang="fr-FR" dirty="0" err="1" smtClean="0"/>
              <a:t>grazoprevir</a:t>
            </a:r>
            <a:r>
              <a:rPr lang="fr-FR" dirty="0" smtClean="0"/>
              <a:t>/</a:t>
            </a:r>
            <a:r>
              <a:rPr lang="fr-FR" dirty="0" err="1" smtClean="0"/>
              <a:t>elbasvir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in </a:t>
            </a:r>
            <a:r>
              <a:rPr lang="fr-FR" dirty="0" err="1" smtClean="0"/>
              <a:t>genotype</a:t>
            </a:r>
            <a:r>
              <a:rPr lang="fr-FR" dirty="0" smtClean="0"/>
              <a:t> 1, 4 or 6 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S. Ann Intern Med 2015; 163:1-13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3538</TotalTime>
  <Words>1757</Words>
  <Application>Microsoft Macintosh PowerPoint</Application>
  <PresentationFormat>Présentation à l'écran (4:3)</PresentationFormat>
  <Paragraphs>488</Paragraphs>
  <Slides>9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HCV-trials.com 2015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140</cp:revision>
  <dcterms:created xsi:type="dcterms:W3CDTF">2015-05-23T16:11:26Z</dcterms:created>
  <dcterms:modified xsi:type="dcterms:W3CDTF">2015-07-22T22:21:24Z</dcterms:modified>
</cp:coreProperties>
</file>