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302" r:id="rId3"/>
    <p:sldId id="303" r:id="rId4"/>
    <p:sldId id="311" r:id="rId5"/>
    <p:sldId id="305" r:id="rId6"/>
    <p:sldId id="310" r:id="rId7"/>
    <p:sldId id="312" r:id="rId8"/>
    <p:sldId id="306" r:id="rId9"/>
    <p:sldId id="307" r:id="rId10"/>
    <p:sldId id="313" r:id="rId11"/>
    <p:sldId id="314" r:id="rId12"/>
    <p:sldId id="315" r:id="rId13"/>
    <p:sldId id="308" r:id="rId14"/>
    <p:sldId id="309" r:id="rId15"/>
  </p:sldIdLst>
  <p:sldSz cx="9144000" cy="6858000" type="screen4x3"/>
  <p:notesSz cx="6858000" cy="9144000"/>
  <p:custDataLst>
    <p:tags r:id="rId1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333399"/>
    <a:srgbClr val="000066"/>
    <a:srgbClr val="000099"/>
    <a:srgbClr val="009900"/>
    <a:srgbClr val="89CCFF"/>
    <a:srgbClr val="FF6600"/>
    <a:srgbClr val="10EB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063" autoAdjust="0"/>
    <p:restoredTop sz="99771" autoAdjust="0"/>
  </p:normalViewPr>
  <p:slideViewPr>
    <p:cSldViewPr>
      <p:cViewPr>
        <p:scale>
          <a:sx n="94" d="100"/>
          <a:sy n="94" d="100"/>
        </p:scale>
        <p:origin x="-408" y="-8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tags" Target="tags/tag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10/02/17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Line 172"/>
          <p:cNvSpPr>
            <a:spLocks noChangeShapeType="1"/>
          </p:cNvSpPr>
          <p:nvPr/>
        </p:nvSpPr>
        <p:spPr bwMode="auto">
          <a:xfrm flipH="1">
            <a:off x="6447874" y="1715866"/>
            <a:ext cx="0" cy="298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87014" y="1974015"/>
            <a:ext cx="1769886" cy="576064"/>
          </a:xfrm>
          <a:prstGeom prst="rect">
            <a:avLst/>
          </a:prstGeom>
          <a:solidFill>
            <a:srgbClr val="FF660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</a:rPr>
              <a:t>EBR/GZR </a:t>
            </a:r>
          </a:p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</a:rPr>
              <a:t>(no RBV)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87014" y="2636912"/>
            <a:ext cx="1769886" cy="576064"/>
          </a:xfrm>
          <a:prstGeom prst="rect">
            <a:avLst/>
          </a:prstGeom>
          <a:solidFill>
            <a:srgbClr val="FFC00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</a:rPr>
              <a:t>EBR/GZR + RBV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87014" y="3356992"/>
            <a:ext cx="2654830" cy="576064"/>
          </a:xfrm>
          <a:prstGeom prst="rect">
            <a:avLst/>
          </a:prstGeom>
          <a:solidFill>
            <a:srgbClr val="0070C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</a:rPr>
              <a:t>EBR/GZR (no RBV)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87014" y="4005064"/>
            <a:ext cx="2654830" cy="576064"/>
          </a:xfrm>
          <a:prstGeom prst="rect">
            <a:avLst/>
          </a:prstGeom>
          <a:solidFill>
            <a:srgbClr val="89CCFF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  <a:latin typeface="Calibri" panose="020F0502020204030204" pitchFamily="34" charset="0"/>
              </a:rPr>
              <a:t>EBR/GZR + RBV</a:t>
            </a:r>
          </a:p>
        </p:txBody>
      </p:sp>
      <p:cxnSp>
        <p:nvCxnSpPr>
          <p:cNvPr id="18" name="Connecteur droit avec flèche 17"/>
          <p:cNvCxnSpPr>
            <a:stCxn id="12" idx="3"/>
          </p:cNvCxnSpPr>
          <p:nvPr/>
        </p:nvCxnSpPr>
        <p:spPr>
          <a:xfrm>
            <a:off x="6456900" y="2262047"/>
            <a:ext cx="1440000" cy="0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6456900" y="2914996"/>
            <a:ext cx="1440000" cy="0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14" idx="3"/>
          </p:cNvCxnSpPr>
          <p:nvPr/>
        </p:nvCxnSpPr>
        <p:spPr>
          <a:xfrm>
            <a:off x="7341844" y="3645024"/>
            <a:ext cx="1440000" cy="1811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7341844" y="4291285"/>
            <a:ext cx="1440000" cy="1811"/>
          </a:xfrm>
          <a:prstGeom prst="straightConnector1">
            <a:avLst/>
          </a:prstGeom>
          <a:ln w="190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110"/>
          <p:cNvSpPr>
            <a:spLocks noChangeArrowheads="1"/>
          </p:cNvSpPr>
          <p:nvPr/>
        </p:nvSpPr>
        <p:spPr bwMode="auto">
          <a:xfrm>
            <a:off x="6231546" y="1268760"/>
            <a:ext cx="432246" cy="44710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7" name="Oval 110"/>
          <p:cNvSpPr>
            <a:spLocks noChangeArrowheads="1"/>
          </p:cNvSpPr>
          <p:nvPr/>
        </p:nvSpPr>
        <p:spPr bwMode="auto">
          <a:xfrm>
            <a:off x="7125622" y="1268760"/>
            <a:ext cx="432246" cy="447101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2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Line 172"/>
          <p:cNvSpPr>
            <a:spLocks noChangeShapeType="1"/>
          </p:cNvSpPr>
          <p:nvPr/>
        </p:nvSpPr>
        <p:spPr bwMode="auto">
          <a:xfrm flipH="1">
            <a:off x="7341844" y="1715866"/>
            <a:ext cx="0" cy="298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349796" y="3789040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</a:rPr>
              <a:t>SVR</a:t>
            </a:r>
            <a:r>
              <a:rPr lang="fr-FR" sz="1600" b="1" baseline="-25000" dirty="0">
                <a:solidFill>
                  <a:srgbClr val="333399"/>
                </a:solidFill>
              </a:rPr>
              <a:t>12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7519080" y="2420888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</a:rPr>
              <a:t>SVR</a:t>
            </a:r>
            <a:r>
              <a:rPr lang="fr-FR" sz="1600" b="1" baseline="-25000" dirty="0">
                <a:solidFill>
                  <a:srgbClr val="333399"/>
                </a:solidFill>
              </a:rPr>
              <a:t>12</a:t>
            </a:r>
          </a:p>
        </p:txBody>
      </p:sp>
      <p:cxnSp>
        <p:nvCxnSpPr>
          <p:cNvPr id="40" name="Connecteur droit 66"/>
          <p:cNvCxnSpPr>
            <a:cxnSpLocks noChangeShapeType="1"/>
          </p:cNvCxnSpPr>
          <p:nvPr/>
        </p:nvCxnSpPr>
        <p:spPr bwMode="auto">
          <a:xfrm rot="5400000">
            <a:off x="3292318" y="2183703"/>
            <a:ext cx="472781" cy="1588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Oval 170"/>
          <p:cNvSpPr>
            <a:spLocks noChangeArrowheads="1"/>
          </p:cNvSpPr>
          <p:nvPr/>
        </p:nvSpPr>
        <p:spPr bwMode="auto">
          <a:xfrm>
            <a:off x="2699792" y="1268760"/>
            <a:ext cx="1657832" cy="68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R</a:t>
            </a: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3851920" y="256490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104</a:t>
            </a: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3851920" y="1916832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105</a:t>
            </a: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3851920" y="393305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106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851920" y="328498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105</a:t>
            </a:r>
          </a:p>
        </p:txBody>
      </p:sp>
      <p:sp>
        <p:nvSpPr>
          <p:cNvPr id="46" name="Espace réservé du contenu 2"/>
          <p:cNvSpPr>
            <a:spLocks/>
          </p:cNvSpPr>
          <p:nvPr/>
        </p:nvSpPr>
        <p:spPr bwMode="auto">
          <a:xfrm>
            <a:off x="323529" y="5517232"/>
            <a:ext cx="856895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15 IU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US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, with 95% CI, by intention to treat analysis, 99% power to demonstrate superiority to historical rate of 58%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5" name="ZoneTexte 71"/>
          <p:cNvSpPr txBox="1">
            <a:spLocks noChangeArrowheads="1"/>
          </p:cNvSpPr>
          <p:nvPr/>
        </p:nvSpPr>
        <p:spPr bwMode="auto">
          <a:xfrm>
            <a:off x="279984" y="5157192"/>
            <a:ext cx="7920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ea typeface="ＭＳ Ｐゴシック" pitchFamily="-1" charset="-128"/>
                <a:cs typeface="ＭＳ Ｐゴシック" pitchFamily="-1" charset="-128"/>
              </a:rPr>
              <a:t>Elbasvir (EBR)/Grazoprevir 50/1000 mg fixed dose combination: 1 tablet QD</a:t>
            </a:r>
          </a:p>
        </p:txBody>
      </p:sp>
      <p:cxnSp>
        <p:nvCxnSpPr>
          <p:cNvPr id="69" name="Connecteur en angle 68"/>
          <p:cNvCxnSpPr/>
          <p:nvPr/>
        </p:nvCxnSpPr>
        <p:spPr bwMode="auto">
          <a:xfrm rot="10800000" flipV="1">
            <a:off x="4701124" y="2264796"/>
            <a:ext cx="540" cy="1368000"/>
          </a:xfrm>
          <a:prstGeom prst="bentConnector3">
            <a:avLst>
              <a:gd name="adj1" fmla="val 153968333"/>
            </a:avLst>
          </a:prstGeom>
          <a:solidFill>
            <a:srgbClr val="BBE0E3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0" name="Connecteur en angle 69"/>
          <p:cNvCxnSpPr/>
          <p:nvPr/>
        </p:nvCxnSpPr>
        <p:spPr bwMode="auto">
          <a:xfrm rot="10800000" flipV="1">
            <a:off x="4701665" y="2925096"/>
            <a:ext cx="540" cy="1368000"/>
          </a:xfrm>
          <a:prstGeom prst="bentConnector3">
            <a:avLst>
              <a:gd name="adj1" fmla="val 152676481"/>
            </a:avLst>
          </a:prstGeom>
          <a:solidFill>
            <a:srgbClr val="BBE0E3"/>
          </a:solidFill>
          <a:ln w="28575" cap="flat" cmpd="sng" algn="ctr">
            <a:solidFill>
              <a:srgbClr val="333399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Connecteur droit 66"/>
          <p:cNvCxnSpPr>
            <a:cxnSpLocks noChangeShapeType="1"/>
          </p:cNvCxnSpPr>
          <p:nvPr/>
        </p:nvCxnSpPr>
        <p:spPr bwMode="auto">
          <a:xfrm>
            <a:off x="3203848" y="3288423"/>
            <a:ext cx="68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 w="med" len="med"/>
            <a:tailEnd type="none" w="med" len="med"/>
          </a:ln>
        </p:spPr>
      </p:cxnSp>
      <p:sp>
        <p:nvSpPr>
          <p:cNvPr id="72" name="ZoneTexte 71"/>
          <p:cNvSpPr txBox="1">
            <a:spLocks noChangeArrowheads="1"/>
          </p:cNvSpPr>
          <p:nvPr/>
        </p:nvSpPr>
        <p:spPr bwMode="auto">
          <a:xfrm>
            <a:off x="251520" y="4653136"/>
            <a:ext cx="79208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ea typeface="ＭＳ Ｐゴシック" pitchFamily="-1" charset="-128"/>
                <a:cs typeface="ＭＳ Ｐゴシック" pitchFamily="-1" charset="-128"/>
              </a:rPr>
              <a:t>* Randomisation  stratified on cirrhosis (yes or no) and response to prior PEG-IFN + RBV therapy (null response, partial response, relapse)</a:t>
            </a:r>
          </a:p>
        </p:txBody>
      </p:sp>
      <p:sp>
        <p:nvSpPr>
          <p:cNvPr id="36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4" name="AutoShape 162"/>
          <p:cNvSpPr>
            <a:spLocks noChangeArrowheads="1"/>
          </p:cNvSpPr>
          <p:nvPr/>
        </p:nvSpPr>
        <p:spPr bwMode="auto">
          <a:xfrm>
            <a:off x="179512" y="2155637"/>
            <a:ext cx="3040538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1, 4,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Failure to prior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PEG-IFN + RBV therapy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&gt; 10 000 IU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HIV co-infection allowed</a:t>
            </a:r>
            <a:endParaRPr lang="en-US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9" name="Espace réservé du contenu 2"/>
          <p:cNvSpPr txBox="1">
            <a:spLocks/>
          </p:cNvSpPr>
          <p:nvPr/>
        </p:nvSpPr>
        <p:spPr bwMode="auto">
          <a:xfrm>
            <a:off x="323529" y="12778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Impact of baseline NS5A variants on 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genotype 1a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402935"/>
              </p:ext>
            </p:extLst>
          </p:nvPr>
        </p:nvGraphicFramePr>
        <p:xfrm>
          <a:off x="474787" y="1556792"/>
          <a:ext cx="8345685" cy="4481200"/>
        </p:xfrm>
        <a:graphic>
          <a:graphicData uri="http://schemas.openxmlformats.org/drawingml/2006/table">
            <a:tbl>
              <a:tblPr/>
              <a:tblGrid>
                <a:gridCol w="35211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78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No baseline NS5A RAVs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Baseline NS5A RAVs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85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n/N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n/N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82901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Population sequencing (LDD 25%)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190/192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49/50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50/51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42/42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49/49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21/31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3/6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2901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NGS, LDD 15%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190/192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48/49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50/51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43/43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49/49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21/31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2/5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63.6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82901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NGS, LDD 1%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168/170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41/42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45/46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40/40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42/42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98.8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97.6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43/53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14/18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5/8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13/13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78.6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62.5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07504" y="6074132"/>
            <a:ext cx="9013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The same 10 virologic failures are identified by all 3 assays as having baseline NS5A RAVs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7 of the 10 patients with baseline NS5A RAVs who experienced virologic failure received a 12-week regimen 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02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Impact of baseline NS5A variants on 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genotype 1b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793325"/>
              </p:ext>
            </p:extLst>
          </p:nvPr>
        </p:nvGraphicFramePr>
        <p:xfrm>
          <a:off x="474787" y="1628800"/>
          <a:ext cx="8345685" cy="4796160"/>
        </p:xfrm>
        <a:graphic>
          <a:graphicData uri="http://schemas.openxmlformats.org/drawingml/2006/table">
            <a:tbl>
              <a:tblPr/>
              <a:tblGrid>
                <a:gridCol w="35211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2789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No baseline NS5A RAVs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Baseline NS5A RAVs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789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n/N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n/N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68215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Population sequencing (LDD 25%)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117/117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30/30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24/24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35/35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28/28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28/30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4/4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4/5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9/9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93.3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91.7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8215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NGS, LDD 15%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39/40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9/10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8/8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97.5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9/10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2/2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1/1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3/4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3/3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8215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NGS, LDD 1%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36/36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8/8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11/11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6/6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12/14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2/2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2/3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3/4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5/5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85.7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66.7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270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04056"/>
          </a:xfrm>
        </p:spPr>
        <p:txBody>
          <a:bodyPr/>
          <a:lstStyle/>
          <a:p>
            <a:pPr marL="0" indent="0">
              <a:buNone/>
            </a:pPr>
            <a:r>
              <a:rPr lang="en-US" sz="2200"/>
              <a:t>RAVs in patients with genotypes 1 and 1b and virologic failure (all relapses)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611332"/>
              </p:ext>
            </p:extLst>
          </p:nvPr>
        </p:nvGraphicFramePr>
        <p:xfrm>
          <a:off x="107503" y="1638438"/>
          <a:ext cx="8928991" cy="491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2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46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8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33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246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88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7101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24420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99336">
                <a:tc gridSpan="3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600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60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NS3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60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NS5A RAVs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261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Cirrhosis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Response to prior Rx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 err="1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FW24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 err="1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FW24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Q80K, A156T,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Q30R,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818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Y56H, Q80K, 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R155I/R, D168V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Y56H, 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Y93Y/N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Y93Y/N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Y93Y/N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V107I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V107I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Q30H,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Q30H,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L31L/M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A156T/A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L31L/M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I170I/V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R155K/R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Q80K, D168Y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 Y93Y/H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Partial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L31L/M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L31M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Partial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Y93S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Y93S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Partial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A156T, V158A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818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Partial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V36L, Q80K,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V36L, 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Q30H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Q30H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Partial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A156T, 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Q30R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M28T, Q30R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L28M,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L28M,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85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300" b="1" noProof="0" dirty="0">
                          <a:solidFill>
                            <a:srgbClr val="000066"/>
                          </a:solidFill>
                        </a:rPr>
                        <a:t>Null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WT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L31L/M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L31M,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L31M, Y93H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98047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756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957765"/>
              </p:ext>
            </p:extLst>
          </p:nvPr>
        </p:nvGraphicFramePr>
        <p:xfrm>
          <a:off x="270188" y="1700808"/>
          <a:ext cx="8600850" cy="4156108"/>
        </p:xfrm>
        <a:graphic>
          <a:graphicData uri="http://schemas.openxmlformats.org/drawingml/2006/table">
            <a:tbl>
              <a:tblPr/>
              <a:tblGrid>
                <a:gridCol w="37977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26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61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(no RBV)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(no RBV)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 (39.0)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 (64.4)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 (43.8)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 (76.4)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study medication due to AE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Drug-related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(1.0)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(4.7)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(1.9)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(3.8)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(2.9)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(2.9)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(3.8)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4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adverse events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(19.0)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(21.0)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(8.6)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(26.9)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(20.2)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(14.4)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(16.2)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(19.0)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(3.8)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 (30.2)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(18.9)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(17.0)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</a:t>
                      </a:r>
                      <a:r>
                        <a:rPr kumimoji="0" lang="en-GB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(8.7)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(20.8)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5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6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Late ALT/AST &gt; 5 x ULN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(1.0)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(2.9)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07504" y="1295400"/>
            <a:ext cx="903649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1520" y="5949280"/>
            <a:ext cx="4796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* Emotional lability D35 ; ** palpitations, suicidal ideation   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Summary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 patients who failed prior PEG-IFN + RBV therapy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12 weeks of EBR/GZR without RBV achieved SVR</a:t>
            </a:r>
            <a:r>
              <a:rPr lang="en-US" sz="1700" baseline="-25000" dirty="0"/>
              <a:t>12</a:t>
            </a:r>
            <a:r>
              <a:rPr lang="en-US" sz="1700" dirty="0"/>
              <a:t> in 100 % of patients </a:t>
            </a:r>
            <a:br>
              <a:rPr lang="en-US" sz="1700" dirty="0"/>
            </a:br>
            <a:r>
              <a:rPr lang="en-US" sz="1700" dirty="0"/>
              <a:t>with history of relapse to prior PEG-IFN + RBV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12 weeks of EBR/GZR without RBV achieved SVR</a:t>
            </a:r>
            <a:r>
              <a:rPr lang="en-US" sz="1700" baseline="-25000" dirty="0"/>
              <a:t>12</a:t>
            </a:r>
            <a:r>
              <a:rPr lang="en-US" sz="1700" dirty="0"/>
              <a:t> in 100% of genotype 1b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16 weeks of EBR/GZR + RBV achieved SVR</a:t>
            </a:r>
            <a:r>
              <a:rPr lang="en-US" sz="1700" baseline="-25000" dirty="0"/>
              <a:t>12</a:t>
            </a:r>
            <a:r>
              <a:rPr lang="en-US" sz="1700" dirty="0"/>
              <a:t> of 100% with no </a:t>
            </a:r>
            <a:r>
              <a:rPr lang="en-US" sz="1700" dirty="0" err="1"/>
              <a:t>virologic</a:t>
            </a:r>
            <a:r>
              <a:rPr lang="en-US" sz="1700" dirty="0"/>
              <a:t> failure regardless of prior treatment history or cirrhosis status or NS5A RAV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There was no difference in response rates between patients with and without cirrhosis, irrespective of therapy duration and with or without the addition of RBV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 the 12 genotype 1a with </a:t>
            </a:r>
            <a:r>
              <a:rPr lang="en-US" dirty="0" err="1"/>
              <a:t>virologic</a:t>
            </a:r>
            <a:r>
              <a:rPr lang="en-US" dirty="0"/>
              <a:t> failure, 10 had a baseline NS5A RAV</a:t>
            </a:r>
          </a:p>
          <a:p>
            <a:pPr lvl="1">
              <a:spcBef>
                <a:spcPts val="0"/>
              </a:spcBef>
            </a:pPr>
            <a:r>
              <a:rPr lang="en-US" dirty="0"/>
              <a:t>EBR/GZR FDC was generally safe and well tolerated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Virologic</a:t>
            </a:r>
            <a:r>
              <a:rPr lang="en-US" dirty="0"/>
              <a:t> failure was seen in 5.8% of patients treated with 12W of EBR/GZR</a:t>
            </a:r>
          </a:p>
          <a:p>
            <a:pPr lvl="1">
              <a:spcBef>
                <a:spcPts val="0"/>
              </a:spcBef>
            </a:pPr>
            <a:r>
              <a:rPr lang="en-US" dirty="0"/>
              <a:t>To maximize SVR rates, genotype 1a or 4-infected patients with a prior history of null or partial response to PEG-IFN + RBV 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may benefit from the addition of RBV and extension of therapy to 16 weeks,</a:t>
            </a:r>
          </a:p>
          <a:p>
            <a:pPr lvl="2">
              <a:spcBef>
                <a:spcPts val="0"/>
              </a:spcBef>
            </a:pPr>
            <a:r>
              <a:rPr lang="en-US" sz="1700" dirty="0"/>
              <a:t>alternatively, baseline RAV testing of genotype 1a-infected patients may be used to identify the small subset of patients who can benefit from the addition of RBV and extension of therapy to 16 weeks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36744147"/>
              </p:ext>
            </p:extLst>
          </p:nvPr>
        </p:nvGraphicFramePr>
        <p:xfrm>
          <a:off x="251520" y="1654559"/>
          <a:ext cx="8672858" cy="4746000"/>
        </p:xfrm>
        <a:graphic>
          <a:graphicData uri="http://schemas.openxmlformats.org/drawingml/2006/table">
            <a:tbl>
              <a:tblPr/>
              <a:tblGrid>
                <a:gridCol w="40324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680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01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12 weeks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16 weeks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10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median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 / 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 / 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/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94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 or other genotypes 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co-infection,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13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response,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 (47)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(20)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 (33)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(42)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(21)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(37)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 (44)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(20)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(36)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 (41)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 (22)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 (38)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32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Follow-up discontinuation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(3)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974009" y="1206277"/>
            <a:ext cx="5181675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disposition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373951"/>
              </p:ext>
            </p:extLst>
          </p:nvPr>
        </p:nvGraphicFramePr>
        <p:xfrm>
          <a:off x="107505" y="5301208"/>
          <a:ext cx="8280919" cy="1136400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55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45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45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rebound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LTFU/Early DC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1684485" y="1151860"/>
            <a:ext cx="57623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% (95% CI)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183632" y="1692795"/>
            <a:ext cx="7171168" cy="3608413"/>
            <a:chOff x="1183632" y="1692795"/>
            <a:chExt cx="7171168" cy="3608413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09371" y="2353963"/>
              <a:ext cx="6645429" cy="2637559"/>
            </a:xfrm>
            <a:custGeom>
              <a:avLst/>
              <a:gdLst>
                <a:gd name="T0" fmla="*/ 3482 w 3482"/>
                <a:gd name="T1" fmla="*/ 1382 h 1382"/>
                <a:gd name="T2" fmla="*/ 0 w 3482"/>
                <a:gd name="T3" fmla="*/ 1382 h 1382"/>
                <a:gd name="T4" fmla="*/ 0 w 3482"/>
                <a:gd name="T5" fmla="*/ 0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82" h="1382">
                  <a:moveTo>
                    <a:pt x="3482" y="1382"/>
                  </a:moveTo>
                  <a:lnTo>
                    <a:pt x="0" y="1382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619672" y="2880711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619672" y="3407460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619672" y="3934208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1619672" y="4462864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619672" y="4991522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619672" y="2353963"/>
              <a:ext cx="89701" cy="0"/>
            </a:xfrm>
            <a:prstGeom prst="line">
              <a:avLst/>
            </a:prstGeom>
            <a:noFill/>
            <a:ln w="11113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211310" y="2566416"/>
              <a:ext cx="658436" cy="2425106"/>
            </a:xfrm>
            <a:custGeom>
              <a:avLst/>
              <a:gdLst>
                <a:gd name="T0" fmla="*/ 345 w 345"/>
                <a:gd name="T1" fmla="*/ 0 h 1278"/>
                <a:gd name="T2" fmla="*/ 0 w 345"/>
                <a:gd name="T3" fmla="*/ 0 h 1278"/>
                <a:gd name="T4" fmla="*/ 0 w 345"/>
                <a:gd name="T5" fmla="*/ 1278 h 1278"/>
                <a:gd name="T6" fmla="*/ 345 w 345"/>
                <a:gd name="T7" fmla="*/ 1278 h 1278"/>
                <a:gd name="T8" fmla="*/ 345 w 345"/>
                <a:gd name="T9" fmla="*/ 0 h 1278"/>
                <a:gd name="T10" fmla="*/ 345 w 345"/>
                <a:gd name="T11" fmla="*/ 0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" h="1278">
                  <a:moveTo>
                    <a:pt x="345" y="0"/>
                  </a:moveTo>
                  <a:lnTo>
                    <a:pt x="0" y="0"/>
                  </a:lnTo>
                  <a:lnTo>
                    <a:pt x="0" y="1278"/>
                  </a:lnTo>
                  <a:lnTo>
                    <a:pt x="345" y="1278"/>
                  </a:lnTo>
                  <a:lnTo>
                    <a:pt x="345" y="0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881255" y="2529840"/>
              <a:ext cx="656527" cy="2461682"/>
            </a:xfrm>
            <a:custGeom>
              <a:avLst/>
              <a:gdLst>
                <a:gd name="T0" fmla="*/ 344 w 344"/>
                <a:gd name="T1" fmla="*/ 0 h 1305"/>
                <a:gd name="T2" fmla="*/ 0 w 344"/>
                <a:gd name="T3" fmla="*/ 0 h 1305"/>
                <a:gd name="T4" fmla="*/ 0 w 344"/>
                <a:gd name="T5" fmla="*/ 1305 h 1305"/>
                <a:gd name="T6" fmla="*/ 344 w 344"/>
                <a:gd name="T7" fmla="*/ 1305 h 1305"/>
                <a:gd name="T8" fmla="*/ 344 w 344"/>
                <a:gd name="T9" fmla="*/ 0 h 1305"/>
                <a:gd name="T10" fmla="*/ 344 w 344"/>
                <a:gd name="T11" fmla="*/ 0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305">
                  <a:moveTo>
                    <a:pt x="344" y="0"/>
                  </a:moveTo>
                  <a:lnTo>
                    <a:pt x="0" y="0"/>
                  </a:lnTo>
                  <a:lnTo>
                    <a:pt x="0" y="1305"/>
                  </a:lnTo>
                  <a:lnTo>
                    <a:pt x="344" y="1305"/>
                  </a:lnTo>
                  <a:lnTo>
                    <a:pt x="344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7202061" y="2420760"/>
              <a:ext cx="656527" cy="2570762"/>
            </a:xfrm>
            <a:custGeom>
              <a:avLst/>
              <a:gdLst>
                <a:gd name="T0" fmla="*/ 344 w 344"/>
                <a:gd name="T1" fmla="*/ 1347 h 1347"/>
                <a:gd name="T2" fmla="*/ 344 w 344"/>
                <a:gd name="T3" fmla="*/ 0 h 1347"/>
                <a:gd name="T4" fmla="*/ 0 w 344"/>
                <a:gd name="T5" fmla="*/ 0 h 1347"/>
                <a:gd name="T6" fmla="*/ 0 w 344"/>
                <a:gd name="T7" fmla="*/ 1347 h 1347"/>
                <a:gd name="T8" fmla="*/ 344 w 344"/>
                <a:gd name="T9" fmla="*/ 1347 h 1347"/>
                <a:gd name="T10" fmla="*/ 344 w 344"/>
                <a:gd name="T11" fmla="*/ 1347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347">
                  <a:moveTo>
                    <a:pt x="344" y="1347"/>
                  </a:moveTo>
                  <a:lnTo>
                    <a:pt x="344" y="0"/>
                  </a:lnTo>
                  <a:lnTo>
                    <a:pt x="0" y="0"/>
                  </a:lnTo>
                  <a:lnTo>
                    <a:pt x="0" y="1347"/>
                  </a:lnTo>
                  <a:lnTo>
                    <a:pt x="344" y="1347"/>
                  </a:lnTo>
                  <a:lnTo>
                    <a:pt x="344" y="1347"/>
                  </a:lnTo>
                  <a:close/>
                </a:path>
              </a:pathLst>
            </a:custGeom>
            <a:solidFill>
              <a:srgbClr val="89CC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532116" y="2566416"/>
              <a:ext cx="656527" cy="2427015"/>
            </a:xfrm>
            <a:custGeom>
              <a:avLst/>
              <a:gdLst>
                <a:gd name="T0" fmla="*/ 344 w 344"/>
                <a:gd name="T1" fmla="*/ 1279 h 1279"/>
                <a:gd name="T2" fmla="*/ 344 w 344"/>
                <a:gd name="T3" fmla="*/ 0 h 1279"/>
                <a:gd name="T4" fmla="*/ 0 w 344"/>
                <a:gd name="T5" fmla="*/ 0 h 1279"/>
                <a:gd name="T6" fmla="*/ 0 w 344"/>
                <a:gd name="T7" fmla="*/ 1279 h 1279"/>
                <a:gd name="T8" fmla="*/ 344 w 344"/>
                <a:gd name="T9" fmla="*/ 1279 h 1279"/>
                <a:gd name="T10" fmla="*/ 344 w 344"/>
                <a:gd name="T11" fmla="*/ 1279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" h="1279">
                  <a:moveTo>
                    <a:pt x="344" y="1279"/>
                  </a:moveTo>
                  <a:lnTo>
                    <a:pt x="34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344" y="1279"/>
                  </a:lnTo>
                  <a:lnTo>
                    <a:pt x="344" y="1279"/>
                  </a:lnTo>
                  <a:close/>
                </a:path>
              </a:pathLst>
            </a:custGeom>
            <a:solidFill>
              <a:srgbClr val="0070C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54" name="Groupe 53"/>
            <p:cNvGrpSpPr/>
            <p:nvPr/>
          </p:nvGrpSpPr>
          <p:grpSpPr>
            <a:xfrm>
              <a:off x="1979712" y="1692795"/>
              <a:ext cx="4680520" cy="368053"/>
              <a:chOff x="1979712" y="1317765"/>
              <a:chExt cx="4680520" cy="368053"/>
            </a:xfrm>
          </p:grpSpPr>
          <p:sp>
            <p:nvSpPr>
              <p:cNvPr id="53" name="AutoShape 126"/>
              <p:cNvSpPr>
                <a:spLocks noChangeArrowheads="1"/>
              </p:cNvSpPr>
              <p:nvPr/>
            </p:nvSpPr>
            <p:spPr bwMode="auto">
              <a:xfrm>
                <a:off x="1979712" y="1325778"/>
                <a:ext cx="4680520" cy="36004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/>
                <a:endParaRPr lang="en-GB" sz="280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267744" y="1428504"/>
                <a:ext cx="144016" cy="144016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797738" y="1428504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004048" y="1428504"/>
                <a:ext cx="144016" cy="14401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534042" y="1428504"/>
                <a:ext cx="144016" cy="144016"/>
              </a:xfrm>
              <a:prstGeom prst="rect">
                <a:avLst/>
              </a:prstGeom>
              <a:solidFill>
                <a:srgbClr val="89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2943735" y="1317765"/>
                <a:ext cx="9732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>
                    <a:solidFill>
                      <a:srgbClr val="333399"/>
                    </a:solidFill>
                    <a:latin typeface="Calibri" pitchFamily="34" charset="0"/>
                  </a:rPr>
                  <a:t>12 weeks</a:t>
                </a:r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5678058" y="1317765"/>
                <a:ext cx="9732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>
                    <a:solidFill>
                      <a:srgbClr val="333399"/>
                    </a:solidFill>
                    <a:latin typeface="Calibri" pitchFamily="34" charset="0"/>
                  </a:rPr>
                  <a:t>16 weeks</a:t>
                </a:r>
              </a:p>
            </p:txBody>
          </p:sp>
        </p:grpSp>
        <p:sp>
          <p:nvSpPr>
            <p:cNvPr id="34" name="ZoneTexte 33"/>
            <p:cNvSpPr txBox="1"/>
            <p:nvPr/>
          </p:nvSpPr>
          <p:spPr>
            <a:xfrm>
              <a:off x="1183632" y="2208212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100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283018" y="272682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80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283018" y="325357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60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1283018" y="3780319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283018" y="4308975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382404" y="483763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018041" y="2137050"/>
              <a:ext cx="1044978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92.4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85.5-96.7)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655073" y="2104392"/>
              <a:ext cx="1108897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94.2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(87.9-97.9)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302015" y="2137050"/>
              <a:ext cx="1108897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92.4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(85.5-96.7)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979696" y="1993034"/>
              <a:ext cx="1108897" cy="490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98.1 </a:t>
              </a:r>
            </a:p>
            <a:p>
              <a:pPr algn="ctr">
                <a:lnSpc>
                  <a:spcPts val="1520"/>
                </a:lnSpc>
              </a:pPr>
              <a:r>
                <a:rPr lang="fr-FR" sz="1600" b="1" dirty="0">
                  <a:solidFill>
                    <a:srgbClr val="333399"/>
                  </a:solidFill>
                  <a:latin typeface="Calibri" pitchFamily="34" charset="0"/>
                </a:rPr>
                <a:t>(92.0-99.4)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2299116" y="4333897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sz="1400" u="sng" dirty="0"/>
            </a:p>
            <a:p>
              <a:pPr algn="ctr"/>
              <a:r>
                <a:rPr lang="fr-FR" sz="1400" dirty="0"/>
                <a:t>105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968106" y="4333897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sz="1400" u="sng" dirty="0"/>
            </a:p>
            <a:p>
              <a:pPr algn="ctr"/>
              <a:r>
                <a:rPr lang="fr-FR" sz="1400" dirty="0"/>
                <a:t>108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5615048" y="4333897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sz="1400" u="sng" dirty="0">
                <a:solidFill>
                  <a:schemeClr val="bg1"/>
                </a:solidFill>
              </a:endParaRPr>
            </a:p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105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292729" y="4333897"/>
              <a:ext cx="4828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fr-FR" sz="1400" u="sng" dirty="0"/>
            </a:p>
            <a:p>
              <a:pPr algn="ctr"/>
              <a:r>
                <a:rPr lang="fr-FR" sz="1400" dirty="0"/>
                <a:t>106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2113969" y="4993431"/>
              <a:ext cx="8531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No RBV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850286" y="4993431"/>
              <a:ext cx="718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+ RBV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429901" y="4993431"/>
              <a:ext cx="8531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No RBV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174909" y="4993431"/>
              <a:ext cx="718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+ RBV</a:t>
              </a:r>
            </a:p>
          </p:txBody>
        </p:sp>
        <p:sp>
          <p:nvSpPr>
            <p:cNvPr id="59" name="Text Box 148"/>
            <p:cNvSpPr txBox="1">
              <a:spLocks noChangeArrowheads="1"/>
            </p:cNvSpPr>
            <p:nvPr/>
          </p:nvSpPr>
          <p:spPr bwMode="auto">
            <a:xfrm>
              <a:off x="1547664" y="1988840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</p:grpSp>
      <p:sp>
        <p:nvSpPr>
          <p:cNvPr id="62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0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6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956123"/>
              </p:ext>
            </p:extLst>
          </p:nvPr>
        </p:nvGraphicFramePr>
        <p:xfrm>
          <a:off x="363638" y="1798642"/>
          <a:ext cx="8456833" cy="4169628"/>
        </p:xfrm>
        <a:graphic>
          <a:graphicData uri="http://schemas.openxmlformats.org/drawingml/2006/table">
            <a:tbl>
              <a:tblPr/>
              <a:tblGrid>
                <a:gridCol w="28409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3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3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3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39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73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(no RBV)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(no RBV)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C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3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17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1-other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55/61 (90.2)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34/34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7/9 (77.8)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56/60 (93.3)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28/29 (96.6)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14/15 (93.3)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45/48 (93.8)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46/48 (95.8)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3/5 (60.0)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3/4 (75.0)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55/58 (94.8)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36/36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8/8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Hepatic fibrosis stage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33/37 (89.2)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64/68 (94.1)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31/35 (88.6)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67/69 (97.1)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35838 (92.1)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62/67 (92.5)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37/37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66/69 (95.7)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3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HIV/HCV co-infection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6/6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5/5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5/6 (83.3)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4/4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032715" y="1142895"/>
            <a:ext cx="70659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subgroup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n/N (%)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793179" y="6565900"/>
            <a:ext cx="23428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EASL 2015, Abs. P0886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29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AutoShape 126"/>
          <p:cNvSpPr>
            <a:spLocks noChangeArrowheads="1"/>
          </p:cNvSpPr>
          <p:nvPr/>
        </p:nvSpPr>
        <p:spPr bwMode="auto">
          <a:xfrm>
            <a:off x="1475656" y="1821180"/>
            <a:ext cx="7128792" cy="7315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/>
            <a:endParaRPr lang="en-US" sz="2800"/>
          </a:p>
        </p:txBody>
      </p:sp>
      <p:sp>
        <p:nvSpPr>
          <p:cNvPr id="72" name="Rectangle 71"/>
          <p:cNvSpPr/>
          <p:nvPr/>
        </p:nvSpPr>
        <p:spPr>
          <a:xfrm>
            <a:off x="2958126" y="1956868"/>
            <a:ext cx="225363" cy="144016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887218" y="1956868"/>
            <a:ext cx="225363" cy="144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ZoneTexte 75"/>
          <p:cNvSpPr txBox="1"/>
          <p:nvPr/>
        </p:nvSpPr>
        <p:spPr>
          <a:xfrm>
            <a:off x="6115677" y="1863381"/>
            <a:ext cx="2387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EBR/GZR + RBV, 12 weeks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115682" y="2204864"/>
            <a:ext cx="2410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EBR/GZR + RBV, 16 weeks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3183488" y="1863381"/>
            <a:ext cx="2676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EBR/GZR (No RBV), 12 weeks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3183488" y="2204864"/>
            <a:ext cx="2676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EBR/GZR (No RBV), 16 weeks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1796659" y="2082327"/>
            <a:ext cx="225363" cy="144016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ZoneTexte 112"/>
          <p:cNvSpPr txBox="1"/>
          <p:nvPr/>
        </p:nvSpPr>
        <p:spPr>
          <a:xfrm>
            <a:off x="2022022" y="1988840"/>
            <a:ext cx="749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All</a:t>
            </a:r>
          </a:p>
        </p:txBody>
      </p:sp>
      <p:grpSp>
        <p:nvGrpSpPr>
          <p:cNvPr id="125" name="Groupe 124"/>
          <p:cNvGrpSpPr/>
          <p:nvPr/>
        </p:nvGrpSpPr>
        <p:grpSpPr>
          <a:xfrm>
            <a:off x="303325" y="2299473"/>
            <a:ext cx="8661163" cy="4070822"/>
            <a:chOff x="303325" y="2299473"/>
            <a:chExt cx="8661163" cy="4070822"/>
          </a:xfrm>
        </p:grpSpPr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3310978" y="3375660"/>
              <a:ext cx="316680" cy="2373446"/>
            </a:xfrm>
            <a:prstGeom prst="rect">
              <a:avLst/>
            </a:prstGeom>
            <a:solidFill>
              <a:srgbClr val="FFC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90219" y="3139323"/>
              <a:ext cx="3781781" cy="2609782"/>
            </a:xfrm>
            <a:custGeom>
              <a:avLst/>
              <a:gdLst>
                <a:gd name="T0" fmla="*/ 5350 w 5350"/>
                <a:gd name="T1" fmla="*/ 3691 h 3691"/>
                <a:gd name="T2" fmla="*/ 0 w 5350"/>
                <a:gd name="T3" fmla="*/ 3691 h 3691"/>
                <a:gd name="T4" fmla="*/ 0 w 5350"/>
                <a:gd name="T5" fmla="*/ 0 h 3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50" h="3691">
                  <a:moveTo>
                    <a:pt x="5350" y="3691"/>
                  </a:moveTo>
                  <a:lnTo>
                    <a:pt x="0" y="369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699739" y="3662410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699739" y="4182670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699739" y="4704344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699739" y="5226018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99739" y="5749105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699739" y="3139323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096524" y="3142150"/>
              <a:ext cx="316680" cy="2606955"/>
            </a:xfrm>
            <a:prstGeom prst="rect">
              <a:avLst/>
            </a:prstGeom>
            <a:solidFill>
              <a:srgbClr val="89CC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406614" y="3142150"/>
              <a:ext cx="316680" cy="2606955"/>
            </a:xfrm>
            <a:prstGeom prst="rect">
              <a:avLst/>
            </a:prstGeom>
            <a:solidFill>
              <a:srgbClr val="FFC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061659" y="3142150"/>
              <a:ext cx="316680" cy="2606955"/>
            </a:xfrm>
            <a:prstGeom prst="rect">
              <a:avLst/>
            </a:prstGeom>
            <a:solidFill>
              <a:srgbClr val="FF66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000845" y="3142150"/>
              <a:ext cx="316680" cy="2606955"/>
            </a:xfrm>
            <a:prstGeom prst="rect">
              <a:avLst/>
            </a:prstGeom>
            <a:solidFill>
              <a:srgbClr val="89CC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752983" y="3360420"/>
              <a:ext cx="315267" cy="2388686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964566" y="3375660"/>
              <a:ext cx="316680" cy="2373446"/>
            </a:xfrm>
            <a:prstGeom prst="rect">
              <a:avLst/>
            </a:prstGeom>
            <a:solidFill>
              <a:srgbClr val="FF66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654476" y="3299077"/>
              <a:ext cx="316680" cy="2450029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5" name="Freeform 37"/>
            <p:cNvSpPr>
              <a:spLocks/>
            </p:cNvSpPr>
            <p:nvPr/>
          </p:nvSpPr>
          <p:spPr bwMode="auto">
            <a:xfrm>
              <a:off x="5323896" y="3140736"/>
              <a:ext cx="3640592" cy="2605330"/>
            </a:xfrm>
            <a:custGeom>
              <a:avLst/>
              <a:gdLst>
                <a:gd name="T0" fmla="*/ 5353 w 5353"/>
                <a:gd name="T1" fmla="*/ 3690 h 3690"/>
                <a:gd name="T2" fmla="*/ 0 w 5353"/>
                <a:gd name="T3" fmla="*/ 3690 h 3690"/>
                <a:gd name="T4" fmla="*/ 0 w 5353"/>
                <a:gd name="T5" fmla="*/ 0 h 3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53" h="3690">
                  <a:moveTo>
                    <a:pt x="5353" y="3690"/>
                  </a:moveTo>
                  <a:lnTo>
                    <a:pt x="0" y="369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7" name="Line 38"/>
            <p:cNvSpPr>
              <a:spLocks noChangeShapeType="1"/>
            </p:cNvSpPr>
            <p:nvPr/>
          </p:nvSpPr>
          <p:spPr bwMode="auto">
            <a:xfrm>
              <a:off x="5233416" y="3662409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8" name="Line 39"/>
            <p:cNvSpPr>
              <a:spLocks noChangeShapeType="1"/>
            </p:cNvSpPr>
            <p:nvPr/>
          </p:nvSpPr>
          <p:spPr bwMode="auto">
            <a:xfrm>
              <a:off x="5233416" y="4184083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9" name="Line 40"/>
            <p:cNvSpPr>
              <a:spLocks noChangeShapeType="1"/>
            </p:cNvSpPr>
            <p:nvPr/>
          </p:nvSpPr>
          <p:spPr bwMode="auto">
            <a:xfrm>
              <a:off x="5233416" y="4704343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60" name="Line 41"/>
            <p:cNvSpPr>
              <a:spLocks noChangeShapeType="1"/>
            </p:cNvSpPr>
            <p:nvPr/>
          </p:nvSpPr>
          <p:spPr bwMode="auto">
            <a:xfrm>
              <a:off x="5233416" y="5224602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61" name="Line 42"/>
            <p:cNvSpPr>
              <a:spLocks noChangeShapeType="1"/>
            </p:cNvSpPr>
            <p:nvPr/>
          </p:nvSpPr>
          <p:spPr bwMode="auto">
            <a:xfrm>
              <a:off x="5233416" y="5749103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62" name="Line 43"/>
            <p:cNvSpPr>
              <a:spLocks noChangeShapeType="1"/>
            </p:cNvSpPr>
            <p:nvPr/>
          </p:nvSpPr>
          <p:spPr bwMode="auto">
            <a:xfrm>
              <a:off x="5233416" y="3140736"/>
              <a:ext cx="9048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74" name="ZoneTexte 2073"/>
            <p:cNvSpPr txBox="1"/>
            <p:nvPr/>
          </p:nvSpPr>
          <p:spPr>
            <a:xfrm>
              <a:off x="473244" y="560756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388285" y="50860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20</a:t>
              </a: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388285" y="456444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40</a:t>
              </a: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388285" y="404289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60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388285" y="352133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80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303325" y="29997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100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5009031" y="560756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0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4924072" y="508600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20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4924072" y="456444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40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4924072" y="404289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60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924072" y="352133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80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4839112" y="29997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/>
                <a:t>100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87504" y="283467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038975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35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333864" y="283467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1385335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37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724748" y="3053720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92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730533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38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2025422" y="283467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2076893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39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2939254" y="3064455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91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2945039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67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3285614" y="3064455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91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291399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64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3630812" y="2990850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94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3636597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</a:rPr>
                <a:t>66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3931486" y="2834671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3982957" y="5462318"/>
              <a:ext cx="355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62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78426" y="5733256"/>
              <a:ext cx="11240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Prior relapse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3015130" y="5733256"/>
              <a:ext cx="12458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Prior partial or</a:t>
              </a:r>
              <a:br>
                <a:rPr lang="fr-FR" sz="1200" b="1" dirty="0"/>
              </a:br>
              <a:r>
                <a:rPr lang="fr-FR" sz="1200" b="1" dirty="0" err="1"/>
                <a:t>null</a:t>
              </a:r>
              <a:r>
                <a:rPr lang="fr-FR" sz="1200" b="1" dirty="0"/>
                <a:t> </a:t>
              </a:r>
              <a:r>
                <a:rPr lang="fr-FR" sz="1200" b="1" dirty="0" err="1"/>
                <a:t>response</a:t>
              </a:r>
              <a:endParaRPr lang="fr-FR" sz="1200" b="1" dirty="0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6003285" y="5733256"/>
              <a:ext cx="573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u="sng" dirty="0"/>
                <a:t>&lt;</a:t>
              </a:r>
              <a:r>
                <a:rPr lang="fr-FR" sz="1200" b="1" dirty="0"/>
                <a:t> 2 M</a:t>
              </a: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7675136" y="5733256"/>
              <a:ext cx="5738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&gt; 2 M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6125113" y="6093296"/>
              <a:ext cx="20753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/>
                <a:t>Baseline HCV RNA (IU</a:t>
              </a:r>
              <a:r>
                <a:rPr lang="fr-FR" sz="1200" b="1" dirty="0" smtClean="0"/>
                <a:t>/ml)</a:t>
              </a:r>
              <a:endParaRPr lang="fr-FR" sz="12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958126" y="2299473"/>
              <a:ext cx="225363" cy="14401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887218" y="2299473"/>
              <a:ext cx="225363" cy="144016"/>
            </a:xfrm>
            <a:prstGeom prst="rect">
              <a:avLst/>
            </a:prstGeom>
            <a:solidFill>
              <a:srgbClr val="8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e 1"/>
            <p:cNvGrpSpPr/>
            <p:nvPr/>
          </p:nvGrpSpPr>
          <p:grpSpPr>
            <a:xfrm>
              <a:off x="5481931" y="2961967"/>
              <a:ext cx="329445" cy="2787135"/>
              <a:chOff x="5561567" y="2961967"/>
              <a:chExt cx="398629" cy="2787135"/>
            </a:xfrm>
          </p:grpSpPr>
          <p:sp>
            <p:nvSpPr>
              <p:cNvPr id="2063" name="Freeform 44"/>
              <p:cNvSpPr>
                <a:spLocks/>
              </p:cNvSpPr>
              <p:nvPr/>
            </p:nvSpPr>
            <p:spPr bwMode="auto">
              <a:xfrm>
                <a:off x="5598881" y="3276599"/>
                <a:ext cx="324000" cy="2472503"/>
              </a:xfrm>
              <a:custGeom>
                <a:avLst/>
                <a:gdLst>
                  <a:gd name="T0" fmla="*/ 320 w 320"/>
                  <a:gd name="T1" fmla="*/ 0 h 3627"/>
                  <a:gd name="T2" fmla="*/ 0 w 320"/>
                  <a:gd name="T3" fmla="*/ 0 h 3627"/>
                  <a:gd name="T4" fmla="*/ 0 w 320"/>
                  <a:gd name="T5" fmla="*/ 3627 h 3627"/>
                  <a:gd name="T6" fmla="*/ 320 w 320"/>
                  <a:gd name="T7" fmla="*/ 3627 h 3627"/>
                  <a:gd name="T8" fmla="*/ 320 w 320"/>
                  <a:gd name="T9" fmla="*/ 0 h 3627"/>
                  <a:gd name="T10" fmla="*/ 320 w 320"/>
                  <a:gd name="T11" fmla="*/ 0 h 3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627">
                    <a:moveTo>
                      <a:pt x="320" y="0"/>
                    </a:moveTo>
                    <a:lnTo>
                      <a:pt x="0" y="0"/>
                    </a:lnTo>
                    <a:lnTo>
                      <a:pt x="0" y="3627"/>
                    </a:lnTo>
                    <a:lnTo>
                      <a:pt x="320" y="3627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" name="ZoneTexte 98"/>
              <p:cNvSpPr txBox="1"/>
              <p:nvPr/>
            </p:nvSpPr>
            <p:spPr>
              <a:xfrm>
                <a:off x="5577177" y="2961967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95</a:t>
                </a:r>
              </a:p>
            </p:txBody>
          </p:sp>
          <p:sp>
            <p:nvSpPr>
              <p:cNvPr id="114" name="ZoneTexte 113"/>
              <p:cNvSpPr txBox="1"/>
              <p:nvPr/>
            </p:nvSpPr>
            <p:spPr>
              <a:xfrm>
                <a:off x="5561567" y="5487035"/>
                <a:ext cx="3986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bg1"/>
                    </a:solidFill>
                  </a:rPr>
                  <a:t>213</a:t>
                </a:r>
              </a:p>
            </p:txBody>
          </p:sp>
        </p:grpSp>
        <p:grpSp>
          <p:nvGrpSpPr>
            <p:cNvPr id="6" name="Groupe 5"/>
            <p:cNvGrpSpPr/>
            <p:nvPr/>
          </p:nvGrpSpPr>
          <p:grpSpPr>
            <a:xfrm>
              <a:off x="5813859" y="3012192"/>
              <a:ext cx="303644" cy="2736911"/>
              <a:chOff x="5853596" y="3012192"/>
              <a:chExt cx="367409" cy="2736911"/>
            </a:xfrm>
          </p:grpSpPr>
          <p:sp>
            <p:nvSpPr>
              <p:cNvPr id="2064" name="Freeform 45"/>
              <p:cNvSpPr>
                <a:spLocks/>
              </p:cNvSpPr>
              <p:nvPr/>
            </p:nvSpPr>
            <p:spPr bwMode="auto">
              <a:xfrm>
                <a:off x="5875300" y="3322320"/>
                <a:ext cx="324000" cy="2426783"/>
              </a:xfrm>
              <a:custGeom>
                <a:avLst/>
                <a:gdLst>
                  <a:gd name="T0" fmla="*/ 319 w 319"/>
                  <a:gd name="T1" fmla="*/ 0 h 3555"/>
                  <a:gd name="T2" fmla="*/ 0 w 319"/>
                  <a:gd name="T3" fmla="*/ 0 h 3555"/>
                  <a:gd name="T4" fmla="*/ 0 w 319"/>
                  <a:gd name="T5" fmla="*/ 3555 h 3555"/>
                  <a:gd name="T6" fmla="*/ 319 w 319"/>
                  <a:gd name="T7" fmla="*/ 3555 h 3555"/>
                  <a:gd name="T8" fmla="*/ 319 w 319"/>
                  <a:gd name="T9" fmla="*/ 0 h 3555"/>
                  <a:gd name="T10" fmla="*/ 319 w 319"/>
                  <a:gd name="T11" fmla="*/ 0 h 3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9" h="3555">
                    <a:moveTo>
                      <a:pt x="319" y="0"/>
                    </a:moveTo>
                    <a:lnTo>
                      <a:pt x="0" y="0"/>
                    </a:lnTo>
                    <a:lnTo>
                      <a:pt x="0" y="3555"/>
                    </a:lnTo>
                    <a:lnTo>
                      <a:pt x="319" y="3555"/>
                    </a:lnTo>
                    <a:lnTo>
                      <a:pt x="319" y="0"/>
                    </a:lnTo>
                    <a:lnTo>
                      <a:pt x="319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" name="ZoneTexte 99"/>
              <p:cNvSpPr txBox="1"/>
              <p:nvPr/>
            </p:nvSpPr>
            <p:spPr>
              <a:xfrm>
                <a:off x="5853596" y="3012192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93</a:t>
                </a:r>
              </a:p>
            </p:txBody>
          </p:sp>
          <p:sp>
            <p:nvSpPr>
              <p:cNvPr id="115" name="ZoneTexte 114"/>
              <p:cNvSpPr txBox="1"/>
              <p:nvPr/>
            </p:nvSpPr>
            <p:spPr>
              <a:xfrm>
                <a:off x="5868023" y="5487035"/>
                <a:ext cx="33855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54</a:t>
                </a:r>
              </a:p>
            </p:txBody>
          </p:sp>
        </p:grpSp>
        <p:grpSp>
          <p:nvGrpSpPr>
            <p:cNvPr id="7" name="Groupe 6"/>
            <p:cNvGrpSpPr/>
            <p:nvPr/>
          </p:nvGrpSpPr>
          <p:grpSpPr>
            <a:xfrm>
              <a:off x="6119986" y="2889959"/>
              <a:ext cx="303644" cy="2859143"/>
              <a:chOff x="6119734" y="2889959"/>
              <a:chExt cx="367409" cy="2859143"/>
            </a:xfrm>
          </p:grpSpPr>
          <p:sp>
            <p:nvSpPr>
              <p:cNvPr id="2065" name="Freeform 46"/>
              <p:cNvSpPr>
                <a:spLocks/>
              </p:cNvSpPr>
              <p:nvPr/>
            </p:nvSpPr>
            <p:spPr bwMode="auto">
              <a:xfrm>
                <a:off x="6141438" y="3196589"/>
                <a:ext cx="324000" cy="2552513"/>
              </a:xfrm>
              <a:custGeom>
                <a:avLst/>
                <a:gdLst>
                  <a:gd name="T0" fmla="*/ 321 w 321"/>
                  <a:gd name="T1" fmla="*/ 0 h 3750"/>
                  <a:gd name="T2" fmla="*/ 0 w 321"/>
                  <a:gd name="T3" fmla="*/ 0 h 3750"/>
                  <a:gd name="T4" fmla="*/ 0 w 321"/>
                  <a:gd name="T5" fmla="*/ 3750 h 3750"/>
                  <a:gd name="T6" fmla="*/ 321 w 321"/>
                  <a:gd name="T7" fmla="*/ 3750 h 3750"/>
                  <a:gd name="T8" fmla="*/ 321 w 321"/>
                  <a:gd name="T9" fmla="*/ 0 h 3750"/>
                  <a:gd name="T10" fmla="*/ 321 w 321"/>
                  <a:gd name="T11" fmla="*/ 0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1" h="3750">
                    <a:moveTo>
                      <a:pt x="321" y="0"/>
                    </a:moveTo>
                    <a:lnTo>
                      <a:pt x="0" y="0"/>
                    </a:lnTo>
                    <a:lnTo>
                      <a:pt x="0" y="3750"/>
                    </a:lnTo>
                    <a:lnTo>
                      <a:pt x="321" y="3750"/>
                    </a:lnTo>
                    <a:lnTo>
                      <a:pt x="321" y="0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FFC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" name="ZoneTexte 100"/>
              <p:cNvSpPr txBox="1"/>
              <p:nvPr/>
            </p:nvSpPr>
            <p:spPr>
              <a:xfrm>
                <a:off x="6119734" y="2889959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98</a:t>
                </a:r>
              </a:p>
            </p:txBody>
          </p:sp>
          <p:sp>
            <p:nvSpPr>
              <p:cNvPr id="116" name="ZoneTexte 115"/>
              <p:cNvSpPr txBox="1"/>
              <p:nvPr/>
            </p:nvSpPr>
            <p:spPr>
              <a:xfrm>
                <a:off x="6139784" y="5487035"/>
                <a:ext cx="3273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52</a:t>
                </a:r>
              </a:p>
            </p:txBody>
          </p:sp>
        </p:grpSp>
        <p:grpSp>
          <p:nvGrpSpPr>
            <p:cNvPr id="8" name="Groupe 7"/>
            <p:cNvGrpSpPr/>
            <p:nvPr/>
          </p:nvGrpSpPr>
          <p:grpSpPr>
            <a:xfrm>
              <a:off x="6426113" y="2987367"/>
              <a:ext cx="303644" cy="2761735"/>
              <a:chOff x="6387993" y="2987367"/>
              <a:chExt cx="367409" cy="2761735"/>
            </a:xfrm>
          </p:grpSpPr>
          <p:sp>
            <p:nvSpPr>
              <p:cNvPr id="2066" name="Freeform 47"/>
              <p:cNvSpPr>
                <a:spLocks/>
              </p:cNvSpPr>
              <p:nvPr/>
            </p:nvSpPr>
            <p:spPr bwMode="auto">
              <a:xfrm>
                <a:off x="6409697" y="3299459"/>
                <a:ext cx="324000" cy="2449643"/>
              </a:xfrm>
              <a:custGeom>
                <a:avLst/>
                <a:gdLst>
                  <a:gd name="T0" fmla="*/ 320 w 320"/>
                  <a:gd name="T1" fmla="*/ 0 h 3592"/>
                  <a:gd name="T2" fmla="*/ 0 w 320"/>
                  <a:gd name="T3" fmla="*/ 0 h 3592"/>
                  <a:gd name="T4" fmla="*/ 0 w 320"/>
                  <a:gd name="T5" fmla="*/ 3592 h 3592"/>
                  <a:gd name="T6" fmla="*/ 320 w 320"/>
                  <a:gd name="T7" fmla="*/ 3592 h 3592"/>
                  <a:gd name="T8" fmla="*/ 320 w 320"/>
                  <a:gd name="T9" fmla="*/ 0 h 3592"/>
                  <a:gd name="T10" fmla="*/ 320 w 320"/>
                  <a:gd name="T11" fmla="*/ 0 h 3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592">
                    <a:moveTo>
                      <a:pt x="320" y="0"/>
                    </a:moveTo>
                    <a:lnTo>
                      <a:pt x="0" y="0"/>
                    </a:lnTo>
                    <a:lnTo>
                      <a:pt x="0" y="3592"/>
                    </a:lnTo>
                    <a:lnTo>
                      <a:pt x="320" y="3592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" name="ZoneTexte 101"/>
              <p:cNvSpPr txBox="1"/>
              <p:nvPr/>
            </p:nvSpPr>
            <p:spPr>
              <a:xfrm>
                <a:off x="6387993" y="2987367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94</a:t>
                </a:r>
              </a:p>
            </p:txBody>
          </p:sp>
          <p:sp>
            <p:nvSpPr>
              <p:cNvPr id="117" name="ZoneTexte 116"/>
              <p:cNvSpPr txBox="1"/>
              <p:nvPr/>
            </p:nvSpPr>
            <p:spPr>
              <a:xfrm>
                <a:off x="6408043" y="5487035"/>
                <a:ext cx="32730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bg1"/>
                    </a:solidFill>
                  </a:rPr>
                  <a:t>48</a:t>
                </a:r>
              </a:p>
            </p:txBody>
          </p:sp>
        </p:grpSp>
        <p:grpSp>
          <p:nvGrpSpPr>
            <p:cNvPr id="30" name="Groupe 29"/>
            <p:cNvGrpSpPr/>
            <p:nvPr/>
          </p:nvGrpSpPr>
          <p:grpSpPr>
            <a:xfrm>
              <a:off x="6732240" y="2920439"/>
              <a:ext cx="303644" cy="2828665"/>
              <a:chOff x="6732240" y="2920439"/>
              <a:chExt cx="303644" cy="2828665"/>
            </a:xfrm>
          </p:grpSpPr>
          <p:sp>
            <p:nvSpPr>
              <p:cNvPr id="2067" name="Freeform 48"/>
              <p:cNvSpPr>
                <a:spLocks/>
              </p:cNvSpPr>
              <p:nvPr/>
            </p:nvSpPr>
            <p:spPr bwMode="auto">
              <a:xfrm>
                <a:off x="6742557" y="3223260"/>
                <a:ext cx="267769" cy="2525844"/>
              </a:xfrm>
              <a:custGeom>
                <a:avLst/>
                <a:gdLst>
                  <a:gd name="T0" fmla="*/ 320 w 320"/>
                  <a:gd name="T1" fmla="*/ 0 h 3705"/>
                  <a:gd name="T2" fmla="*/ 0 w 320"/>
                  <a:gd name="T3" fmla="*/ 0 h 3705"/>
                  <a:gd name="T4" fmla="*/ 0 w 320"/>
                  <a:gd name="T5" fmla="*/ 3705 h 3705"/>
                  <a:gd name="T6" fmla="*/ 320 w 320"/>
                  <a:gd name="T7" fmla="*/ 3705 h 3705"/>
                  <a:gd name="T8" fmla="*/ 320 w 320"/>
                  <a:gd name="T9" fmla="*/ 0 h 3705"/>
                  <a:gd name="T10" fmla="*/ 320 w 320"/>
                  <a:gd name="T11" fmla="*/ 0 h 3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705">
                    <a:moveTo>
                      <a:pt x="320" y="0"/>
                    </a:moveTo>
                    <a:lnTo>
                      <a:pt x="0" y="0"/>
                    </a:lnTo>
                    <a:lnTo>
                      <a:pt x="0" y="3705"/>
                    </a:lnTo>
                    <a:lnTo>
                      <a:pt x="320" y="3705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89CC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" name="ZoneTexte 102"/>
              <p:cNvSpPr txBox="1"/>
              <p:nvPr/>
            </p:nvSpPr>
            <p:spPr>
              <a:xfrm>
                <a:off x="6732240" y="2920439"/>
                <a:ext cx="3036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97</a:t>
                </a:r>
              </a:p>
            </p:txBody>
          </p:sp>
          <p:sp>
            <p:nvSpPr>
              <p:cNvPr id="118" name="ZoneTexte 117"/>
              <p:cNvSpPr txBox="1"/>
              <p:nvPr/>
            </p:nvSpPr>
            <p:spPr>
              <a:xfrm>
                <a:off x="6749462" y="5483607"/>
                <a:ext cx="2691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59</a:t>
                </a:r>
              </a:p>
            </p:txBody>
          </p:sp>
        </p:grpSp>
        <p:grpSp>
          <p:nvGrpSpPr>
            <p:cNvPr id="25" name="Groupe 24"/>
            <p:cNvGrpSpPr/>
            <p:nvPr/>
          </p:nvGrpSpPr>
          <p:grpSpPr>
            <a:xfrm>
              <a:off x="7179528" y="3023815"/>
              <a:ext cx="396262" cy="2725289"/>
              <a:chOff x="7306314" y="3023815"/>
              <a:chExt cx="396262" cy="2725289"/>
            </a:xfrm>
          </p:grpSpPr>
          <p:sp>
            <p:nvSpPr>
              <p:cNvPr id="2068" name="Freeform 49"/>
              <p:cNvSpPr>
                <a:spLocks/>
              </p:cNvSpPr>
              <p:nvPr/>
            </p:nvSpPr>
            <p:spPr bwMode="auto">
              <a:xfrm>
                <a:off x="7371245" y="3329940"/>
                <a:ext cx="266400" cy="2419164"/>
              </a:xfrm>
              <a:custGeom>
                <a:avLst/>
                <a:gdLst>
                  <a:gd name="T0" fmla="*/ 320 w 320"/>
                  <a:gd name="T1" fmla="*/ 3550 h 3550"/>
                  <a:gd name="T2" fmla="*/ 320 w 320"/>
                  <a:gd name="T3" fmla="*/ 0 h 3550"/>
                  <a:gd name="T4" fmla="*/ 0 w 320"/>
                  <a:gd name="T5" fmla="*/ 0 h 3550"/>
                  <a:gd name="T6" fmla="*/ 0 w 320"/>
                  <a:gd name="T7" fmla="*/ 3550 h 3550"/>
                  <a:gd name="T8" fmla="*/ 320 w 320"/>
                  <a:gd name="T9" fmla="*/ 3550 h 3550"/>
                  <a:gd name="T10" fmla="*/ 320 w 320"/>
                  <a:gd name="T11" fmla="*/ 3550 h 3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550">
                    <a:moveTo>
                      <a:pt x="320" y="3550"/>
                    </a:moveTo>
                    <a:lnTo>
                      <a:pt x="320" y="0"/>
                    </a:lnTo>
                    <a:lnTo>
                      <a:pt x="0" y="0"/>
                    </a:lnTo>
                    <a:lnTo>
                      <a:pt x="0" y="3550"/>
                    </a:lnTo>
                    <a:lnTo>
                      <a:pt x="320" y="3550"/>
                    </a:lnTo>
                    <a:lnTo>
                      <a:pt x="320" y="3550"/>
                    </a:lnTo>
                    <a:close/>
                  </a:path>
                </a:pathLst>
              </a:custGeom>
              <a:solidFill>
                <a:srgbClr val="0099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" name="ZoneTexte 103"/>
              <p:cNvSpPr txBox="1"/>
              <p:nvPr/>
            </p:nvSpPr>
            <p:spPr>
              <a:xfrm>
                <a:off x="7320741" y="3023815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93</a:t>
                </a:r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7306314" y="5483607"/>
                <a:ext cx="39626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bg1"/>
                    </a:solidFill>
                  </a:rPr>
                  <a:t>207</a:t>
                </a:r>
              </a:p>
            </p:txBody>
          </p:sp>
        </p:grpSp>
        <p:grpSp>
          <p:nvGrpSpPr>
            <p:cNvPr id="29" name="Groupe 28"/>
            <p:cNvGrpSpPr/>
            <p:nvPr/>
          </p:nvGrpSpPr>
          <p:grpSpPr>
            <a:xfrm>
              <a:off x="7517647" y="3049215"/>
              <a:ext cx="367409" cy="2699889"/>
              <a:chOff x="7583151" y="3049215"/>
              <a:chExt cx="367409" cy="2699889"/>
            </a:xfrm>
          </p:grpSpPr>
          <p:sp>
            <p:nvSpPr>
              <p:cNvPr id="2069" name="Freeform 50"/>
              <p:cNvSpPr>
                <a:spLocks/>
              </p:cNvSpPr>
              <p:nvPr/>
            </p:nvSpPr>
            <p:spPr bwMode="auto">
              <a:xfrm>
                <a:off x="7633655" y="3358704"/>
                <a:ext cx="266400" cy="2390400"/>
              </a:xfrm>
              <a:custGeom>
                <a:avLst/>
                <a:gdLst>
                  <a:gd name="T0" fmla="*/ 320 w 320"/>
                  <a:gd name="T1" fmla="*/ 0 h 3527"/>
                  <a:gd name="T2" fmla="*/ 0 w 320"/>
                  <a:gd name="T3" fmla="*/ 0 h 3527"/>
                  <a:gd name="T4" fmla="*/ 0 w 320"/>
                  <a:gd name="T5" fmla="*/ 3527 h 3527"/>
                  <a:gd name="T6" fmla="*/ 320 w 320"/>
                  <a:gd name="T7" fmla="*/ 3527 h 3527"/>
                  <a:gd name="T8" fmla="*/ 320 w 320"/>
                  <a:gd name="T9" fmla="*/ 0 h 3527"/>
                  <a:gd name="T10" fmla="*/ 320 w 320"/>
                  <a:gd name="T11" fmla="*/ 0 h 3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527">
                    <a:moveTo>
                      <a:pt x="320" y="0"/>
                    </a:moveTo>
                    <a:lnTo>
                      <a:pt x="0" y="0"/>
                    </a:lnTo>
                    <a:lnTo>
                      <a:pt x="0" y="3527"/>
                    </a:lnTo>
                    <a:lnTo>
                      <a:pt x="320" y="3527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" name="ZoneTexte 104"/>
              <p:cNvSpPr txBox="1"/>
              <p:nvPr/>
            </p:nvSpPr>
            <p:spPr>
              <a:xfrm>
                <a:off x="7583151" y="3049215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92</a:t>
                </a:r>
              </a:p>
            </p:txBody>
          </p:sp>
          <p:sp>
            <p:nvSpPr>
              <p:cNvPr id="120" name="ZoneTexte 119"/>
              <p:cNvSpPr txBox="1"/>
              <p:nvPr/>
            </p:nvSpPr>
            <p:spPr>
              <a:xfrm>
                <a:off x="7603990" y="5483607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51</a:t>
                </a:r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7826913" y="3089280"/>
              <a:ext cx="367409" cy="2659824"/>
              <a:chOff x="7850350" y="3089280"/>
              <a:chExt cx="367409" cy="2659824"/>
            </a:xfrm>
          </p:grpSpPr>
          <p:sp>
            <p:nvSpPr>
              <p:cNvPr id="2070" name="Freeform 51"/>
              <p:cNvSpPr>
                <a:spLocks/>
              </p:cNvSpPr>
              <p:nvPr/>
            </p:nvSpPr>
            <p:spPr bwMode="auto">
              <a:xfrm>
                <a:off x="7900854" y="3403600"/>
                <a:ext cx="266400" cy="2345504"/>
              </a:xfrm>
              <a:custGeom>
                <a:avLst/>
                <a:gdLst>
                  <a:gd name="T0" fmla="*/ 320 w 320"/>
                  <a:gd name="T1" fmla="*/ 0 h 3469"/>
                  <a:gd name="T2" fmla="*/ 0 w 320"/>
                  <a:gd name="T3" fmla="*/ 0 h 3469"/>
                  <a:gd name="T4" fmla="*/ 0 w 320"/>
                  <a:gd name="T5" fmla="*/ 3469 h 3469"/>
                  <a:gd name="T6" fmla="*/ 320 w 320"/>
                  <a:gd name="T7" fmla="*/ 3469 h 3469"/>
                  <a:gd name="T8" fmla="*/ 320 w 320"/>
                  <a:gd name="T9" fmla="*/ 0 h 3469"/>
                  <a:gd name="T10" fmla="*/ 320 w 320"/>
                  <a:gd name="T11" fmla="*/ 0 h 3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469">
                    <a:moveTo>
                      <a:pt x="320" y="0"/>
                    </a:moveTo>
                    <a:lnTo>
                      <a:pt x="0" y="0"/>
                    </a:lnTo>
                    <a:lnTo>
                      <a:pt x="0" y="3469"/>
                    </a:lnTo>
                    <a:lnTo>
                      <a:pt x="320" y="3469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FFC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" name="ZoneTexte 105"/>
              <p:cNvSpPr txBox="1"/>
              <p:nvPr/>
            </p:nvSpPr>
            <p:spPr>
              <a:xfrm>
                <a:off x="7850350" y="3089280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90</a:t>
                </a:r>
              </a:p>
            </p:txBody>
          </p:sp>
          <p:sp>
            <p:nvSpPr>
              <p:cNvPr id="121" name="ZoneTexte 120"/>
              <p:cNvSpPr txBox="1"/>
              <p:nvPr/>
            </p:nvSpPr>
            <p:spPr>
              <a:xfrm>
                <a:off x="7871189" y="5483607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52</a:t>
                </a:r>
              </a:p>
            </p:txBody>
          </p:sp>
        </p:grpSp>
        <p:grpSp>
          <p:nvGrpSpPr>
            <p:cNvPr id="27" name="Groupe 26"/>
            <p:cNvGrpSpPr/>
            <p:nvPr/>
          </p:nvGrpSpPr>
          <p:grpSpPr>
            <a:xfrm>
              <a:off x="8136178" y="3069535"/>
              <a:ext cx="367409" cy="2679569"/>
              <a:chOff x="8117549" y="3069535"/>
              <a:chExt cx="367409" cy="2679569"/>
            </a:xfrm>
          </p:grpSpPr>
          <p:sp>
            <p:nvSpPr>
              <p:cNvPr id="2071" name="Freeform 52"/>
              <p:cNvSpPr>
                <a:spLocks/>
              </p:cNvSpPr>
              <p:nvPr/>
            </p:nvSpPr>
            <p:spPr bwMode="auto">
              <a:xfrm>
                <a:off x="8168053" y="3376704"/>
                <a:ext cx="266400" cy="2372400"/>
              </a:xfrm>
              <a:custGeom>
                <a:avLst/>
                <a:gdLst>
                  <a:gd name="T0" fmla="*/ 320 w 320"/>
                  <a:gd name="T1" fmla="*/ 0 h 3493"/>
                  <a:gd name="T2" fmla="*/ 0 w 320"/>
                  <a:gd name="T3" fmla="*/ 0 h 3493"/>
                  <a:gd name="T4" fmla="*/ 0 w 320"/>
                  <a:gd name="T5" fmla="*/ 3493 h 3493"/>
                  <a:gd name="T6" fmla="*/ 320 w 320"/>
                  <a:gd name="T7" fmla="*/ 3493 h 3493"/>
                  <a:gd name="T8" fmla="*/ 320 w 320"/>
                  <a:gd name="T9" fmla="*/ 0 h 3493"/>
                  <a:gd name="T10" fmla="*/ 320 w 320"/>
                  <a:gd name="T11" fmla="*/ 0 h 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3493">
                    <a:moveTo>
                      <a:pt x="320" y="0"/>
                    </a:moveTo>
                    <a:lnTo>
                      <a:pt x="0" y="0"/>
                    </a:lnTo>
                    <a:lnTo>
                      <a:pt x="0" y="3493"/>
                    </a:lnTo>
                    <a:lnTo>
                      <a:pt x="320" y="3493"/>
                    </a:lnTo>
                    <a:lnTo>
                      <a:pt x="320" y="0"/>
                    </a:lnTo>
                    <a:lnTo>
                      <a:pt x="320" y="0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" name="ZoneTexte 106"/>
              <p:cNvSpPr txBox="1"/>
              <p:nvPr/>
            </p:nvSpPr>
            <p:spPr>
              <a:xfrm>
                <a:off x="8117549" y="3069535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91</a:t>
                </a:r>
              </a:p>
            </p:txBody>
          </p:sp>
          <p:sp>
            <p:nvSpPr>
              <p:cNvPr id="122" name="ZoneTexte 121"/>
              <p:cNvSpPr txBox="1"/>
              <p:nvPr/>
            </p:nvSpPr>
            <p:spPr>
              <a:xfrm>
                <a:off x="8138388" y="5483607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>
                    <a:solidFill>
                      <a:schemeClr val="bg1"/>
                    </a:solidFill>
                  </a:rPr>
                  <a:t>57</a:t>
                </a:r>
              </a:p>
            </p:txBody>
          </p:sp>
        </p:grpSp>
        <p:grpSp>
          <p:nvGrpSpPr>
            <p:cNvPr id="26" name="Groupe 25"/>
            <p:cNvGrpSpPr/>
            <p:nvPr/>
          </p:nvGrpSpPr>
          <p:grpSpPr>
            <a:xfrm>
              <a:off x="8445443" y="2889959"/>
              <a:ext cx="367409" cy="2859143"/>
              <a:chOff x="8386868" y="2889959"/>
              <a:chExt cx="367409" cy="2859143"/>
            </a:xfrm>
          </p:grpSpPr>
          <p:sp>
            <p:nvSpPr>
              <p:cNvPr id="2072" name="Freeform 53"/>
              <p:cNvSpPr>
                <a:spLocks/>
              </p:cNvSpPr>
              <p:nvPr/>
            </p:nvSpPr>
            <p:spPr bwMode="auto">
              <a:xfrm>
                <a:off x="8437372" y="3196590"/>
                <a:ext cx="266400" cy="2552512"/>
              </a:xfrm>
              <a:custGeom>
                <a:avLst/>
                <a:gdLst>
                  <a:gd name="T0" fmla="*/ 321 w 321"/>
                  <a:gd name="T1" fmla="*/ 0 h 3750"/>
                  <a:gd name="T2" fmla="*/ 0 w 321"/>
                  <a:gd name="T3" fmla="*/ 0 h 3750"/>
                  <a:gd name="T4" fmla="*/ 0 w 321"/>
                  <a:gd name="T5" fmla="*/ 3750 h 3750"/>
                  <a:gd name="T6" fmla="*/ 321 w 321"/>
                  <a:gd name="T7" fmla="*/ 3750 h 3750"/>
                  <a:gd name="T8" fmla="*/ 321 w 321"/>
                  <a:gd name="T9" fmla="*/ 0 h 3750"/>
                  <a:gd name="T10" fmla="*/ 321 w 321"/>
                  <a:gd name="T11" fmla="*/ 0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1" h="3750">
                    <a:moveTo>
                      <a:pt x="321" y="0"/>
                    </a:moveTo>
                    <a:lnTo>
                      <a:pt x="0" y="0"/>
                    </a:lnTo>
                    <a:lnTo>
                      <a:pt x="0" y="3750"/>
                    </a:lnTo>
                    <a:lnTo>
                      <a:pt x="321" y="3750"/>
                    </a:lnTo>
                    <a:lnTo>
                      <a:pt x="321" y="0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89CC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8" name="ZoneTexte 107"/>
              <p:cNvSpPr txBox="1"/>
              <p:nvPr/>
            </p:nvSpPr>
            <p:spPr>
              <a:xfrm>
                <a:off x="8386868" y="2889959"/>
                <a:ext cx="3674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Calibri" pitchFamily="34" charset="0"/>
                  </a:rPr>
                  <a:t>98</a:t>
                </a:r>
              </a:p>
            </p:txBody>
          </p:sp>
          <p:sp>
            <p:nvSpPr>
              <p:cNvPr id="123" name="ZoneTexte 122"/>
              <p:cNvSpPr txBox="1"/>
              <p:nvPr/>
            </p:nvSpPr>
            <p:spPr>
              <a:xfrm>
                <a:off x="8407707" y="5483607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47</a:t>
                </a:r>
              </a:p>
            </p:txBody>
          </p:sp>
        </p:grpSp>
        <p:sp>
          <p:nvSpPr>
            <p:cNvPr id="3" name="ZoneTexte 2"/>
            <p:cNvSpPr txBox="1"/>
            <p:nvPr/>
          </p:nvSpPr>
          <p:spPr>
            <a:xfrm>
              <a:off x="755576" y="5433099"/>
              <a:ext cx="314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581687" y="2708920"/>
              <a:ext cx="389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%</a:t>
              </a:r>
            </a:p>
          </p:txBody>
        </p:sp>
      </p:grpSp>
      <p:sp>
        <p:nvSpPr>
          <p:cNvPr id="129" name="Text Box 2"/>
          <p:cNvSpPr txBox="1">
            <a:spLocks noChangeArrowheads="1"/>
          </p:cNvSpPr>
          <p:nvPr/>
        </p:nvSpPr>
        <p:spPr bwMode="auto">
          <a:xfrm>
            <a:off x="1604762" y="1151860"/>
            <a:ext cx="5921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subgroup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1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28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189840"/>
              </p:ext>
            </p:extLst>
          </p:nvPr>
        </p:nvGraphicFramePr>
        <p:xfrm>
          <a:off x="1187624" y="1844824"/>
          <a:ext cx="7016674" cy="3600400"/>
        </p:xfrm>
        <a:graphic>
          <a:graphicData uri="http://schemas.openxmlformats.org/drawingml/2006/table">
            <a:tbl>
              <a:tblPr/>
              <a:tblGrid>
                <a:gridCol w="4695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20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Overall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390/408 (95.6)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15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207/218 (95.0)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143/145 (98.6)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32/36 (88.9)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5/6 (83.3)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1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Hepatic fibrosis stage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135/144 (93.8)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255/264 (96.6)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1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HCV RNA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≤ 2 Million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 2 Million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202/207 (98)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188/201 (94)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3926" y="1142895"/>
            <a:ext cx="8283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15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 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by 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subgroup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Per-</a:t>
            </a:r>
            <a:r>
              <a:rPr lang="fr-FR" sz="24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protocol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n/N (%)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568" y="5551505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/>
              <a:t>The per-protocol analysis excluded 12 patients who discontinued for administrative reasons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29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39750" y="1196876"/>
            <a:ext cx="8351838" cy="4824412"/>
          </a:xfrm>
        </p:spPr>
        <p:txBody>
          <a:bodyPr/>
          <a:lstStyle/>
          <a:p>
            <a:r>
              <a:rPr lang="en-GB" dirty="0">
                <a:ea typeface="ＭＳ Ｐゴシック" pitchFamily="-109" charset="-128"/>
                <a:cs typeface="Calibri" panose="020F0502020204030204" pitchFamily="34" charset="0"/>
              </a:rPr>
              <a:t>Resistance-Associated Variants</a:t>
            </a:r>
          </a:p>
          <a:p>
            <a:pPr lvl="1"/>
            <a:r>
              <a:rPr lang="en-GB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</a:t>
            </a:r>
            <a:r>
              <a:rPr lang="en-GB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resence of NS3 RAVs at baseline in genotype 1 by population sequencing: 33.2% (123/170)</a:t>
            </a:r>
          </a:p>
          <a:p>
            <a:pPr lvl="2"/>
            <a:r>
              <a:rPr lang="en-GB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NS3 variants at positions </a:t>
            </a:r>
            <a:r>
              <a:rPr lang="cs-CZ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36, 54, 55, 56, 80, 107, 122, 132, 155, 156, 158, 168, 170, and 175, considered for the analysis</a:t>
            </a:r>
            <a:endParaRPr lang="en-GB" dirty="0">
              <a:solidFill>
                <a:srgbClr val="000066"/>
              </a:solidFill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lvl="2"/>
            <a:r>
              <a:rPr lang="en-GB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SVR</a:t>
            </a:r>
            <a:r>
              <a:rPr lang="en-GB" baseline="-25000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12</a:t>
            </a:r>
            <a:r>
              <a:rPr lang="en-GB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rates</a:t>
            </a:r>
            <a:r>
              <a:rPr lang="en-GB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:</a:t>
            </a:r>
            <a:r>
              <a:rPr lang="en-GB" dirty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97.2% (240/247) and 94.3% (116/123) if baseline NS3 RAVs absent or present, </a:t>
            </a:r>
            <a:r>
              <a:rPr lang="en-US" dirty="0"/>
              <a:t>respectively</a:t>
            </a:r>
          </a:p>
          <a:p>
            <a:pPr lvl="2"/>
            <a:r>
              <a:rPr lang="en-US" dirty="0"/>
              <a:t>The slightly higher rate of virologic failure among patients with baseline NS3 RAVs is likely explained by the co-existence of baseline NS5A RAVs in these patients. Of the 14 virologic failures in genotype 1, 12 had baseline NS5A RAVs, and of the 2 failures who were wild-type for NS5A, only 1 had a baseline NS3 RAV</a:t>
            </a:r>
          </a:p>
          <a:p>
            <a:pPr lvl="1"/>
            <a:r>
              <a:rPr lang="en-US" dirty="0"/>
              <a:t>NS5A RAVs at positions 28, 30, 31 and 93 assessed by population sequencing (limit of detection: 25%) and NGS (limit of detection: </a:t>
            </a:r>
            <a:br>
              <a:rPr lang="en-US" dirty="0"/>
            </a:br>
            <a:r>
              <a:rPr lang="en-US" dirty="0"/>
              <a:t>1% and 15%)</a:t>
            </a:r>
          </a:p>
          <a:p>
            <a:pPr lvl="2"/>
            <a:r>
              <a:rPr lang="en-US" dirty="0"/>
              <a:t>The lower-sensitivity assays (population sequencing and NGS 15%) offer the highest precision in identifying patients with baseline RAVs at risk of virologic failure</a:t>
            </a:r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03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89901635"/>
              </p:ext>
            </p:extLst>
          </p:nvPr>
        </p:nvGraphicFramePr>
        <p:xfrm>
          <a:off x="323528" y="1556792"/>
          <a:ext cx="8640960" cy="4712214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9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efficacy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variants 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not detectable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variants detected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6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genotype 1 in RAP 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356/370 (96.2)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89/94 (94.7)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84/89 (94.4)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91/95 (95.8)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92/92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240/247 (97.2)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57/59 (96.6)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58/62 (93.5)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70/71 (98.6)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55/55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116/123 (94.3)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32/35 (91.4)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26/27 (96.3)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21/24 (87.5)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37/37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36976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genotype 1a in RAP 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211/223 (94.6)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55/60 (91.7)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56/60 (93.3)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45/48 (93.8)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55/55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107/112 (95.5)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27/29 (93.1)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33/36 (91.7)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26/26 (100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21/21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104/111 (93.7)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28/31 (90.3)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23/24 (95.8)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19/22 (86.4)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34/34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6976">
                <a:tc>
                  <a:txBody>
                    <a:bodyPr/>
                    <a:lstStyle/>
                    <a:p>
                      <a:pPr marL="0" marR="0" lvl="0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genotype 1b in RAP *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12W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16W, no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16W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144/146 (98.6)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34/34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28/29 (96.6)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46/47 (97.9)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36/36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133/135 (98.5)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30/30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23/26 (96.2)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44/45 (97.8)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34/34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11/11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4/4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3/3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 (100)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2/2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5465">
                <a:tc>
                  <a:txBody>
                    <a:bodyPr/>
                    <a:lstStyle/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1-other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546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RAVs assessed by population sequencing; limit of detection approximately 25%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64373" y="6255925"/>
            <a:ext cx="87001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RAP = resistance analysis population excludes patients who discontinued for administrative reasons or did not have sequence data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Impact of baseline NS3 variants on 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in genotype 1, n/N (%)</a:t>
            </a:r>
          </a:p>
        </p:txBody>
      </p:sp>
      <p:sp>
        <p:nvSpPr>
          <p:cNvPr id="15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4067944" y="6565900"/>
            <a:ext cx="5068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Gastroenterology 2017;152:164-175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298503"/>
              </p:ext>
            </p:extLst>
          </p:nvPr>
        </p:nvGraphicFramePr>
        <p:xfrm>
          <a:off x="258762" y="2004060"/>
          <a:ext cx="8618538" cy="3513170"/>
        </p:xfrm>
        <a:graphic>
          <a:graphicData uri="http://schemas.openxmlformats.org/drawingml/2006/table">
            <a:tbl>
              <a:tblPr/>
              <a:tblGrid>
                <a:gridCol w="24416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995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67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163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654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06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efficacy in subject with sequence in RAP*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variants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not detectable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variants with </a:t>
                      </a:r>
                      <a:r>
                        <a:rPr kumimoji="0" lang="en-GB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5-fold shift to EBR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variants with &gt; 5-fold shift to EBR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 genotype 1 in RAP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355/369 (96.2%)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317/319 (99.4%)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10/10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28/40 (70.0%)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381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By Genotype and Subtypes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3819">
                <a:tc>
                  <a:txBody>
                    <a:bodyPr/>
                    <a:lstStyle/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211/223 (94.6%)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190/192 (99.0%)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10/10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11/21 (52.4%)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3819">
                <a:tc>
                  <a:txBody>
                    <a:bodyPr/>
                    <a:lstStyle/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143/145 (98.6%)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127/127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16/18 (88.9%)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3819">
                <a:tc>
                  <a:txBody>
                    <a:bodyPr/>
                    <a:lstStyle/>
                    <a:p>
                      <a:pPr marL="457200" marR="0" lvl="1" indent="-27940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1-other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1/1 (100%)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685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RAVs assessed by population sequencing; limit of detection approximately 25%</a:t>
                      </a:r>
                    </a:p>
                  </a:txBody>
                  <a:tcPr marL="72000" marR="72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7504" y="5568040"/>
            <a:ext cx="87697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RAP = resistance analysis population excludes patients who discontinued for administrative reasons or did not have sequence data</a:t>
            </a:r>
            <a:br>
              <a:rPr lang="en-US" sz="1100" dirty="0"/>
            </a:br>
            <a:r>
              <a:rPr lang="en-US" sz="1100" dirty="0"/>
              <a:t>  n/a = not applicable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653" y="1122253"/>
            <a:ext cx="874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Impact of baseline NS5A variants </a:t>
            </a:r>
            <a:b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on efficacy in genotype 1-infected subjects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65847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experienced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/>
              <a:t>C-EDGE experienced Study: </a:t>
            </a:r>
            <a:r>
              <a:rPr lang="en-US" sz="2800" dirty="0" err="1"/>
              <a:t>elbasvir</a:t>
            </a:r>
            <a:r>
              <a:rPr lang="en-US" sz="2800" dirty="0"/>
              <a:t>/</a:t>
            </a:r>
            <a:r>
              <a:rPr lang="en-US" sz="2800" dirty="0" err="1"/>
              <a:t>grazoprevir</a:t>
            </a:r>
            <a:r>
              <a:rPr lang="en-US" sz="2800" dirty="0"/>
              <a:t> ± RBV in previous failure to PEG-IFN + RBV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793179" y="6565900"/>
            <a:ext cx="23428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P. EASL 2015, Abs. P0886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639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2768</TotalTime>
  <Words>2901</Words>
  <Application>Microsoft Macintosh PowerPoint</Application>
  <PresentationFormat>Présentation à l'écran (4:3)</PresentationFormat>
  <Paragraphs>857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HCV-trials.com 2017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  <vt:lpstr>C-EDGE experienced Study: elbasvir/grazoprevir ± RBV in previous failure to PEG-IFN + RBV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 de Microsoft Office</cp:lastModifiedBy>
  <cp:revision>179</cp:revision>
  <dcterms:created xsi:type="dcterms:W3CDTF">2015-05-23T16:11:26Z</dcterms:created>
  <dcterms:modified xsi:type="dcterms:W3CDTF">2017-02-10T09:21:37Z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C2259DED-CFDC-4833-8C0E-13A17FBD0AF1</vt:lpwstr>
  </property>
  <property fmtid="{D5CDD505-2E9C-101B-9397-08002B2CF9AE}" pid="3" name="ArticulatePath">
    <vt:lpwstr>C-EDGE experienced-150615</vt:lpwstr>
  </property>
</Properties>
</file>