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301" r:id="rId2"/>
    <p:sldId id="302" r:id="rId3"/>
    <p:sldId id="303" r:id="rId4"/>
    <p:sldId id="311" r:id="rId5"/>
    <p:sldId id="305" r:id="rId6"/>
    <p:sldId id="310" r:id="rId7"/>
    <p:sldId id="312" r:id="rId8"/>
    <p:sldId id="306" r:id="rId9"/>
    <p:sldId id="307" r:id="rId10"/>
    <p:sldId id="313" r:id="rId11"/>
    <p:sldId id="314" r:id="rId12"/>
    <p:sldId id="315" r:id="rId13"/>
    <p:sldId id="308" r:id="rId14"/>
    <p:sldId id="309" r:id="rId15"/>
  </p:sldIdLst>
  <p:sldSz cx="9144000" cy="6858000" type="screen4x3"/>
  <p:notesSz cx="6858000" cy="9144000"/>
  <p:custDataLst>
    <p:tags r:id="rId18"/>
  </p:custDataLst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>
          <p15:clr>
            <a:srgbClr val="A4A3A4"/>
          </p15:clr>
        </p15:guide>
        <p15:guide id="2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tilisateur de Microsoft Office" initials="Office" lastIdx="7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DDDDDD"/>
    <a:srgbClr val="333399"/>
    <a:srgbClr val="000066"/>
    <a:srgbClr val="000099"/>
    <a:srgbClr val="009900"/>
    <a:srgbClr val="89CCFF"/>
    <a:srgbClr val="FF6600"/>
    <a:srgbClr val="10EB0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Style à thème 1 - Accentuation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5758FB7-9AC5-4552-8A53-C91805E547FA}" styleName="Style à thème 1 - Accentuation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616DA210-FB5B-4158-B5E0-FEB733F419BA}" styleName="Style clair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DA37D80-6434-44D0-A028-1B22A696006F}" styleName="Style léger 3 - Accentuation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15063" autoAdjust="0"/>
    <p:restoredTop sz="99771" autoAdjust="0"/>
  </p:normalViewPr>
  <p:slideViewPr>
    <p:cSldViewPr>
      <p:cViewPr>
        <p:scale>
          <a:sx n="94" d="100"/>
          <a:sy n="94" d="100"/>
        </p:scale>
        <p:origin x="-408" y="-80"/>
      </p:cViewPr>
      <p:guideLst>
        <p:guide orient="horz"/>
        <p:guide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printerSettings" Target="printerSettings/printerSettings1.bin"/><Relationship Id="rId18" Type="http://schemas.openxmlformats.org/officeDocument/2006/relationships/tags" Target="tags/tag1.xml"/><Relationship Id="rId19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fld id="{FED37435-6F7F-4E73-AC05-7DFCA6B8B48E}" type="datetimeFigureOut">
              <a:rPr lang="fr-FR"/>
              <a:pPr>
                <a:defRPr/>
              </a:pPr>
              <a:t>10/02/17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/>
              <a:t>Cliquez pour modifier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fld id="{9D35950B-3B05-4EEB-A27F-E7E72F71A98A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2292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 dirty="0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4925" y="1484313"/>
            <a:ext cx="4424363" cy="4924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11688" y="1484313"/>
            <a:ext cx="4424362" cy="4924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1.xml"/><Relationship Id="rId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6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76200"/>
            <a:ext cx="8351837" cy="97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9750" y="1557338"/>
            <a:ext cx="8351838" cy="482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5pPr>
      <a:lvl6pPr marL="4572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6pPr>
      <a:lvl7pPr marL="9144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7pPr>
      <a:lvl8pPr marL="13716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8pPr>
      <a:lvl9pPr marL="18288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9pPr>
    </p:titleStyle>
    <p:bodyStyle>
      <a:lvl1pPr marL="271463" indent="-271463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Font typeface="Wingdings" pitchFamily="2" charset="2"/>
        <a:buChar char="§"/>
        <a:defRPr sz="2400" b="1">
          <a:solidFill>
            <a:srgbClr val="0070C0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–"/>
        <a:defRPr>
          <a:solidFill>
            <a:srgbClr val="000066"/>
          </a:solidFill>
          <a:latin typeface="+mn-lt"/>
        </a:defRPr>
      </a:lvl2pPr>
      <a:lvl3pPr marL="1144588" indent="-22860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•"/>
        <a:defRPr sz="1600">
          <a:solidFill>
            <a:srgbClr val="000066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–"/>
        <a:defRPr sz="1400">
          <a:solidFill>
            <a:srgbClr val="000066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»"/>
        <a:defRPr sz="1400">
          <a:solidFill>
            <a:srgbClr val="000066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tags" Target="../tags/tag2.xml"/><Relationship Id="rId2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tags" Target="../tags/tag10.xml"/><Relationship Id="rId2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tags" Target="../tags/tag11.xml"/><Relationship Id="rId2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tags" Target="../tags/tag3.xml"/><Relationship Id="rId2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tags" Target="../tags/tag4.xml"/><Relationship Id="rId2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tags" Target="../tags/tag5.xml"/><Relationship Id="rId2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tags" Target="../tags/tag6.xml"/><Relationship Id="rId2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tags" Target="../tags/tag7.xml"/><Relationship Id="rId2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tags" Target="../tags/tag8.xml"/><Relationship Id="rId2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tags" Target="../tags/tag9.xml"/><Relationship Id="rId2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Line 172"/>
          <p:cNvSpPr>
            <a:spLocks noChangeShapeType="1"/>
          </p:cNvSpPr>
          <p:nvPr/>
        </p:nvSpPr>
        <p:spPr bwMode="auto">
          <a:xfrm flipH="1">
            <a:off x="6447874" y="1715866"/>
            <a:ext cx="0" cy="2988000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C-EDGE experienced Study: </a:t>
            </a:r>
            <a:r>
              <a:rPr lang="en-US" sz="2800" dirty="0" err="1"/>
              <a:t>elbasvir</a:t>
            </a:r>
            <a:r>
              <a:rPr lang="en-US" sz="2800" dirty="0"/>
              <a:t>/</a:t>
            </a:r>
            <a:r>
              <a:rPr lang="en-US" sz="2800" dirty="0" err="1"/>
              <a:t>grazoprevir</a:t>
            </a:r>
            <a:r>
              <a:rPr lang="en-US" sz="2800" dirty="0"/>
              <a:t> ± RBV in previous failure to PEG-IFN + RBV</a:t>
            </a:r>
          </a:p>
        </p:txBody>
      </p:sp>
      <p:sp>
        <p:nvSpPr>
          <p:cNvPr id="12" name="Rectangle 11"/>
          <p:cNvSpPr/>
          <p:nvPr/>
        </p:nvSpPr>
        <p:spPr>
          <a:xfrm>
            <a:off x="4687014" y="1974015"/>
            <a:ext cx="1769886" cy="576064"/>
          </a:xfrm>
          <a:prstGeom prst="rect">
            <a:avLst/>
          </a:prstGeom>
          <a:solidFill>
            <a:srgbClr val="FF6600"/>
          </a:solidFill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b="1" dirty="0">
                <a:solidFill>
                  <a:schemeClr val="tx1"/>
                </a:solidFill>
                <a:latin typeface="Calibri" panose="020F0502020204030204" pitchFamily="34" charset="0"/>
              </a:rPr>
              <a:t>EBR/GZR </a:t>
            </a:r>
          </a:p>
          <a:p>
            <a:r>
              <a:rPr lang="fr-FR" b="1" dirty="0">
                <a:solidFill>
                  <a:schemeClr val="tx1"/>
                </a:solidFill>
                <a:latin typeface="Calibri" panose="020F0502020204030204" pitchFamily="34" charset="0"/>
              </a:rPr>
              <a:t>(no RBV)</a:t>
            </a:r>
          </a:p>
        </p:txBody>
      </p:sp>
      <p:sp>
        <p:nvSpPr>
          <p:cNvPr id="13" name="Rectangle 12"/>
          <p:cNvSpPr/>
          <p:nvPr/>
        </p:nvSpPr>
        <p:spPr>
          <a:xfrm>
            <a:off x="4687014" y="2636912"/>
            <a:ext cx="1769886" cy="576064"/>
          </a:xfrm>
          <a:prstGeom prst="rect">
            <a:avLst/>
          </a:prstGeom>
          <a:solidFill>
            <a:srgbClr val="FFC000"/>
          </a:solidFill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b="1" dirty="0">
                <a:solidFill>
                  <a:schemeClr val="tx1"/>
                </a:solidFill>
                <a:latin typeface="Calibri" panose="020F0502020204030204" pitchFamily="34" charset="0"/>
              </a:rPr>
              <a:t>EBR/GZR + RBV</a:t>
            </a:r>
          </a:p>
        </p:txBody>
      </p:sp>
      <p:sp>
        <p:nvSpPr>
          <p:cNvPr id="14" name="Rectangle 13"/>
          <p:cNvSpPr/>
          <p:nvPr/>
        </p:nvSpPr>
        <p:spPr>
          <a:xfrm>
            <a:off x="4687014" y="3356992"/>
            <a:ext cx="2654830" cy="576064"/>
          </a:xfrm>
          <a:prstGeom prst="rect">
            <a:avLst/>
          </a:prstGeom>
          <a:solidFill>
            <a:srgbClr val="0070C0"/>
          </a:solidFill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b="1" dirty="0">
                <a:solidFill>
                  <a:schemeClr val="bg1"/>
                </a:solidFill>
                <a:latin typeface="Calibri" panose="020F0502020204030204" pitchFamily="34" charset="0"/>
              </a:rPr>
              <a:t>EBR/GZR (no RBV)</a:t>
            </a:r>
          </a:p>
        </p:txBody>
      </p:sp>
      <p:sp>
        <p:nvSpPr>
          <p:cNvPr id="15" name="Rectangle 14"/>
          <p:cNvSpPr/>
          <p:nvPr/>
        </p:nvSpPr>
        <p:spPr>
          <a:xfrm>
            <a:off x="4687014" y="4005064"/>
            <a:ext cx="2654830" cy="576064"/>
          </a:xfrm>
          <a:prstGeom prst="rect">
            <a:avLst/>
          </a:prstGeom>
          <a:solidFill>
            <a:srgbClr val="89CCFF"/>
          </a:solidFill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b="1" dirty="0">
                <a:solidFill>
                  <a:schemeClr val="tx1"/>
                </a:solidFill>
                <a:latin typeface="Calibri" panose="020F0502020204030204" pitchFamily="34" charset="0"/>
              </a:rPr>
              <a:t>EBR/GZR + RBV</a:t>
            </a:r>
          </a:p>
        </p:txBody>
      </p:sp>
      <p:cxnSp>
        <p:nvCxnSpPr>
          <p:cNvPr id="18" name="Connecteur droit avec flèche 17"/>
          <p:cNvCxnSpPr>
            <a:stCxn id="12" idx="3"/>
          </p:cNvCxnSpPr>
          <p:nvPr/>
        </p:nvCxnSpPr>
        <p:spPr>
          <a:xfrm>
            <a:off x="6456900" y="2262047"/>
            <a:ext cx="1440000" cy="0"/>
          </a:xfrm>
          <a:prstGeom prst="straightConnector1">
            <a:avLst/>
          </a:prstGeom>
          <a:ln w="19050">
            <a:solidFill>
              <a:srgbClr val="00206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necteur droit avec flèche 49"/>
          <p:cNvCxnSpPr/>
          <p:nvPr/>
        </p:nvCxnSpPr>
        <p:spPr>
          <a:xfrm>
            <a:off x="6456900" y="2914996"/>
            <a:ext cx="1440000" cy="0"/>
          </a:xfrm>
          <a:prstGeom prst="straightConnector1">
            <a:avLst/>
          </a:prstGeom>
          <a:ln w="19050">
            <a:solidFill>
              <a:srgbClr val="00206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Connecteur droit avec flèche 50"/>
          <p:cNvCxnSpPr>
            <a:stCxn id="14" idx="3"/>
          </p:cNvCxnSpPr>
          <p:nvPr/>
        </p:nvCxnSpPr>
        <p:spPr>
          <a:xfrm>
            <a:off x="7341844" y="3645024"/>
            <a:ext cx="1440000" cy="1811"/>
          </a:xfrm>
          <a:prstGeom prst="straightConnector1">
            <a:avLst/>
          </a:prstGeom>
          <a:ln w="19050">
            <a:solidFill>
              <a:srgbClr val="00206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Connecteur droit avec flèche 52"/>
          <p:cNvCxnSpPr/>
          <p:nvPr/>
        </p:nvCxnSpPr>
        <p:spPr>
          <a:xfrm>
            <a:off x="7341844" y="4291285"/>
            <a:ext cx="1440000" cy="1811"/>
          </a:xfrm>
          <a:prstGeom prst="straightConnector1">
            <a:avLst/>
          </a:prstGeom>
          <a:ln w="19050">
            <a:solidFill>
              <a:srgbClr val="00206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Oval 110"/>
          <p:cNvSpPr>
            <a:spLocks noChangeArrowheads="1"/>
          </p:cNvSpPr>
          <p:nvPr/>
        </p:nvSpPr>
        <p:spPr bwMode="auto">
          <a:xfrm>
            <a:off x="6231546" y="1268760"/>
            <a:ext cx="432246" cy="447101"/>
          </a:xfrm>
          <a:prstGeom prst="ellipse">
            <a:avLst/>
          </a:prstGeom>
          <a:solidFill>
            <a:schemeClr val="bg1"/>
          </a:solidFill>
          <a:ln w="9525">
            <a:solidFill>
              <a:srgbClr val="00B0F0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b="1" dirty="0">
                <a:solidFill>
                  <a:srgbClr val="0066FF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W12</a:t>
            </a:r>
            <a:endParaRPr lang="en-US" sz="1200" dirty="0">
              <a:solidFill>
                <a:srgbClr val="0066FF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57" name="Oval 110"/>
          <p:cNvSpPr>
            <a:spLocks noChangeArrowheads="1"/>
          </p:cNvSpPr>
          <p:nvPr/>
        </p:nvSpPr>
        <p:spPr bwMode="auto">
          <a:xfrm>
            <a:off x="7125622" y="1268760"/>
            <a:ext cx="432246" cy="447101"/>
          </a:xfrm>
          <a:prstGeom prst="ellipse">
            <a:avLst/>
          </a:prstGeom>
          <a:solidFill>
            <a:schemeClr val="bg1"/>
          </a:solidFill>
          <a:ln w="9525">
            <a:solidFill>
              <a:srgbClr val="00B0F0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b="1" dirty="0">
                <a:solidFill>
                  <a:srgbClr val="0066FF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W16</a:t>
            </a:r>
            <a:endParaRPr lang="en-US" sz="1200" dirty="0">
              <a:solidFill>
                <a:srgbClr val="0066FF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34" name="Line 172"/>
          <p:cNvSpPr>
            <a:spLocks noChangeShapeType="1"/>
          </p:cNvSpPr>
          <p:nvPr/>
        </p:nvSpPr>
        <p:spPr bwMode="auto">
          <a:xfrm flipH="1">
            <a:off x="7341844" y="1715866"/>
            <a:ext cx="0" cy="2988000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35" name="ZoneTexte 34"/>
          <p:cNvSpPr txBox="1"/>
          <p:nvPr/>
        </p:nvSpPr>
        <p:spPr>
          <a:xfrm>
            <a:off x="8349796" y="3789040"/>
            <a:ext cx="75870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b="1" dirty="0">
                <a:solidFill>
                  <a:srgbClr val="333399"/>
                </a:solidFill>
              </a:rPr>
              <a:t>SVR</a:t>
            </a:r>
            <a:r>
              <a:rPr lang="fr-FR" sz="1600" b="1" baseline="-25000" dirty="0">
                <a:solidFill>
                  <a:srgbClr val="333399"/>
                </a:solidFill>
              </a:rPr>
              <a:t>12</a:t>
            </a:r>
          </a:p>
        </p:txBody>
      </p:sp>
      <p:sp>
        <p:nvSpPr>
          <p:cNvPr id="38" name="ZoneTexte 37"/>
          <p:cNvSpPr txBox="1"/>
          <p:nvPr/>
        </p:nvSpPr>
        <p:spPr>
          <a:xfrm>
            <a:off x="7519080" y="2420888"/>
            <a:ext cx="75870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b="1" dirty="0">
                <a:solidFill>
                  <a:srgbClr val="333399"/>
                </a:solidFill>
              </a:rPr>
              <a:t>SVR</a:t>
            </a:r>
            <a:r>
              <a:rPr lang="fr-FR" sz="1600" b="1" baseline="-25000" dirty="0">
                <a:solidFill>
                  <a:srgbClr val="333399"/>
                </a:solidFill>
              </a:rPr>
              <a:t>12</a:t>
            </a:r>
          </a:p>
        </p:txBody>
      </p:sp>
      <p:cxnSp>
        <p:nvCxnSpPr>
          <p:cNvPr id="40" name="Connecteur droit 66"/>
          <p:cNvCxnSpPr>
            <a:cxnSpLocks noChangeShapeType="1"/>
          </p:cNvCxnSpPr>
          <p:nvPr/>
        </p:nvCxnSpPr>
        <p:spPr bwMode="auto">
          <a:xfrm rot="5400000">
            <a:off x="3292318" y="2183703"/>
            <a:ext cx="472781" cy="1588"/>
          </a:xfrm>
          <a:prstGeom prst="line">
            <a:avLst/>
          </a:prstGeom>
          <a:ln w="19050">
            <a:solidFill>
              <a:srgbClr val="333399"/>
            </a:solidFill>
            <a:headEnd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1" name="Oval 170"/>
          <p:cNvSpPr>
            <a:spLocks noChangeArrowheads="1"/>
          </p:cNvSpPr>
          <p:nvPr/>
        </p:nvSpPr>
        <p:spPr bwMode="auto">
          <a:xfrm>
            <a:off x="2699792" y="1268760"/>
            <a:ext cx="1657832" cy="683999"/>
          </a:xfrm>
          <a:prstGeom prst="ellipse">
            <a:avLst/>
          </a:prstGeom>
          <a:solidFill>
            <a:srgbClr val="E5E5F7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98994">
                <a:alpha val="74997"/>
              </a:srgbClr>
            </a:prstShdw>
          </a:effectLst>
        </p:spPr>
        <p:txBody>
          <a:bodyPr wrap="none" lIns="0" tIns="0" rIns="0" bIns="0" anchor="ctr">
            <a:prstTxWarp prst="textNoShape">
              <a:avLst/>
            </a:prstTxWarp>
            <a:no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 dirty="0">
                <a:latin typeface="Calibri" pitchFamily="-1" charset="0"/>
                <a:ea typeface="Arial" pitchFamily="-1" charset="0"/>
                <a:cs typeface="Arial" pitchFamily="-1" charset="0"/>
              </a:rPr>
              <a:t>R</a:t>
            </a:r>
            <a:r>
              <a:rPr lang="en-GB" sz="1400" b="1" dirty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andomisation*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 dirty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Open-label</a:t>
            </a:r>
          </a:p>
        </p:txBody>
      </p:sp>
      <p:sp>
        <p:nvSpPr>
          <p:cNvPr id="42" name="Rectangle 9"/>
          <p:cNvSpPr>
            <a:spLocks noChangeArrowheads="1"/>
          </p:cNvSpPr>
          <p:nvPr/>
        </p:nvSpPr>
        <p:spPr bwMode="auto">
          <a:xfrm>
            <a:off x="3851920" y="2564904"/>
            <a:ext cx="826769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/>
            <a:r>
              <a:rPr lang="en-GB" sz="1600" b="1" dirty="0">
                <a:solidFill>
                  <a:srgbClr val="C00000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N = 104</a:t>
            </a:r>
          </a:p>
        </p:txBody>
      </p:sp>
      <p:sp>
        <p:nvSpPr>
          <p:cNvPr id="43" name="Rectangle 9"/>
          <p:cNvSpPr>
            <a:spLocks noChangeArrowheads="1"/>
          </p:cNvSpPr>
          <p:nvPr/>
        </p:nvSpPr>
        <p:spPr bwMode="auto">
          <a:xfrm>
            <a:off x="3851920" y="1916832"/>
            <a:ext cx="826769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/>
            <a:r>
              <a:rPr lang="en-GB" sz="1600" b="1" dirty="0">
                <a:solidFill>
                  <a:srgbClr val="C00000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N = 105</a:t>
            </a:r>
          </a:p>
        </p:txBody>
      </p:sp>
      <p:sp>
        <p:nvSpPr>
          <p:cNvPr id="44" name="Rectangle 9"/>
          <p:cNvSpPr>
            <a:spLocks noChangeArrowheads="1"/>
          </p:cNvSpPr>
          <p:nvPr/>
        </p:nvSpPr>
        <p:spPr bwMode="auto">
          <a:xfrm>
            <a:off x="3851920" y="3933056"/>
            <a:ext cx="826769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/>
            <a:r>
              <a:rPr lang="en-GB" sz="1600" b="1" dirty="0">
                <a:solidFill>
                  <a:srgbClr val="C00000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N = 106</a:t>
            </a:r>
          </a:p>
        </p:txBody>
      </p:sp>
      <p:sp>
        <p:nvSpPr>
          <p:cNvPr id="45" name="Rectangle 9"/>
          <p:cNvSpPr>
            <a:spLocks noChangeArrowheads="1"/>
          </p:cNvSpPr>
          <p:nvPr/>
        </p:nvSpPr>
        <p:spPr bwMode="auto">
          <a:xfrm>
            <a:off x="3851920" y="3284984"/>
            <a:ext cx="826769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/>
            <a:r>
              <a:rPr lang="en-GB" sz="1600" b="1" dirty="0">
                <a:solidFill>
                  <a:srgbClr val="C00000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N = 105</a:t>
            </a:r>
          </a:p>
        </p:txBody>
      </p:sp>
      <p:sp>
        <p:nvSpPr>
          <p:cNvPr id="46" name="Espace réservé du contenu 2"/>
          <p:cNvSpPr>
            <a:spLocks/>
          </p:cNvSpPr>
          <p:nvPr/>
        </p:nvSpPr>
        <p:spPr bwMode="auto">
          <a:xfrm>
            <a:off x="323529" y="5517232"/>
            <a:ext cx="8568951" cy="100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 defTabSz="914400" fontAlgn="base">
              <a:spcBef>
                <a:spcPts val="72"/>
              </a:spcBef>
              <a:spcAft>
                <a:spcPct val="0"/>
              </a:spcAft>
              <a:buClr>
                <a:srgbClr val="0070C0"/>
              </a:buClr>
              <a:buFont typeface="Wingdings" pitchFamily="-1" charset="2"/>
              <a:buChar char="§"/>
            </a:pPr>
            <a:r>
              <a:rPr lang="en-US" sz="2400" b="1" dirty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Objective</a:t>
            </a:r>
          </a:p>
          <a:p>
            <a:pPr marL="800100" lvl="1" indent="-342900" defTabSz="914400" fontAlgn="base">
              <a:spcBef>
                <a:spcPts val="72"/>
              </a:spcBef>
              <a:spcAft>
                <a:spcPct val="0"/>
              </a:spcAft>
              <a:buClr>
                <a:srgbClr val="0070C0"/>
              </a:buClr>
              <a:buFont typeface="Arial" pitchFamily="34" charset="0"/>
              <a:buChar char="–"/>
            </a:pPr>
            <a:r>
              <a:rPr lang="en-US" dirty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SVR</a:t>
            </a:r>
            <a:r>
              <a:rPr lang="en-US" baseline="-25000" dirty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12</a:t>
            </a:r>
            <a:r>
              <a:rPr lang="en-US" dirty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 (HCV RNA &lt; 15 IU</a:t>
            </a:r>
            <a:r>
              <a:rPr lang="en-US" dirty="0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/ml)</a:t>
            </a:r>
            <a:r>
              <a:rPr lang="en-US" dirty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, with 95% CI, by intention to treat analysis, 99% power to demonstrate superiority to historical rate of 58%</a:t>
            </a:r>
          </a:p>
          <a:p>
            <a:pPr marL="800100" lvl="1" indent="-342900" defTabSz="914400" fontAlgn="base">
              <a:spcBef>
                <a:spcPts val="72"/>
              </a:spcBef>
              <a:spcAft>
                <a:spcPct val="0"/>
              </a:spcAft>
              <a:buClr>
                <a:srgbClr val="0070C0"/>
              </a:buClr>
              <a:buFont typeface="Wingdings" pitchFamily="-1" charset="2"/>
              <a:buChar char="§"/>
            </a:pPr>
            <a:endParaRPr lang="en-US" dirty="0">
              <a:solidFill>
                <a:srgbClr val="000066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65" name="ZoneTexte 71"/>
          <p:cNvSpPr txBox="1">
            <a:spLocks noChangeArrowheads="1"/>
          </p:cNvSpPr>
          <p:nvPr/>
        </p:nvSpPr>
        <p:spPr bwMode="auto">
          <a:xfrm>
            <a:off x="279984" y="5157192"/>
            <a:ext cx="792088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GB" sz="1400" dirty="0">
                <a:ea typeface="ＭＳ Ｐゴシック" pitchFamily="-1" charset="-128"/>
                <a:cs typeface="ＭＳ Ｐゴシック" pitchFamily="-1" charset="-128"/>
              </a:rPr>
              <a:t>Elbasvir (EBR)/Grazoprevir 50/1000 mg fixed dose combination: 1 tablet QD</a:t>
            </a:r>
          </a:p>
        </p:txBody>
      </p:sp>
      <p:cxnSp>
        <p:nvCxnSpPr>
          <p:cNvPr id="69" name="Connecteur en angle 68"/>
          <p:cNvCxnSpPr/>
          <p:nvPr/>
        </p:nvCxnSpPr>
        <p:spPr bwMode="auto">
          <a:xfrm rot="10800000" flipV="1">
            <a:off x="4701124" y="2264796"/>
            <a:ext cx="540" cy="1368000"/>
          </a:xfrm>
          <a:prstGeom prst="bentConnector3">
            <a:avLst>
              <a:gd name="adj1" fmla="val 153968333"/>
            </a:avLst>
          </a:prstGeom>
          <a:solidFill>
            <a:srgbClr val="BBE0E3"/>
          </a:solidFill>
          <a:ln w="28575" cap="flat" cmpd="sng" algn="ctr">
            <a:solidFill>
              <a:srgbClr val="333399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70" name="Connecteur en angle 69"/>
          <p:cNvCxnSpPr/>
          <p:nvPr/>
        </p:nvCxnSpPr>
        <p:spPr bwMode="auto">
          <a:xfrm rot="10800000" flipV="1">
            <a:off x="4701665" y="2925096"/>
            <a:ext cx="540" cy="1368000"/>
          </a:xfrm>
          <a:prstGeom prst="bentConnector3">
            <a:avLst>
              <a:gd name="adj1" fmla="val 152676481"/>
            </a:avLst>
          </a:prstGeom>
          <a:solidFill>
            <a:srgbClr val="BBE0E3"/>
          </a:solidFill>
          <a:ln w="28575" cap="flat" cmpd="sng" algn="ctr">
            <a:solidFill>
              <a:srgbClr val="333399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71" name="Connecteur droit 66"/>
          <p:cNvCxnSpPr>
            <a:cxnSpLocks noChangeShapeType="1"/>
          </p:cNvCxnSpPr>
          <p:nvPr/>
        </p:nvCxnSpPr>
        <p:spPr bwMode="auto">
          <a:xfrm>
            <a:off x="3203848" y="3288423"/>
            <a:ext cx="684000" cy="0"/>
          </a:xfrm>
          <a:prstGeom prst="line">
            <a:avLst/>
          </a:prstGeom>
          <a:noFill/>
          <a:ln w="28575">
            <a:solidFill>
              <a:srgbClr val="333399"/>
            </a:solidFill>
            <a:round/>
            <a:headEnd type="none" w="med" len="med"/>
            <a:tailEnd type="none" w="med" len="med"/>
          </a:ln>
        </p:spPr>
      </p:cxnSp>
      <p:sp>
        <p:nvSpPr>
          <p:cNvPr id="72" name="ZoneTexte 71"/>
          <p:cNvSpPr txBox="1">
            <a:spLocks noChangeArrowheads="1"/>
          </p:cNvSpPr>
          <p:nvPr/>
        </p:nvSpPr>
        <p:spPr bwMode="auto">
          <a:xfrm>
            <a:off x="251520" y="4653136"/>
            <a:ext cx="792088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GB" sz="1400" dirty="0">
                <a:ea typeface="ＭＳ Ｐゴシック" pitchFamily="-1" charset="-128"/>
                <a:cs typeface="ＭＳ Ｐゴシック" pitchFamily="-1" charset="-128"/>
              </a:rPr>
              <a:t>* Randomisation  stratified on cirrhosis (yes or no) and response to prior PEG-IFN + RBV therapy (null response, partial response, relapse)</a:t>
            </a:r>
          </a:p>
        </p:txBody>
      </p:sp>
      <p:sp>
        <p:nvSpPr>
          <p:cNvPr id="36" name="ZoneTexte 69"/>
          <p:cNvSpPr txBox="1">
            <a:spLocks noChangeArrowheads="1"/>
          </p:cNvSpPr>
          <p:nvPr/>
        </p:nvSpPr>
        <p:spPr bwMode="auto">
          <a:xfrm>
            <a:off x="4067944" y="6565900"/>
            <a:ext cx="506811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sz="1200" i="1" dirty="0" err="1">
                <a:solidFill>
                  <a:srgbClr val="0070C0"/>
                </a:solidFill>
                <a:ea typeface="ＭＳ Ｐゴシック" pitchFamily="34" charset="-128"/>
              </a:rPr>
              <a:t>Kwo</a:t>
            </a:r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 P. Gastroenterology 2017;152:164-175</a:t>
            </a:r>
            <a:endParaRPr lang="en-GB" sz="1200" i="1" dirty="0">
              <a:solidFill>
                <a:srgbClr val="0070C0"/>
              </a:solidFill>
              <a:ea typeface="ＭＳ Ｐゴシック" pitchFamily="34" charset="-128"/>
            </a:endParaRPr>
          </a:p>
        </p:txBody>
      </p:sp>
      <p:sp>
        <p:nvSpPr>
          <p:cNvPr id="37" name="AutoShape 162"/>
          <p:cNvSpPr>
            <a:spLocks noChangeArrowheads="1"/>
          </p:cNvSpPr>
          <p:nvPr/>
        </p:nvSpPr>
        <p:spPr bwMode="auto">
          <a:xfrm>
            <a:off x="0" y="6570663"/>
            <a:ext cx="1658471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fr-FR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C-EDGE </a:t>
            </a:r>
            <a:r>
              <a:rPr lang="fr-FR" sz="1200" b="1" i="1" dirty="0" err="1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experienced</a:t>
            </a:r>
            <a:endParaRPr lang="fr-FR" sz="1200" b="1" i="1" dirty="0">
              <a:solidFill>
                <a:srgbClr val="333399"/>
              </a:solidFill>
              <a:latin typeface="Cambria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64" name="AutoShape 162"/>
          <p:cNvSpPr>
            <a:spLocks noChangeArrowheads="1"/>
          </p:cNvSpPr>
          <p:nvPr/>
        </p:nvSpPr>
        <p:spPr bwMode="auto">
          <a:xfrm>
            <a:off x="179512" y="2155637"/>
            <a:ext cx="3040538" cy="2281475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square" anchor="ctr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latin typeface="Calibri" pitchFamily="-1" charset="0"/>
                <a:ea typeface="Arial" pitchFamily="-1" charset="0"/>
                <a:cs typeface="Arial" pitchFamily="-1" charset="0"/>
              </a:rPr>
              <a:t>&gt; </a:t>
            </a:r>
            <a:r>
              <a:rPr lang="en-US" sz="1600" b="1" dirty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18 years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HCV infection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latin typeface="Calibri" pitchFamily="-1" charset="0"/>
                <a:ea typeface="Arial" pitchFamily="-1" charset="0"/>
                <a:cs typeface="Arial" pitchFamily="-1" charset="0"/>
              </a:rPr>
              <a:t>G</a:t>
            </a:r>
            <a:r>
              <a:rPr lang="en-US" sz="1600" b="1" dirty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enotype 1, 4, 6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Failure to prior 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PEG-IFN + RBV therapy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latin typeface="Calibri" pitchFamily="-1" charset="0"/>
                <a:ea typeface="Arial" pitchFamily="-1" charset="0"/>
                <a:cs typeface="Arial" pitchFamily="-1" charset="0"/>
              </a:rPr>
              <a:t>HCV RNA &gt; 10 000 IU</a:t>
            </a:r>
            <a:r>
              <a:rPr lang="en-US" sz="1600" b="1" dirty="0" smtClean="0">
                <a:latin typeface="Calibri" pitchFamily="-1" charset="0"/>
                <a:ea typeface="Arial" pitchFamily="-1" charset="0"/>
                <a:cs typeface="Arial" pitchFamily="-1" charset="0"/>
              </a:rPr>
              <a:t>/ml</a:t>
            </a:r>
            <a:endParaRPr lang="en-US" sz="1600" b="1" dirty="0">
              <a:solidFill>
                <a:srgbClr val="000066"/>
              </a:solidFill>
              <a:latin typeface="Calibri" pitchFamily="-1" charset="0"/>
              <a:ea typeface="Arial" pitchFamily="-1" charset="0"/>
              <a:cs typeface="Arial" pitchFamily="-1" charset="0"/>
            </a:endParaRP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Compensated cirrhosis allowed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latin typeface="Calibri" pitchFamily="-1" charset="0"/>
                <a:ea typeface="Arial" pitchFamily="-1" charset="0"/>
                <a:cs typeface="Arial" pitchFamily="-1" charset="0"/>
              </a:rPr>
              <a:t>HIV co-infection allowed</a:t>
            </a:r>
            <a:endParaRPr lang="en-US" sz="1600" b="1" dirty="0">
              <a:solidFill>
                <a:srgbClr val="000066"/>
              </a:solidFill>
              <a:latin typeface="Calibri" pitchFamily="-1" charset="0"/>
              <a:ea typeface="Arial" pitchFamily="-1" charset="0"/>
              <a:cs typeface="Arial" pitchFamily="-1" charset="0"/>
            </a:endParaRPr>
          </a:p>
        </p:txBody>
      </p:sp>
      <p:sp>
        <p:nvSpPr>
          <p:cNvPr id="49" name="Espace réservé du contenu 2"/>
          <p:cNvSpPr txBox="1">
            <a:spLocks/>
          </p:cNvSpPr>
          <p:nvPr/>
        </p:nvSpPr>
        <p:spPr bwMode="auto">
          <a:xfrm>
            <a:off x="323529" y="1277813"/>
            <a:ext cx="18113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 defTabSz="914400" fontAlgn="base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Font typeface="Wingdings" pitchFamily="-109" charset="2"/>
              <a:buChar char="§"/>
              <a:defRPr/>
            </a:pPr>
            <a:r>
              <a:rPr lang="en-US" sz="2400" b="1" kern="0" dirty="0">
                <a:solidFill>
                  <a:srgbClr val="0070C0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Design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106393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98653" y="1122253"/>
            <a:ext cx="87487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Impact of baseline NS5A variants on SVR</a:t>
            </a:r>
            <a:r>
              <a:rPr lang="en-US" sz="2400" b="1" baseline="-25000" dirty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12</a:t>
            </a:r>
            <a:r>
              <a:rPr lang="en-US" sz="2400" b="1" dirty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 in genotype 1a</a:t>
            </a:r>
          </a:p>
        </p:txBody>
      </p:sp>
      <p:graphicFrame>
        <p:nvGraphicFramePr>
          <p:cNvPr id="8" name="Group 7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97402935"/>
              </p:ext>
            </p:extLst>
          </p:nvPr>
        </p:nvGraphicFramePr>
        <p:xfrm>
          <a:off x="474787" y="1556792"/>
          <a:ext cx="8345685" cy="4481200"/>
        </p:xfrm>
        <a:graphic>
          <a:graphicData uri="http://schemas.openxmlformats.org/drawingml/2006/table">
            <a:tbl>
              <a:tblPr/>
              <a:tblGrid>
                <a:gridCol w="352114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36815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080119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152128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224136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247857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8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alibri" panose="020F0502020204030204" pitchFamily="34" charset="0"/>
                        <a:ea typeface="ＭＳ Ｐゴシック" pitchFamily="-109" charset="-128"/>
                        <a:cs typeface="Calibri" panose="020F0502020204030204" pitchFamily="34" charset="0"/>
                      </a:endParaRPr>
                    </a:p>
                  </a:txBody>
                  <a:tcPr marL="72000" marR="72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8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Calibri" panose="020F0502020204030204" pitchFamily="34" charset="0"/>
                          <a:ea typeface="ＭＳ Ｐゴシック" pitchFamily="-109" charset="-128"/>
                          <a:cs typeface="Calibri" panose="020F0502020204030204" pitchFamily="34" charset="0"/>
                        </a:rPr>
                        <a:t>No baseline NS5A RAVs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Calibri" pitchFamily="34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8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Calibri" panose="020F0502020204030204" pitchFamily="34" charset="0"/>
                          <a:ea typeface="ＭＳ Ｐゴシック" pitchFamily="-109" charset="-128"/>
                          <a:cs typeface="Calibri" panose="020F0502020204030204" pitchFamily="34" charset="0"/>
                        </a:rPr>
                        <a:t>Baseline NS5A RAVs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Calibri" pitchFamily="34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47857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8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72000" marR="72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8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Calibri" panose="020F0502020204030204" pitchFamily="34" charset="0"/>
                          <a:ea typeface="ＭＳ Ｐゴシック" pitchFamily="-109" charset="-128"/>
                          <a:cs typeface="Calibri" panose="020F0502020204030204" pitchFamily="34" charset="0"/>
                        </a:rPr>
                        <a:t>n/N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8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Calibri" panose="020F0502020204030204" pitchFamily="34" charset="0"/>
                          <a:ea typeface="ＭＳ Ｐゴシック" pitchFamily="-109" charset="-128"/>
                          <a:cs typeface="Calibri" panose="020F0502020204030204" pitchFamily="34" charset="0"/>
                        </a:rPr>
                        <a:t>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8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Calibri" panose="020F0502020204030204" pitchFamily="34" charset="0"/>
                          <a:ea typeface="ＭＳ Ｐゴシック" pitchFamily="-109" charset="-128"/>
                          <a:cs typeface="Calibri" panose="020F0502020204030204" pitchFamily="34" charset="0"/>
                        </a:rPr>
                        <a:t>n/N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8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Calibri" panose="020F0502020204030204" pitchFamily="34" charset="0"/>
                          <a:ea typeface="ＭＳ Ｐゴシック" pitchFamily="-109" charset="-128"/>
                          <a:cs typeface="Calibri" panose="020F0502020204030204" pitchFamily="34" charset="0"/>
                        </a:rPr>
                        <a:t>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082901">
                <a:tc>
                  <a:txBody>
                    <a:bodyPr/>
                    <a:lstStyle/>
                    <a:p>
                      <a:pPr marL="0" marR="0" lvl="0" indent="-279400" algn="l" defTabSz="914400" rtl="0" eaLnBrk="1" fontAlgn="base" latinLnBrk="0" hangingPunct="1">
                        <a:lnSpc>
                          <a:spcPts val="158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Population sequencing (LDD 25%)</a:t>
                      </a:r>
                    </a:p>
                    <a:p>
                      <a:pPr marL="457200" marR="0" lvl="1" indent="-279400" algn="l" defTabSz="914400" rtl="0" eaLnBrk="1" fontAlgn="base" latinLnBrk="0" hangingPunct="1">
                        <a:lnSpc>
                          <a:spcPts val="158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Overall</a:t>
                      </a:r>
                    </a:p>
                    <a:p>
                      <a:pPr marL="457200" marR="0" lvl="1" indent="-279400" algn="l" defTabSz="914400" rtl="0" eaLnBrk="1" fontAlgn="base" latinLnBrk="0" hangingPunct="1">
                        <a:lnSpc>
                          <a:spcPts val="158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12W, no RBV</a:t>
                      </a:r>
                    </a:p>
                    <a:p>
                      <a:pPr marL="457200" marR="0" lvl="1" indent="-279400" algn="l" defTabSz="914400" rtl="0" eaLnBrk="1" fontAlgn="base" latinLnBrk="0" hangingPunct="1">
                        <a:lnSpc>
                          <a:spcPts val="158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12W + RBV</a:t>
                      </a:r>
                    </a:p>
                    <a:p>
                      <a:pPr marL="457200" marR="0" lvl="1" indent="-279400" algn="l" defTabSz="914400" rtl="0" eaLnBrk="1" fontAlgn="base" latinLnBrk="0" hangingPunct="1">
                        <a:lnSpc>
                          <a:spcPts val="158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16W, no RBV</a:t>
                      </a:r>
                    </a:p>
                    <a:p>
                      <a:pPr marL="457200" marR="0" lvl="1" indent="-279400" algn="l" defTabSz="914400" rtl="0" eaLnBrk="1" fontAlgn="base" latinLnBrk="0" hangingPunct="1">
                        <a:lnSpc>
                          <a:spcPts val="158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16W + RBV</a:t>
                      </a:r>
                    </a:p>
                  </a:txBody>
                  <a:tcPr marL="72000" marR="72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8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8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190/192</a:t>
                      </a:r>
                      <a:b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49/50</a:t>
                      </a:r>
                      <a:b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50/51</a:t>
                      </a:r>
                      <a:b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42/42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8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49/49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8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8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99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8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98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8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98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8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100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8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100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8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8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21/31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8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6/10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8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6/9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8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3/6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8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6/6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8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8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67.7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8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60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8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66.7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8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50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8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100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082901">
                <a:tc>
                  <a:txBody>
                    <a:bodyPr/>
                    <a:lstStyle/>
                    <a:p>
                      <a:pPr marL="0" marR="0" lvl="0" indent="-279400" algn="l" defTabSz="914400" rtl="0" eaLnBrk="1" fontAlgn="base" latinLnBrk="0" hangingPunct="1">
                        <a:lnSpc>
                          <a:spcPts val="158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NGS, LDD 15%</a:t>
                      </a:r>
                    </a:p>
                    <a:p>
                      <a:pPr marL="457200" marR="0" lvl="1" indent="-279400" algn="l" defTabSz="914400" rtl="0" eaLnBrk="1" fontAlgn="base" latinLnBrk="0" hangingPunct="1">
                        <a:lnSpc>
                          <a:spcPts val="158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Overall</a:t>
                      </a:r>
                    </a:p>
                    <a:p>
                      <a:pPr marL="457200" marR="0" lvl="1" indent="-279400" algn="l" defTabSz="914400" rtl="0" eaLnBrk="1" fontAlgn="base" latinLnBrk="0" hangingPunct="1">
                        <a:lnSpc>
                          <a:spcPts val="158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12W, no RBV</a:t>
                      </a:r>
                    </a:p>
                    <a:p>
                      <a:pPr marL="457200" marR="0" lvl="1" indent="-279400" algn="l" defTabSz="914400" rtl="0" eaLnBrk="1" fontAlgn="base" latinLnBrk="0" hangingPunct="1">
                        <a:lnSpc>
                          <a:spcPts val="158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12W + RBV</a:t>
                      </a:r>
                    </a:p>
                    <a:p>
                      <a:pPr marL="457200" marR="0" lvl="1" indent="-279400" algn="l" defTabSz="914400" rtl="0" eaLnBrk="1" fontAlgn="base" latinLnBrk="0" hangingPunct="1">
                        <a:lnSpc>
                          <a:spcPts val="158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16W, no RBV</a:t>
                      </a:r>
                    </a:p>
                    <a:p>
                      <a:pPr marL="457200" marR="0" lvl="1" indent="-279400" algn="l" defTabSz="914400" rtl="0" eaLnBrk="1" fontAlgn="base" latinLnBrk="0" hangingPunct="1">
                        <a:lnSpc>
                          <a:spcPts val="158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16W + RBV</a:t>
                      </a:r>
                    </a:p>
                  </a:txBody>
                  <a:tcPr marL="72000" marR="72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8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8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190/192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8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48/49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8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50/51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8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43/43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8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49/49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8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8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99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8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98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8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98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8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100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8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100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8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8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21/31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8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7/11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8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6/9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8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2/5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8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6/6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8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8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67.7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8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63.6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8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66.7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8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40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8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100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082901">
                <a:tc>
                  <a:txBody>
                    <a:bodyPr/>
                    <a:lstStyle/>
                    <a:p>
                      <a:pPr marL="0" marR="0" lvl="0" indent="-279400" algn="l" defTabSz="914400" rtl="0" eaLnBrk="1" fontAlgn="base" latinLnBrk="0" hangingPunct="1">
                        <a:lnSpc>
                          <a:spcPts val="158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NGS, LDD 1%</a:t>
                      </a:r>
                    </a:p>
                    <a:p>
                      <a:pPr marL="457200" marR="0" lvl="1" indent="-279400" algn="l" defTabSz="914400" rtl="0" eaLnBrk="1" fontAlgn="base" latinLnBrk="0" hangingPunct="1">
                        <a:lnSpc>
                          <a:spcPts val="158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Overall</a:t>
                      </a:r>
                    </a:p>
                    <a:p>
                      <a:pPr marL="457200" marR="0" lvl="1" indent="-279400" algn="l" defTabSz="914400" rtl="0" eaLnBrk="1" fontAlgn="base" latinLnBrk="0" hangingPunct="1">
                        <a:lnSpc>
                          <a:spcPts val="158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12W, no RBV</a:t>
                      </a:r>
                    </a:p>
                    <a:p>
                      <a:pPr marL="457200" marR="0" lvl="1" indent="-279400" algn="l" defTabSz="914400" rtl="0" eaLnBrk="1" fontAlgn="base" latinLnBrk="0" hangingPunct="1">
                        <a:lnSpc>
                          <a:spcPts val="158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12W + RBV</a:t>
                      </a:r>
                    </a:p>
                    <a:p>
                      <a:pPr marL="457200" marR="0" lvl="1" indent="-279400" algn="l" defTabSz="914400" rtl="0" eaLnBrk="1" fontAlgn="base" latinLnBrk="0" hangingPunct="1">
                        <a:lnSpc>
                          <a:spcPts val="158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16W, no RBV</a:t>
                      </a:r>
                    </a:p>
                    <a:p>
                      <a:pPr marL="457200" marR="0" lvl="1" indent="-279400" algn="l" defTabSz="914400" rtl="0" eaLnBrk="1" fontAlgn="base" latinLnBrk="0" hangingPunct="1">
                        <a:lnSpc>
                          <a:spcPts val="158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16W + RBV</a:t>
                      </a:r>
                    </a:p>
                  </a:txBody>
                  <a:tcPr marL="72000" marR="72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8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8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168/170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8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41/42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8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45/46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8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40/40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8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42/42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8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8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98.8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8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97.6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8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97.8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8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100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8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100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8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8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43/53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8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14/18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8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11/14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8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5/8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8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13/13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8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8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81.1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8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77.8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8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78.6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8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62.5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8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100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9" name="ZoneTexte 8"/>
          <p:cNvSpPr txBox="1"/>
          <p:nvPr/>
        </p:nvSpPr>
        <p:spPr>
          <a:xfrm>
            <a:off x="107504" y="6074132"/>
            <a:ext cx="90132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en-US" sz="1400" dirty="0"/>
              <a:t>The same 10 virologic failures are identified by all 3 assays as having baseline NS5A RAVs</a:t>
            </a:r>
          </a:p>
          <a:p>
            <a:pPr marL="285750" indent="-285750"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en-US" sz="1400" dirty="0"/>
              <a:t>7 of the 10 patients with baseline NS5A RAVs who experienced virologic failure received a 12-week regimen </a:t>
            </a:r>
          </a:p>
        </p:txBody>
      </p:sp>
      <p:sp>
        <p:nvSpPr>
          <p:cNvPr id="10" name="Titre 1"/>
          <p:cNvSpPr>
            <a:spLocks noGrp="1"/>
          </p:cNvSpPr>
          <p:nvPr>
            <p:ph type="title"/>
          </p:nvPr>
        </p:nvSpPr>
        <p:spPr>
          <a:xfrm>
            <a:off x="468313" y="76200"/>
            <a:ext cx="8351837" cy="976313"/>
          </a:xfrm>
        </p:spPr>
        <p:txBody>
          <a:bodyPr/>
          <a:lstStyle/>
          <a:p>
            <a:r>
              <a:rPr lang="en-US" sz="2800" dirty="0"/>
              <a:t>C-EDGE experienced Study: </a:t>
            </a:r>
            <a:r>
              <a:rPr lang="en-US" sz="2800" dirty="0" err="1"/>
              <a:t>elbasvir</a:t>
            </a:r>
            <a:r>
              <a:rPr lang="en-US" sz="2800" dirty="0"/>
              <a:t>/</a:t>
            </a:r>
            <a:r>
              <a:rPr lang="en-US" sz="2800" dirty="0" err="1"/>
              <a:t>grazoprevir</a:t>
            </a:r>
            <a:r>
              <a:rPr lang="en-US" sz="2800" dirty="0"/>
              <a:t> ± RBV in previous failure to PEG-IFN + RBV</a:t>
            </a:r>
          </a:p>
        </p:txBody>
      </p:sp>
      <p:sp>
        <p:nvSpPr>
          <p:cNvPr id="11" name="ZoneTexte 69"/>
          <p:cNvSpPr txBox="1">
            <a:spLocks noChangeArrowheads="1"/>
          </p:cNvSpPr>
          <p:nvPr/>
        </p:nvSpPr>
        <p:spPr bwMode="auto">
          <a:xfrm>
            <a:off x="4067944" y="6565900"/>
            <a:ext cx="506811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sz="1200" i="1" dirty="0" err="1">
                <a:solidFill>
                  <a:srgbClr val="0070C0"/>
                </a:solidFill>
                <a:ea typeface="ＭＳ Ｐゴシック" pitchFamily="34" charset="-128"/>
              </a:rPr>
              <a:t>Kwo</a:t>
            </a:r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 P. Gastroenterology 2017;152:164-175</a:t>
            </a:r>
            <a:endParaRPr lang="en-GB" sz="1200" i="1" dirty="0">
              <a:solidFill>
                <a:srgbClr val="0070C0"/>
              </a:solidFill>
              <a:ea typeface="ＭＳ Ｐゴシック" pitchFamily="34" charset="-128"/>
            </a:endParaRPr>
          </a:p>
        </p:txBody>
      </p:sp>
      <p:sp>
        <p:nvSpPr>
          <p:cNvPr id="12" name="AutoShape 162"/>
          <p:cNvSpPr>
            <a:spLocks noChangeArrowheads="1"/>
          </p:cNvSpPr>
          <p:nvPr/>
        </p:nvSpPr>
        <p:spPr bwMode="auto">
          <a:xfrm>
            <a:off x="0" y="6570663"/>
            <a:ext cx="1658471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fr-FR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C-EDGE </a:t>
            </a:r>
            <a:r>
              <a:rPr lang="fr-FR" sz="1200" b="1" i="1" dirty="0" err="1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experienced</a:t>
            </a:r>
            <a:endParaRPr lang="fr-FR" sz="1200" b="1" i="1" dirty="0">
              <a:solidFill>
                <a:srgbClr val="333399"/>
              </a:solidFill>
              <a:latin typeface="Cambria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720231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98653" y="1122253"/>
            <a:ext cx="87487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Impact of baseline NS5A variants on SVR</a:t>
            </a:r>
            <a:r>
              <a:rPr lang="en-US" sz="2400" b="1" baseline="-25000" dirty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12</a:t>
            </a:r>
            <a:r>
              <a:rPr lang="en-US" sz="2400" b="1" dirty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 in genotype 1b</a:t>
            </a:r>
          </a:p>
        </p:txBody>
      </p:sp>
      <p:graphicFrame>
        <p:nvGraphicFramePr>
          <p:cNvPr id="8" name="Group 7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07793325"/>
              </p:ext>
            </p:extLst>
          </p:nvPr>
        </p:nvGraphicFramePr>
        <p:xfrm>
          <a:off x="474787" y="1628800"/>
          <a:ext cx="8345685" cy="4796160"/>
        </p:xfrm>
        <a:graphic>
          <a:graphicData uri="http://schemas.openxmlformats.org/drawingml/2006/table">
            <a:tbl>
              <a:tblPr/>
              <a:tblGrid>
                <a:gridCol w="352114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36815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080119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152128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224136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227898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Calibri" panose="020F0502020204030204" pitchFamily="34" charset="0"/>
                        <a:ea typeface="ＭＳ Ｐゴシック" pitchFamily="-109" charset="-128"/>
                        <a:cs typeface="Calibri" panose="020F0502020204030204" pitchFamily="34" charset="0"/>
                      </a:endParaRPr>
                    </a:p>
                  </a:txBody>
                  <a:tcPr marL="72000" marR="72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Calibri" panose="020F0502020204030204" pitchFamily="34" charset="0"/>
                          <a:ea typeface="ＭＳ Ｐゴシック" pitchFamily="-109" charset="-128"/>
                          <a:cs typeface="Calibri" panose="020F0502020204030204" pitchFamily="34" charset="0"/>
                        </a:rPr>
                        <a:t>No baseline NS5A RAVs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Calibri" pitchFamily="34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Calibri" panose="020F0502020204030204" pitchFamily="34" charset="0"/>
                          <a:ea typeface="ＭＳ Ｐゴシック" pitchFamily="-109" charset="-128"/>
                          <a:cs typeface="Calibri" panose="020F0502020204030204" pitchFamily="34" charset="0"/>
                        </a:rPr>
                        <a:t>Baseline NS5A RAVs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Calibri" pitchFamily="34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27898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Calibri" panose="020F0502020204030204" pitchFamily="34" charset="0"/>
                        <a:ea typeface="ＭＳ Ｐゴシック" pitchFamily="-109" charset="-128"/>
                        <a:cs typeface="Calibri" panose="020F0502020204030204" pitchFamily="34" charset="0"/>
                      </a:endParaRPr>
                    </a:p>
                  </a:txBody>
                  <a:tcPr marL="72000" marR="72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Calibri" panose="020F0502020204030204" pitchFamily="34" charset="0"/>
                          <a:ea typeface="ＭＳ Ｐゴシック" pitchFamily="-109" charset="-128"/>
                          <a:cs typeface="Calibri" panose="020F0502020204030204" pitchFamily="34" charset="0"/>
                        </a:rPr>
                        <a:t>n/N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Calibri" panose="020F0502020204030204" pitchFamily="34" charset="0"/>
                          <a:ea typeface="ＭＳ Ｐゴシック" pitchFamily="-109" charset="-128"/>
                          <a:cs typeface="Calibri" panose="020F0502020204030204" pitchFamily="34" charset="0"/>
                        </a:rPr>
                        <a:t>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Calibri" panose="020F0502020204030204" pitchFamily="34" charset="0"/>
                          <a:ea typeface="ＭＳ Ｐゴシック" pitchFamily="-109" charset="-128"/>
                          <a:cs typeface="Calibri" panose="020F0502020204030204" pitchFamily="34" charset="0"/>
                        </a:rPr>
                        <a:t>n/N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Calibri" panose="020F0502020204030204" pitchFamily="34" charset="0"/>
                          <a:ea typeface="ＭＳ Ｐゴシック" pitchFamily="-109" charset="-128"/>
                          <a:cs typeface="Calibri" panose="020F0502020204030204" pitchFamily="34" charset="0"/>
                        </a:rPr>
                        <a:t>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168215">
                <a:tc>
                  <a:txBody>
                    <a:bodyPr/>
                    <a:lstStyle/>
                    <a:p>
                      <a:pPr marL="0" marR="0" lvl="0" indent="-279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Population sequencing (LDD 25%)</a:t>
                      </a:r>
                    </a:p>
                    <a:p>
                      <a:pPr marL="457200" marR="0" lvl="1" indent="-279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Overall</a:t>
                      </a:r>
                    </a:p>
                    <a:p>
                      <a:pPr marL="457200" marR="0" lvl="1" indent="-279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12W, no RBV</a:t>
                      </a:r>
                    </a:p>
                    <a:p>
                      <a:pPr marL="457200" marR="0" lvl="1" indent="-279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12W + RBV</a:t>
                      </a:r>
                    </a:p>
                    <a:p>
                      <a:pPr marL="457200" marR="0" lvl="1" indent="-279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16W, no RBV</a:t>
                      </a:r>
                    </a:p>
                    <a:p>
                      <a:pPr marL="457200" marR="0" lvl="1" indent="-279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16W + RBV</a:t>
                      </a:r>
                    </a:p>
                  </a:txBody>
                  <a:tcPr marL="72000" marR="72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117/117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30/30</a:t>
                      </a:r>
                      <a:b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24/24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35/35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28/28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100</a:t>
                      </a:r>
                      <a:b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100</a:t>
                      </a:r>
                      <a:b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100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100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100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28/30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4/4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4/5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11/12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9/9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93.3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100</a:t>
                      </a:r>
                      <a:b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80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91.7</a:t>
                      </a:r>
                      <a:b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100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168215">
                <a:tc>
                  <a:txBody>
                    <a:bodyPr/>
                    <a:lstStyle/>
                    <a:p>
                      <a:pPr marL="0" marR="0" lvl="0" indent="-279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NGS, LDD 15%</a:t>
                      </a:r>
                    </a:p>
                    <a:p>
                      <a:pPr marL="457200" marR="0" lvl="1" indent="-279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Overall</a:t>
                      </a:r>
                    </a:p>
                    <a:p>
                      <a:pPr marL="457200" marR="0" lvl="1" indent="-279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12W, no RBV</a:t>
                      </a:r>
                    </a:p>
                    <a:p>
                      <a:pPr marL="457200" marR="0" lvl="1" indent="-279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12W + RBV</a:t>
                      </a:r>
                    </a:p>
                    <a:p>
                      <a:pPr marL="457200" marR="0" lvl="1" indent="-279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16W, no RBV</a:t>
                      </a:r>
                    </a:p>
                    <a:p>
                      <a:pPr marL="457200" marR="0" lvl="1" indent="-279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16W + RBV</a:t>
                      </a:r>
                    </a:p>
                  </a:txBody>
                  <a:tcPr marL="72000" marR="72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39/40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11/11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9/10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11/11</a:t>
                      </a:r>
                      <a:b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8/8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97.5</a:t>
                      </a:r>
                      <a:b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100</a:t>
                      </a:r>
                      <a:b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90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100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100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9/10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2/2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1/1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3/4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3/3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90</a:t>
                      </a:r>
                      <a:b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100</a:t>
                      </a:r>
                      <a:b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100</a:t>
                      </a:r>
                      <a:b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75</a:t>
                      </a:r>
                      <a:b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100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168215">
                <a:tc>
                  <a:txBody>
                    <a:bodyPr/>
                    <a:lstStyle/>
                    <a:p>
                      <a:pPr marL="0" marR="0" lvl="0" indent="-279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NGS, LDD 1%</a:t>
                      </a:r>
                    </a:p>
                    <a:p>
                      <a:pPr marL="457200" marR="0" lvl="1" indent="-279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Overall</a:t>
                      </a:r>
                    </a:p>
                    <a:p>
                      <a:pPr marL="457200" marR="0" lvl="1" indent="-279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12W, no RBV</a:t>
                      </a:r>
                    </a:p>
                    <a:p>
                      <a:pPr marL="457200" marR="0" lvl="1" indent="-279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12W + RBV</a:t>
                      </a:r>
                    </a:p>
                    <a:p>
                      <a:pPr marL="457200" marR="0" lvl="1" indent="-279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16W, no RBV</a:t>
                      </a:r>
                    </a:p>
                    <a:p>
                      <a:pPr marL="457200" marR="0" lvl="1" indent="-279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16W + RBV</a:t>
                      </a:r>
                    </a:p>
                  </a:txBody>
                  <a:tcPr marL="72000" marR="72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36/36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11/11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8/8</a:t>
                      </a:r>
                      <a:b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11/11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6/6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100</a:t>
                      </a:r>
                      <a:b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100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100</a:t>
                      </a:r>
                      <a:b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100</a:t>
                      </a:r>
                      <a:b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100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12/14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2/2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2/3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3/4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5/5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85.7</a:t>
                      </a:r>
                      <a:b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100</a:t>
                      </a:r>
                      <a:b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66.7</a:t>
                      </a:r>
                      <a:b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75</a:t>
                      </a:r>
                      <a:b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100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" name="Titre 1"/>
          <p:cNvSpPr>
            <a:spLocks noGrp="1"/>
          </p:cNvSpPr>
          <p:nvPr>
            <p:ph type="title"/>
          </p:nvPr>
        </p:nvSpPr>
        <p:spPr>
          <a:xfrm>
            <a:off x="468313" y="76200"/>
            <a:ext cx="8351837" cy="976313"/>
          </a:xfrm>
        </p:spPr>
        <p:txBody>
          <a:bodyPr/>
          <a:lstStyle/>
          <a:p>
            <a:r>
              <a:rPr lang="en-US" sz="2800" dirty="0"/>
              <a:t>C-EDGE experienced Study: </a:t>
            </a:r>
            <a:r>
              <a:rPr lang="en-US" sz="2800" dirty="0" err="1"/>
              <a:t>elbasvir</a:t>
            </a:r>
            <a:r>
              <a:rPr lang="en-US" sz="2800" dirty="0"/>
              <a:t>/</a:t>
            </a:r>
            <a:r>
              <a:rPr lang="en-US" sz="2800" dirty="0" err="1"/>
              <a:t>grazoprevir</a:t>
            </a:r>
            <a:r>
              <a:rPr lang="en-US" sz="2800" dirty="0"/>
              <a:t> ± RBV in previous failure to PEG-IFN + RBV</a:t>
            </a:r>
          </a:p>
        </p:txBody>
      </p:sp>
      <p:sp>
        <p:nvSpPr>
          <p:cNvPr id="10" name="AutoShape 162"/>
          <p:cNvSpPr>
            <a:spLocks noChangeArrowheads="1"/>
          </p:cNvSpPr>
          <p:nvPr/>
        </p:nvSpPr>
        <p:spPr bwMode="auto">
          <a:xfrm>
            <a:off x="0" y="6570663"/>
            <a:ext cx="1658471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fr-FR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C-EDGE </a:t>
            </a:r>
            <a:r>
              <a:rPr lang="fr-FR" sz="1200" b="1" i="1" dirty="0" err="1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experienced</a:t>
            </a:r>
            <a:endParaRPr lang="fr-FR" sz="1200" b="1" i="1" dirty="0">
              <a:solidFill>
                <a:srgbClr val="333399"/>
              </a:solidFill>
              <a:latin typeface="Cambria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11" name="ZoneTexte 69"/>
          <p:cNvSpPr txBox="1">
            <a:spLocks noChangeArrowheads="1"/>
          </p:cNvSpPr>
          <p:nvPr/>
        </p:nvSpPr>
        <p:spPr bwMode="auto">
          <a:xfrm>
            <a:off x="4067944" y="6565900"/>
            <a:ext cx="506811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sz="1200" i="1" dirty="0" err="1">
                <a:solidFill>
                  <a:srgbClr val="0070C0"/>
                </a:solidFill>
                <a:ea typeface="ＭＳ Ｐゴシック" pitchFamily="34" charset="-128"/>
              </a:rPr>
              <a:t>Kwo</a:t>
            </a:r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 P. Gastroenterology 2017;152:164-175</a:t>
            </a:r>
            <a:endParaRPr lang="en-GB" sz="1200" i="1" dirty="0">
              <a:solidFill>
                <a:srgbClr val="0070C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527019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contenu 5"/>
          <p:cNvSpPr>
            <a:spLocks noGrp="1"/>
          </p:cNvSpPr>
          <p:nvPr>
            <p:ph idx="1"/>
          </p:nvPr>
        </p:nvSpPr>
        <p:spPr>
          <a:xfrm>
            <a:off x="0" y="1124744"/>
            <a:ext cx="9144000" cy="504056"/>
          </a:xfrm>
        </p:spPr>
        <p:txBody>
          <a:bodyPr/>
          <a:lstStyle/>
          <a:p>
            <a:pPr marL="0" indent="0">
              <a:buNone/>
            </a:pPr>
            <a:r>
              <a:rPr lang="en-US" sz="2200"/>
              <a:t>RAVs in patients with genotypes 1 and 1b and virologic failure (all relapses)</a:t>
            </a:r>
          </a:p>
        </p:txBody>
      </p:sp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9611332"/>
              </p:ext>
            </p:extLst>
          </p:nvPr>
        </p:nvGraphicFramePr>
        <p:xfrm>
          <a:off x="107503" y="1638438"/>
          <a:ext cx="8928991" cy="49191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913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87826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02463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731885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683335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024638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731885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1171015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1244202">
                  <a:extLst>
                    <a:ext uri="{9D8B030D-6E8A-4147-A177-3AD203B41FA5}">
                      <a16:colId xmlns="" xmlns:a16="http://schemas.microsoft.com/office/drawing/2014/main" val="20008"/>
                    </a:ext>
                  </a:extLst>
                </a:gridCol>
              </a:tblGrid>
              <a:tr h="299336">
                <a:tc gridSpan="3"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</a:pPr>
                      <a:endParaRPr lang="en-US" sz="1600" noProof="0" dirty="0">
                        <a:solidFill>
                          <a:srgbClr val="333399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noProof="0" dirty="0">
                        <a:solidFill>
                          <a:srgbClr val="333399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noProof="0" dirty="0">
                        <a:solidFill>
                          <a:srgbClr val="333399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sz="1600" noProof="0" dirty="0">
                          <a:solidFill>
                            <a:srgbClr val="333399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NS3 RAVs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40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 sz="14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sz="1600" noProof="0" dirty="0">
                          <a:solidFill>
                            <a:srgbClr val="333399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NS5A RAVs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40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 sz="14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62610"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</a:pPr>
                      <a:r>
                        <a:rPr lang="en-US" sz="1400" b="1" noProof="0" dirty="0">
                          <a:solidFill>
                            <a:srgbClr val="333399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GT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sz="1400" b="1" noProof="0" dirty="0">
                          <a:solidFill>
                            <a:srgbClr val="333399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Cirrhosis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sz="1400" b="1" noProof="0" dirty="0">
                          <a:solidFill>
                            <a:srgbClr val="333399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Response to prior Rx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sz="1400" b="1" noProof="0" dirty="0">
                          <a:solidFill>
                            <a:srgbClr val="333399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sz="1400" b="1" noProof="0" dirty="0" err="1">
                          <a:solidFill>
                            <a:srgbClr val="333399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Af</a:t>
                      </a:r>
                      <a:r>
                        <a:rPr lang="en-US" sz="1400" b="1" noProof="0" dirty="0">
                          <a:solidFill>
                            <a:srgbClr val="333399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failure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sz="1400" b="1" noProof="0" dirty="0">
                          <a:solidFill>
                            <a:srgbClr val="333399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At FW24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sz="1400" b="1" noProof="0" dirty="0">
                          <a:solidFill>
                            <a:srgbClr val="333399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sz="1400" b="1" noProof="0" dirty="0" err="1">
                          <a:solidFill>
                            <a:srgbClr val="333399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Af</a:t>
                      </a:r>
                      <a:r>
                        <a:rPr lang="en-US" sz="1400" b="1" noProof="0" dirty="0">
                          <a:solidFill>
                            <a:srgbClr val="333399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failure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sz="1400" b="1" noProof="0" dirty="0">
                          <a:solidFill>
                            <a:srgbClr val="333399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At FW24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58517"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</a:pPr>
                      <a:r>
                        <a:rPr lang="en-US" sz="1300" b="1" noProof="0" dirty="0">
                          <a:solidFill>
                            <a:srgbClr val="000066"/>
                          </a:solidFill>
                        </a:rPr>
                        <a:t>1a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sz="1300" b="1" noProof="0" dirty="0">
                          <a:solidFill>
                            <a:srgbClr val="000066"/>
                          </a:solidFill>
                        </a:rPr>
                        <a:t>Yes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sz="1300" b="1" noProof="0" dirty="0">
                          <a:solidFill>
                            <a:srgbClr val="000066"/>
                          </a:solidFill>
                        </a:rPr>
                        <a:t>Null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sz="1200" b="1" noProof="0" dirty="0">
                          <a:solidFill>
                            <a:srgbClr val="000066"/>
                          </a:solidFill>
                        </a:rPr>
                        <a:t>Q80K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sz="1200" b="1" noProof="0" dirty="0">
                          <a:solidFill>
                            <a:srgbClr val="000066"/>
                          </a:solidFill>
                        </a:rPr>
                        <a:t>Q80K, A156T, D168A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sz="1200" b="1" noProof="0">
                          <a:solidFill>
                            <a:srgbClr val="000066"/>
                          </a:solidFill>
                        </a:rPr>
                        <a:t>Q80K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sz="1200" b="1" noProof="0">
                          <a:solidFill>
                            <a:srgbClr val="000066"/>
                          </a:solidFill>
                        </a:rPr>
                        <a:t>L31M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sz="1200" b="1" noProof="0">
                          <a:solidFill>
                            <a:srgbClr val="000066"/>
                          </a:solidFill>
                        </a:rPr>
                        <a:t>Q30R, L31M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noProof="0" dirty="0">
                          <a:solidFill>
                            <a:srgbClr val="000066"/>
                          </a:solidFill>
                        </a:rPr>
                        <a:t>Q30R, L31M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08185"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</a:pPr>
                      <a:r>
                        <a:rPr lang="en-US" sz="1300" b="1" noProof="0" dirty="0">
                          <a:solidFill>
                            <a:srgbClr val="000066"/>
                          </a:solidFill>
                        </a:rPr>
                        <a:t>1a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sz="1300" b="1" noProof="0" dirty="0">
                          <a:solidFill>
                            <a:srgbClr val="000066"/>
                          </a:solidFill>
                        </a:rPr>
                        <a:t>Yes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sz="1300" b="1" noProof="0" dirty="0">
                          <a:solidFill>
                            <a:srgbClr val="000066"/>
                          </a:solidFill>
                        </a:rPr>
                        <a:t>Null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sz="1200" b="1" noProof="0" dirty="0">
                          <a:solidFill>
                            <a:srgbClr val="000066"/>
                          </a:solidFill>
                        </a:rPr>
                        <a:t>Q80K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sz="1200" b="1" noProof="0" dirty="0">
                          <a:solidFill>
                            <a:srgbClr val="000066"/>
                          </a:solidFill>
                        </a:rPr>
                        <a:t>Y56H, Q80K, </a:t>
                      </a:r>
                    </a:p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sz="1200" b="1" noProof="0" dirty="0">
                          <a:solidFill>
                            <a:srgbClr val="000066"/>
                          </a:solidFill>
                        </a:rPr>
                        <a:t>R155I/R, D168V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sz="1200" b="1" noProof="0" dirty="0">
                          <a:solidFill>
                            <a:srgbClr val="000066"/>
                          </a:solidFill>
                        </a:rPr>
                        <a:t>Y56H, Q80K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sz="1200" b="1" noProof="0" dirty="0">
                          <a:solidFill>
                            <a:srgbClr val="000066"/>
                          </a:solidFill>
                        </a:rPr>
                        <a:t>Y93Y/N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sz="1200" b="1" noProof="0" dirty="0">
                          <a:solidFill>
                            <a:srgbClr val="000066"/>
                          </a:solidFill>
                        </a:rPr>
                        <a:t>Y93Y/N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sz="1200" b="1" noProof="0" dirty="0">
                          <a:solidFill>
                            <a:srgbClr val="000066"/>
                          </a:solidFill>
                        </a:rPr>
                        <a:t>Y93Y/N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58517"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</a:pPr>
                      <a:r>
                        <a:rPr lang="en-US" sz="1300" b="1" noProof="0" dirty="0">
                          <a:solidFill>
                            <a:srgbClr val="000066"/>
                          </a:solidFill>
                        </a:rPr>
                        <a:t>1a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sz="1300" b="1" noProof="0" dirty="0">
                          <a:solidFill>
                            <a:srgbClr val="000066"/>
                          </a:solidFill>
                        </a:rPr>
                        <a:t>No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sz="1300" b="1" noProof="0" dirty="0">
                          <a:solidFill>
                            <a:srgbClr val="000066"/>
                          </a:solidFill>
                        </a:rPr>
                        <a:t>Null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sz="1200" b="1" noProof="0" dirty="0">
                          <a:solidFill>
                            <a:srgbClr val="000066"/>
                          </a:solidFill>
                        </a:rPr>
                        <a:t>WT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sz="1200" b="1" noProof="0">
                          <a:solidFill>
                            <a:srgbClr val="000066"/>
                          </a:solidFill>
                        </a:rPr>
                        <a:t>V107I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sz="1200" b="1" noProof="0" dirty="0">
                          <a:solidFill>
                            <a:srgbClr val="000066"/>
                          </a:solidFill>
                        </a:rPr>
                        <a:t>V107I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sz="1200" b="1" noProof="0" dirty="0">
                          <a:solidFill>
                            <a:srgbClr val="000066"/>
                          </a:solidFill>
                        </a:rPr>
                        <a:t>WT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sz="1200" b="1" noProof="0" dirty="0">
                          <a:solidFill>
                            <a:srgbClr val="000066"/>
                          </a:solidFill>
                        </a:rPr>
                        <a:t>Q30H, Y93H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noProof="0" dirty="0">
                          <a:solidFill>
                            <a:srgbClr val="000066"/>
                          </a:solidFill>
                        </a:rPr>
                        <a:t>Q30H, Y93H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58517"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</a:pPr>
                      <a:r>
                        <a:rPr lang="en-US" sz="1300" b="1" noProof="0" dirty="0">
                          <a:solidFill>
                            <a:srgbClr val="000066"/>
                          </a:solidFill>
                        </a:rPr>
                        <a:t>1a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sz="1300" b="1" noProof="0" dirty="0">
                          <a:solidFill>
                            <a:srgbClr val="000066"/>
                          </a:solidFill>
                        </a:rPr>
                        <a:t>Yes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sz="1300" b="1" noProof="0" dirty="0">
                          <a:solidFill>
                            <a:srgbClr val="000066"/>
                          </a:solidFill>
                        </a:rPr>
                        <a:t>Null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sz="1200" b="1" noProof="0" dirty="0">
                          <a:solidFill>
                            <a:srgbClr val="000066"/>
                          </a:solidFill>
                        </a:rPr>
                        <a:t>WT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sz="1200" b="1" noProof="0" dirty="0">
                          <a:solidFill>
                            <a:srgbClr val="000066"/>
                          </a:solidFill>
                        </a:rPr>
                        <a:t>WT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sz="1200" b="1" noProof="0" dirty="0">
                          <a:solidFill>
                            <a:srgbClr val="000066"/>
                          </a:solidFill>
                        </a:rPr>
                        <a:t>WT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sz="1200" b="1" noProof="0" dirty="0">
                          <a:solidFill>
                            <a:srgbClr val="000066"/>
                          </a:solidFill>
                        </a:rPr>
                        <a:t>L31L/M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sz="1200" b="1" noProof="0" dirty="0">
                          <a:solidFill>
                            <a:srgbClr val="000066"/>
                          </a:solidFill>
                        </a:rPr>
                        <a:t>Q30R,</a:t>
                      </a:r>
                      <a:r>
                        <a:rPr lang="en-US" sz="1200" b="1" baseline="0" noProof="0" dirty="0">
                          <a:solidFill>
                            <a:srgbClr val="000066"/>
                          </a:solidFill>
                        </a:rPr>
                        <a:t> L31M</a:t>
                      </a:r>
                      <a:endParaRPr lang="en-US" sz="12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sz="1200" b="1" noProof="0" dirty="0">
                          <a:solidFill>
                            <a:srgbClr val="000066"/>
                          </a:solidFill>
                        </a:rPr>
                        <a:t>Q30R,</a:t>
                      </a:r>
                      <a:r>
                        <a:rPr lang="en-US" sz="1200" b="1" baseline="0" noProof="0" dirty="0">
                          <a:solidFill>
                            <a:srgbClr val="000066"/>
                          </a:solidFill>
                        </a:rPr>
                        <a:t> L31M</a:t>
                      </a:r>
                      <a:endParaRPr lang="en-US" sz="12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58517"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</a:pPr>
                      <a:r>
                        <a:rPr lang="en-US" sz="1300" b="1" noProof="0" dirty="0">
                          <a:solidFill>
                            <a:srgbClr val="000066"/>
                          </a:solidFill>
                        </a:rPr>
                        <a:t>1a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sz="1300" b="1" noProof="0" dirty="0">
                          <a:solidFill>
                            <a:srgbClr val="000066"/>
                          </a:solidFill>
                        </a:rPr>
                        <a:t>No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sz="1300" b="1" noProof="0" dirty="0">
                          <a:solidFill>
                            <a:srgbClr val="000066"/>
                          </a:solidFill>
                        </a:rPr>
                        <a:t>Null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sz="1200" b="1" noProof="0" dirty="0">
                          <a:solidFill>
                            <a:srgbClr val="000066"/>
                          </a:solidFill>
                        </a:rPr>
                        <a:t>WT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sz="1200" b="1" noProof="0" dirty="0">
                          <a:solidFill>
                            <a:srgbClr val="000066"/>
                          </a:solidFill>
                        </a:rPr>
                        <a:t>A156T/A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sz="1200" b="1" noProof="0" dirty="0">
                          <a:solidFill>
                            <a:srgbClr val="000066"/>
                          </a:solidFill>
                        </a:rPr>
                        <a:t>WT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sz="1200" b="1" noProof="0" dirty="0">
                          <a:solidFill>
                            <a:srgbClr val="000066"/>
                          </a:solidFill>
                        </a:rPr>
                        <a:t>L31L/M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sz="1200" b="1" noProof="0" dirty="0">
                          <a:solidFill>
                            <a:srgbClr val="000066"/>
                          </a:solidFill>
                        </a:rPr>
                        <a:t>Q30R,</a:t>
                      </a:r>
                      <a:r>
                        <a:rPr lang="en-US" sz="1200" b="1" baseline="0" noProof="0" dirty="0">
                          <a:solidFill>
                            <a:srgbClr val="000066"/>
                          </a:solidFill>
                        </a:rPr>
                        <a:t> L31M</a:t>
                      </a:r>
                      <a:endParaRPr lang="en-US" sz="12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sz="1200" b="1" noProof="0" dirty="0">
                          <a:solidFill>
                            <a:srgbClr val="000066"/>
                          </a:solidFill>
                        </a:rPr>
                        <a:t>Q30R,</a:t>
                      </a:r>
                      <a:r>
                        <a:rPr lang="en-US" sz="1200" b="1" baseline="0" noProof="0" dirty="0">
                          <a:solidFill>
                            <a:srgbClr val="000066"/>
                          </a:solidFill>
                        </a:rPr>
                        <a:t> L31M</a:t>
                      </a:r>
                      <a:endParaRPr lang="en-US" sz="12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58517"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</a:pPr>
                      <a:r>
                        <a:rPr lang="en-US" sz="1300" b="1" noProof="0" dirty="0">
                          <a:solidFill>
                            <a:srgbClr val="000066"/>
                          </a:solidFill>
                        </a:rPr>
                        <a:t>1a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sz="1300" b="1" noProof="0" dirty="0">
                          <a:solidFill>
                            <a:srgbClr val="000066"/>
                          </a:solidFill>
                        </a:rPr>
                        <a:t>Yes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sz="1300" b="1" noProof="0" dirty="0">
                          <a:solidFill>
                            <a:srgbClr val="000066"/>
                          </a:solidFill>
                        </a:rPr>
                        <a:t>Null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sz="1200" b="1" noProof="0" dirty="0">
                          <a:solidFill>
                            <a:srgbClr val="000066"/>
                          </a:solidFill>
                        </a:rPr>
                        <a:t>I170I/V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sz="1200" b="1" noProof="0" dirty="0">
                          <a:solidFill>
                            <a:srgbClr val="000066"/>
                          </a:solidFill>
                        </a:rPr>
                        <a:t>R155K/R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sz="1200" b="1" noProof="0">
                          <a:solidFill>
                            <a:srgbClr val="000066"/>
                          </a:solidFill>
                        </a:rPr>
                        <a:t>WT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sz="1200" b="1" noProof="0">
                          <a:solidFill>
                            <a:srgbClr val="000066"/>
                          </a:solidFill>
                        </a:rPr>
                        <a:t>L31M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sz="1200" b="1" noProof="0" dirty="0">
                          <a:solidFill>
                            <a:srgbClr val="000066"/>
                          </a:solidFill>
                        </a:rPr>
                        <a:t>Q30R,</a:t>
                      </a:r>
                      <a:r>
                        <a:rPr lang="en-US" sz="1200" b="1" baseline="0" noProof="0" dirty="0">
                          <a:solidFill>
                            <a:srgbClr val="000066"/>
                          </a:solidFill>
                        </a:rPr>
                        <a:t> L31M</a:t>
                      </a:r>
                      <a:endParaRPr lang="en-US" sz="12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sz="1200" b="1" noProof="0" dirty="0">
                          <a:solidFill>
                            <a:srgbClr val="000066"/>
                          </a:solidFill>
                        </a:rPr>
                        <a:t>Q30R,</a:t>
                      </a:r>
                      <a:r>
                        <a:rPr lang="en-US" sz="1200" b="1" baseline="0" noProof="0" dirty="0">
                          <a:solidFill>
                            <a:srgbClr val="000066"/>
                          </a:solidFill>
                        </a:rPr>
                        <a:t> L31M</a:t>
                      </a:r>
                      <a:endParaRPr lang="en-US" sz="12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58517"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</a:pPr>
                      <a:r>
                        <a:rPr lang="en-US" sz="1300" b="1" noProof="0" dirty="0">
                          <a:solidFill>
                            <a:srgbClr val="000066"/>
                          </a:solidFill>
                        </a:rPr>
                        <a:t>1a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sz="1300" b="1" noProof="0" dirty="0">
                          <a:solidFill>
                            <a:srgbClr val="000066"/>
                          </a:solidFill>
                        </a:rPr>
                        <a:t>No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sz="1300" b="1" noProof="0" dirty="0">
                          <a:solidFill>
                            <a:srgbClr val="000066"/>
                          </a:solidFill>
                        </a:rPr>
                        <a:t>Null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sz="1200" b="1" noProof="0" dirty="0">
                          <a:solidFill>
                            <a:srgbClr val="000066"/>
                          </a:solidFill>
                        </a:rPr>
                        <a:t>Q80K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sz="1200" b="1" noProof="0" dirty="0">
                          <a:solidFill>
                            <a:srgbClr val="000066"/>
                          </a:solidFill>
                        </a:rPr>
                        <a:t>Q80K, D168Y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sz="1200" b="1" noProof="0" dirty="0">
                          <a:solidFill>
                            <a:srgbClr val="000066"/>
                          </a:solidFill>
                        </a:rPr>
                        <a:t>Q80K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sz="1200" b="1" noProof="0" dirty="0">
                          <a:solidFill>
                            <a:srgbClr val="000066"/>
                          </a:solidFill>
                        </a:rPr>
                        <a:t>WT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sz="1200" b="1" noProof="0" dirty="0">
                          <a:solidFill>
                            <a:srgbClr val="000066"/>
                          </a:solidFill>
                        </a:rPr>
                        <a:t>Q30R, Y93H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noProof="0" dirty="0">
                          <a:solidFill>
                            <a:srgbClr val="000066"/>
                          </a:solidFill>
                        </a:rPr>
                        <a:t>Q30R, Y93Y/H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258517"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</a:pPr>
                      <a:r>
                        <a:rPr lang="en-US" sz="1300" b="1" noProof="0" dirty="0">
                          <a:solidFill>
                            <a:srgbClr val="000066"/>
                          </a:solidFill>
                        </a:rPr>
                        <a:t>1a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sz="1300" b="1" noProof="0" dirty="0">
                          <a:solidFill>
                            <a:srgbClr val="000066"/>
                          </a:solidFill>
                        </a:rPr>
                        <a:t>No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sz="1300" b="1" noProof="0" dirty="0">
                          <a:solidFill>
                            <a:srgbClr val="000066"/>
                          </a:solidFill>
                        </a:rPr>
                        <a:t>Partial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sz="1200" b="1" noProof="0" dirty="0">
                          <a:solidFill>
                            <a:srgbClr val="000066"/>
                          </a:solidFill>
                        </a:rPr>
                        <a:t>Q80K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sz="1200" b="1" noProof="0" dirty="0">
                          <a:solidFill>
                            <a:srgbClr val="000066"/>
                          </a:solidFill>
                        </a:rPr>
                        <a:t>Q80K, D168A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sz="1200" b="1" noProof="0" dirty="0">
                          <a:solidFill>
                            <a:srgbClr val="000066"/>
                          </a:solidFill>
                        </a:rPr>
                        <a:t>Q80K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sz="1200" b="1" noProof="0" dirty="0">
                          <a:solidFill>
                            <a:srgbClr val="000066"/>
                          </a:solidFill>
                        </a:rPr>
                        <a:t>L31L/M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sz="1200" b="1" noProof="0" dirty="0">
                          <a:solidFill>
                            <a:srgbClr val="000066"/>
                          </a:solidFill>
                        </a:rPr>
                        <a:t>Q30R,</a:t>
                      </a:r>
                      <a:r>
                        <a:rPr lang="en-US" sz="1200" b="1" baseline="0" noProof="0" dirty="0">
                          <a:solidFill>
                            <a:srgbClr val="000066"/>
                          </a:solidFill>
                        </a:rPr>
                        <a:t> L31M</a:t>
                      </a:r>
                      <a:endParaRPr lang="en-US" sz="12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sz="1200" b="1" noProof="0" dirty="0">
                          <a:solidFill>
                            <a:srgbClr val="000066"/>
                          </a:solidFill>
                        </a:rPr>
                        <a:t>Q30R,</a:t>
                      </a:r>
                      <a:r>
                        <a:rPr lang="en-US" sz="1200" b="1" baseline="0" noProof="0" dirty="0">
                          <a:solidFill>
                            <a:srgbClr val="000066"/>
                          </a:solidFill>
                        </a:rPr>
                        <a:t> L31M</a:t>
                      </a:r>
                      <a:endParaRPr lang="en-US" sz="12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258517"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</a:pPr>
                      <a:r>
                        <a:rPr lang="en-US" sz="1300" b="1" noProof="0" dirty="0">
                          <a:solidFill>
                            <a:srgbClr val="000066"/>
                          </a:solidFill>
                        </a:rPr>
                        <a:t>1a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sz="1300" b="1" noProof="0" dirty="0">
                          <a:solidFill>
                            <a:srgbClr val="000066"/>
                          </a:solidFill>
                        </a:rPr>
                        <a:t>No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sz="1300" b="1" noProof="0" dirty="0">
                          <a:solidFill>
                            <a:srgbClr val="000066"/>
                          </a:solidFill>
                        </a:rPr>
                        <a:t>Partial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sz="1200" b="1" noProof="0" dirty="0">
                          <a:solidFill>
                            <a:srgbClr val="000066"/>
                          </a:solidFill>
                        </a:rPr>
                        <a:t>WT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sz="1200" b="1" noProof="0" dirty="0">
                          <a:solidFill>
                            <a:srgbClr val="000066"/>
                          </a:solidFill>
                        </a:rPr>
                        <a:t>WT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sz="1200" b="1" noProof="0" dirty="0">
                          <a:solidFill>
                            <a:srgbClr val="000066"/>
                          </a:solidFill>
                        </a:rPr>
                        <a:t>WT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sz="1200" b="1" noProof="0" dirty="0">
                          <a:solidFill>
                            <a:srgbClr val="000066"/>
                          </a:solidFill>
                        </a:rPr>
                        <a:t>Y93N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sz="1200" b="1" noProof="0" dirty="0">
                          <a:solidFill>
                            <a:srgbClr val="000066"/>
                          </a:solidFill>
                        </a:rPr>
                        <a:t>M28T, Y93S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noProof="0" dirty="0">
                          <a:solidFill>
                            <a:srgbClr val="000066"/>
                          </a:solidFill>
                        </a:rPr>
                        <a:t>M28T, Y93S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258517"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</a:pPr>
                      <a:r>
                        <a:rPr lang="en-US" sz="1300" b="1" noProof="0" dirty="0">
                          <a:solidFill>
                            <a:srgbClr val="000066"/>
                          </a:solidFill>
                        </a:rPr>
                        <a:t>1a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sz="1300" b="1" noProof="0" dirty="0">
                          <a:solidFill>
                            <a:srgbClr val="000066"/>
                          </a:solidFill>
                        </a:rPr>
                        <a:t>Yes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sz="1300" b="1" noProof="0" dirty="0">
                          <a:solidFill>
                            <a:srgbClr val="000066"/>
                          </a:solidFill>
                        </a:rPr>
                        <a:t>Partial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sz="1200" b="1" noProof="0" dirty="0">
                          <a:solidFill>
                            <a:srgbClr val="000066"/>
                          </a:solidFill>
                        </a:rPr>
                        <a:t>WT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sz="1200" b="1" noProof="0" dirty="0">
                          <a:solidFill>
                            <a:srgbClr val="000066"/>
                          </a:solidFill>
                        </a:rPr>
                        <a:t>A156T, V158A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sz="1200" b="1" noProof="0" dirty="0">
                          <a:solidFill>
                            <a:srgbClr val="000066"/>
                          </a:solidFill>
                        </a:rPr>
                        <a:t>NA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sz="1200" b="1" noProof="0" dirty="0">
                          <a:solidFill>
                            <a:srgbClr val="000066"/>
                          </a:solidFill>
                        </a:rPr>
                        <a:t>Q30H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sz="1200" b="1" noProof="0" dirty="0">
                          <a:solidFill>
                            <a:srgbClr val="000066"/>
                          </a:solidFill>
                        </a:rPr>
                        <a:t>Q30H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sz="1200" b="1" noProof="0" dirty="0">
                          <a:solidFill>
                            <a:srgbClr val="000066"/>
                          </a:solidFill>
                        </a:rPr>
                        <a:t>NA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408185"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</a:pPr>
                      <a:r>
                        <a:rPr lang="en-US" sz="1300" b="1" noProof="0" dirty="0">
                          <a:solidFill>
                            <a:srgbClr val="000066"/>
                          </a:solidFill>
                        </a:rPr>
                        <a:t>1a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sz="1300" b="1" noProof="0" dirty="0">
                          <a:solidFill>
                            <a:srgbClr val="000066"/>
                          </a:solidFill>
                        </a:rPr>
                        <a:t>No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sz="1300" b="1" noProof="0" dirty="0">
                          <a:solidFill>
                            <a:srgbClr val="000066"/>
                          </a:solidFill>
                        </a:rPr>
                        <a:t>Partial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sz="1200" b="1" noProof="0" dirty="0">
                          <a:solidFill>
                            <a:srgbClr val="000066"/>
                          </a:solidFill>
                        </a:rPr>
                        <a:t>Q80K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sz="1200" b="1" noProof="0">
                          <a:solidFill>
                            <a:srgbClr val="000066"/>
                          </a:solidFill>
                        </a:rPr>
                        <a:t>V36L, Q80K, D168A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sz="1200" b="1" noProof="0">
                          <a:solidFill>
                            <a:srgbClr val="000066"/>
                          </a:solidFill>
                        </a:rPr>
                        <a:t>V36L, Q80K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sz="1200" b="1" noProof="0" dirty="0">
                          <a:solidFill>
                            <a:srgbClr val="000066"/>
                          </a:solidFill>
                        </a:rPr>
                        <a:t>Q30H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sz="1200" b="1" noProof="0" dirty="0">
                          <a:solidFill>
                            <a:srgbClr val="000066"/>
                          </a:solidFill>
                        </a:rPr>
                        <a:t>M28T, Q30H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noProof="0" dirty="0">
                          <a:solidFill>
                            <a:srgbClr val="000066"/>
                          </a:solidFill>
                        </a:rPr>
                        <a:t>M28T, Q30H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258517"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</a:pPr>
                      <a:r>
                        <a:rPr lang="en-US" sz="1300" b="1" noProof="0" dirty="0">
                          <a:solidFill>
                            <a:srgbClr val="000066"/>
                          </a:solidFill>
                        </a:rPr>
                        <a:t>1a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sz="1300" b="1" noProof="0" dirty="0">
                          <a:solidFill>
                            <a:srgbClr val="000066"/>
                          </a:solidFill>
                        </a:rPr>
                        <a:t>No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sz="1300" b="1" noProof="0" dirty="0">
                          <a:solidFill>
                            <a:srgbClr val="000066"/>
                          </a:solidFill>
                        </a:rPr>
                        <a:t>Partial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sz="1200" b="1" noProof="0" dirty="0">
                          <a:solidFill>
                            <a:srgbClr val="000066"/>
                          </a:solidFill>
                        </a:rPr>
                        <a:t>I170V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sz="1200" b="1" noProof="0" dirty="0">
                          <a:solidFill>
                            <a:srgbClr val="000066"/>
                          </a:solidFill>
                        </a:rPr>
                        <a:t>A156T, I170V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sz="1200" b="1" noProof="0" dirty="0">
                          <a:solidFill>
                            <a:srgbClr val="000066"/>
                          </a:solidFill>
                        </a:rPr>
                        <a:t>I170V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sz="1200" b="1" noProof="0" dirty="0">
                          <a:solidFill>
                            <a:srgbClr val="000066"/>
                          </a:solidFill>
                        </a:rPr>
                        <a:t>M28T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sz="1200" b="1" noProof="0" dirty="0">
                          <a:solidFill>
                            <a:srgbClr val="000066"/>
                          </a:solidFill>
                        </a:rPr>
                        <a:t>M28T, Q30R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noProof="0" dirty="0">
                          <a:solidFill>
                            <a:srgbClr val="000066"/>
                          </a:solidFill>
                        </a:rPr>
                        <a:t>M28T, Q30R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258517"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</a:pPr>
                      <a:r>
                        <a:rPr lang="en-US" sz="1300" b="1" noProof="0" dirty="0">
                          <a:solidFill>
                            <a:srgbClr val="000066"/>
                          </a:solidFill>
                        </a:rPr>
                        <a:t>1b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sz="1300" b="1" noProof="0" dirty="0">
                          <a:solidFill>
                            <a:srgbClr val="000066"/>
                          </a:solidFill>
                        </a:rPr>
                        <a:t>No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sz="1300" b="1" noProof="0" dirty="0">
                          <a:solidFill>
                            <a:srgbClr val="000066"/>
                          </a:solidFill>
                        </a:rPr>
                        <a:t>Relapse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sz="1200" b="1" noProof="0" dirty="0">
                          <a:solidFill>
                            <a:srgbClr val="000066"/>
                          </a:solidFill>
                        </a:rPr>
                        <a:t>WT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sz="1200" b="1" noProof="0" dirty="0">
                          <a:solidFill>
                            <a:srgbClr val="000066"/>
                          </a:solidFill>
                        </a:rPr>
                        <a:t>WT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sz="1200" b="1" noProof="0" dirty="0">
                          <a:solidFill>
                            <a:srgbClr val="000066"/>
                          </a:solidFill>
                        </a:rPr>
                        <a:t>WT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sz="1200" b="1" noProof="0" dirty="0">
                          <a:solidFill>
                            <a:srgbClr val="000066"/>
                          </a:solidFill>
                        </a:rPr>
                        <a:t>Y93H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sz="1200" b="1" noProof="0" dirty="0">
                          <a:solidFill>
                            <a:srgbClr val="000066"/>
                          </a:solidFill>
                        </a:rPr>
                        <a:t>L28M, Y93H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noProof="0" dirty="0">
                          <a:solidFill>
                            <a:srgbClr val="000066"/>
                          </a:solidFill>
                        </a:rPr>
                        <a:t>L28M, Y93H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  <a:tr h="258517"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</a:pPr>
                      <a:r>
                        <a:rPr lang="en-US" sz="1300" b="1" noProof="0" dirty="0">
                          <a:solidFill>
                            <a:srgbClr val="000066"/>
                          </a:solidFill>
                        </a:rPr>
                        <a:t>1b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sz="1300" b="1" noProof="0" dirty="0">
                          <a:solidFill>
                            <a:srgbClr val="000066"/>
                          </a:solidFill>
                        </a:rPr>
                        <a:t>Yes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sz="1300" b="1" noProof="0" dirty="0">
                          <a:solidFill>
                            <a:srgbClr val="000066"/>
                          </a:solidFill>
                        </a:rPr>
                        <a:t>Null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sz="1200" b="1" noProof="0" dirty="0">
                          <a:solidFill>
                            <a:srgbClr val="000066"/>
                          </a:solidFill>
                        </a:rPr>
                        <a:t>WT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sz="1200" b="1" noProof="0" dirty="0">
                          <a:solidFill>
                            <a:srgbClr val="000066"/>
                          </a:solidFill>
                        </a:rPr>
                        <a:t>WT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sz="1200" b="1" noProof="0" dirty="0">
                          <a:solidFill>
                            <a:srgbClr val="000066"/>
                          </a:solidFill>
                        </a:rPr>
                        <a:t>WT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sz="1200" b="1" noProof="0" dirty="0">
                          <a:solidFill>
                            <a:srgbClr val="000066"/>
                          </a:solidFill>
                        </a:rPr>
                        <a:t>L31L/M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sz="1200" b="1" noProof="0" dirty="0">
                          <a:solidFill>
                            <a:srgbClr val="000066"/>
                          </a:solidFill>
                        </a:rPr>
                        <a:t>L31M, Y93H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sz="1200" b="1" noProof="0" dirty="0">
                          <a:solidFill>
                            <a:srgbClr val="000066"/>
                          </a:solidFill>
                        </a:rPr>
                        <a:t>L31M, Y93H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5"/>
                  </a:ext>
                </a:extLst>
              </a:tr>
            </a:tbl>
          </a:graphicData>
        </a:graphic>
      </p:graphicFrame>
      <p:sp>
        <p:nvSpPr>
          <p:cNvPr id="8" name="Titre 1"/>
          <p:cNvSpPr>
            <a:spLocks noGrp="1"/>
          </p:cNvSpPr>
          <p:nvPr>
            <p:ph type="title"/>
          </p:nvPr>
        </p:nvSpPr>
        <p:spPr>
          <a:xfrm>
            <a:off x="468313" y="76200"/>
            <a:ext cx="8351837" cy="976313"/>
          </a:xfrm>
        </p:spPr>
        <p:txBody>
          <a:bodyPr/>
          <a:lstStyle/>
          <a:p>
            <a:r>
              <a:rPr lang="en-US" sz="2800" dirty="0"/>
              <a:t>C-EDGE experienced Study: </a:t>
            </a:r>
            <a:r>
              <a:rPr lang="en-US" sz="2800" dirty="0" err="1"/>
              <a:t>elbasvir</a:t>
            </a:r>
            <a:r>
              <a:rPr lang="en-US" sz="2800" dirty="0"/>
              <a:t>/</a:t>
            </a:r>
            <a:r>
              <a:rPr lang="en-US" sz="2800" dirty="0" err="1"/>
              <a:t>grazoprevir</a:t>
            </a:r>
            <a:r>
              <a:rPr lang="en-US" sz="2800" dirty="0"/>
              <a:t> ± RBV in previous failure to PEG-IFN + RBV</a:t>
            </a:r>
          </a:p>
        </p:txBody>
      </p:sp>
      <p:sp>
        <p:nvSpPr>
          <p:cNvPr id="10" name="AutoShape 162"/>
          <p:cNvSpPr>
            <a:spLocks noChangeArrowheads="1"/>
          </p:cNvSpPr>
          <p:nvPr/>
        </p:nvSpPr>
        <p:spPr bwMode="auto">
          <a:xfrm>
            <a:off x="0" y="6598047"/>
            <a:ext cx="1658471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fr-FR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C-EDGE </a:t>
            </a:r>
            <a:r>
              <a:rPr lang="fr-FR" sz="1200" b="1" i="1" dirty="0" err="1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experienced</a:t>
            </a:r>
            <a:endParaRPr lang="fr-FR" sz="1200" b="1" i="1" dirty="0">
              <a:solidFill>
                <a:srgbClr val="333399"/>
              </a:solidFill>
              <a:latin typeface="Cambria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11" name="ZoneTexte 69"/>
          <p:cNvSpPr txBox="1">
            <a:spLocks noChangeArrowheads="1"/>
          </p:cNvSpPr>
          <p:nvPr/>
        </p:nvSpPr>
        <p:spPr bwMode="auto">
          <a:xfrm>
            <a:off x="4067944" y="6565900"/>
            <a:ext cx="506811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sz="1200" i="1" dirty="0" err="1">
                <a:solidFill>
                  <a:srgbClr val="0070C0"/>
                </a:solidFill>
                <a:ea typeface="ＭＳ Ｐゴシック" pitchFamily="34" charset="-128"/>
              </a:rPr>
              <a:t>Kwo</a:t>
            </a:r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 P. Gastroenterology 2017;152:164-175</a:t>
            </a:r>
            <a:endParaRPr lang="en-GB" sz="1200" i="1" dirty="0">
              <a:solidFill>
                <a:srgbClr val="0070C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875612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Group 7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73957765"/>
              </p:ext>
            </p:extLst>
          </p:nvPr>
        </p:nvGraphicFramePr>
        <p:xfrm>
          <a:off x="270188" y="1700808"/>
          <a:ext cx="8600850" cy="4156108"/>
        </p:xfrm>
        <a:graphic>
          <a:graphicData uri="http://schemas.openxmlformats.org/drawingml/2006/table">
            <a:tbl>
              <a:tblPr/>
              <a:tblGrid>
                <a:gridCol w="379775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15212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29614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152128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202694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66101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EBR/GZR</a:t>
                      </a:r>
                      <a:b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(no RBV)</a:t>
                      </a:r>
                      <a:b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12 weeks</a:t>
                      </a:r>
                      <a:b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105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EBR/GZR </a:t>
                      </a:r>
                      <a:b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+ RBV</a:t>
                      </a:r>
                      <a:b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12 weeks</a:t>
                      </a:r>
                      <a:b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104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EBR/GZR</a:t>
                      </a:r>
                      <a:b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(no RBV)</a:t>
                      </a:r>
                      <a:b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16 weeks</a:t>
                      </a:r>
                      <a:b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105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EBR/GZR </a:t>
                      </a:r>
                      <a:b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+ RBV</a:t>
                      </a:r>
                      <a:b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16 weeks</a:t>
                      </a:r>
                      <a:b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106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9CC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04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Drug-related adverse event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41 (39.0)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67 (64.4)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46 (43.8)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81 (76.4)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04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Discontinued study medication due to AE</a:t>
                      </a:r>
                      <a:b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   Drug-related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 (1.0)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 (1.0)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 (1.0) *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 (4.7)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 (1.9) **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996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Serious adverse event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 (3.8)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 (2.9)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 (2.9)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 (3.8)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996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Death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76482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Most common adverse events</a:t>
                      </a:r>
                    </a:p>
                    <a:p>
                      <a:pPr marL="457200" marR="0" lvl="1" indent="-27940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Fatigue</a:t>
                      </a:r>
                    </a:p>
                    <a:p>
                      <a:pPr marL="457200" marR="0" lvl="1" indent="-27940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Headache</a:t>
                      </a:r>
                    </a:p>
                    <a:p>
                      <a:pPr marL="457200" marR="0" lvl="1" indent="-27940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Nausea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20 (19.0)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22 (21.0)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9 (8.6)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28 (26.9)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21 (20.2)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15 (14.4)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17 (16.2)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20 (19.0)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 (3.8)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32 (30.2)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20 (18.9)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18 (17.0)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996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noProof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Hemoglobin</a:t>
                      </a:r>
                      <a:r>
                        <a:rPr kumimoji="0" lang="en-GB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&lt; 10 g</a:t>
                      </a:r>
                      <a:r>
                        <a:rPr kumimoji="0" lang="en-GB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/</a:t>
                      </a:r>
                      <a:r>
                        <a:rPr kumimoji="0" lang="en-GB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dl</a:t>
                      </a:r>
                      <a:endParaRPr kumimoji="0" lang="en-GB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9 (8.7)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22 (20.8)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996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Total bilirubin &gt; 5 x baseline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7623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Late ALT/AST &gt; 5 x ULN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 (1.0)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 (2.9)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107504" y="1295400"/>
            <a:ext cx="9036496" cy="284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 defTabSz="914400" fontAlgn="base">
              <a:lnSpc>
                <a:spcPts val="1525"/>
              </a:lnSpc>
              <a:spcBef>
                <a:spcPct val="20000"/>
              </a:spcBef>
              <a:spcAft>
                <a:spcPct val="0"/>
              </a:spcAft>
            </a:pPr>
            <a:r>
              <a:rPr lang="en-GB" sz="2400" b="1" dirty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Adverse events, N (%)</a:t>
            </a:r>
          </a:p>
        </p:txBody>
      </p:sp>
      <p:sp>
        <p:nvSpPr>
          <p:cNvPr id="12" name="AutoShape 162"/>
          <p:cNvSpPr>
            <a:spLocks noChangeArrowheads="1"/>
          </p:cNvSpPr>
          <p:nvPr/>
        </p:nvSpPr>
        <p:spPr bwMode="auto">
          <a:xfrm>
            <a:off x="0" y="6570663"/>
            <a:ext cx="1658471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fr-FR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C-EDGE </a:t>
            </a:r>
            <a:r>
              <a:rPr lang="fr-FR" sz="1200" b="1" i="1" dirty="0" err="1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experienced</a:t>
            </a:r>
            <a:endParaRPr lang="fr-FR" sz="1200" b="1" i="1" dirty="0">
              <a:solidFill>
                <a:srgbClr val="333399"/>
              </a:solidFill>
              <a:latin typeface="Cambria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251520" y="5949280"/>
            <a:ext cx="479650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/>
              <a:t>* Emotional lability D35 ; ** palpitations, suicidal ideation   </a:t>
            </a:r>
          </a:p>
        </p:txBody>
      </p:sp>
      <p:sp>
        <p:nvSpPr>
          <p:cNvPr id="9" name="Titre 1"/>
          <p:cNvSpPr>
            <a:spLocks noGrp="1"/>
          </p:cNvSpPr>
          <p:nvPr>
            <p:ph type="title"/>
          </p:nvPr>
        </p:nvSpPr>
        <p:spPr>
          <a:xfrm>
            <a:off x="468313" y="76200"/>
            <a:ext cx="8351837" cy="976313"/>
          </a:xfrm>
        </p:spPr>
        <p:txBody>
          <a:bodyPr/>
          <a:lstStyle/>
          <a:p>
            <a:r>
              <a:rPr lang="en-US" sz="2800" dirty="0"/>
              <a:t>C-EDGE experienced Study: </a:t>
            </a:r>
            <a:r>
              <a:rPr lang="en-US" sz="2800" dirty="0" err="1"/>
              <a:t>elbasvir</a:t>
            </a:r>
            <a:r>
              <a:rPr lang="en-US" sz="2800" dirty="0"/>
              <a:t>/</a:t>
            </a:r>
            <a:r>
              <a:rPr lang="en-US" sz="2800" dirty="0" err="1"/>
              <a:t>grazoprevir</a:t>
            </a:r>
            <a:r>
              <a:rPr lang="en-US" sz="2800" dirty="0"/>
              <a:t> ± RBV in previous failure to PEG-IFN + RBV</a:t>
            </a:r>
          </a:p>
        </p:txBody>
      </p:sp>
      <p:sp>
        <p:nvSpPr>
          <p:cNvPr id="11" name="ZoneTexte 69"/>
          <p:cNvSpPr txBox="1">
            <a:spLocks noChangeArrowheads="1"/>
          </p:cNvSpPr>
          <p:nvPr/>
        </p:nvSpPr>
        <p:spPr bwMode="auto">
          <a:xfrm>
            <a:off x="4067944" y="6565900"/>
            <a:ext cx="506811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sz="1200" i="1" dirty="0" err="1">
                <a:solidFill>
                  <a:srgbClr val="0070C0"/>
                </a:solidFill>
                <a:ea typeface="ＭＳ Ｐゴシック" pitchFamily="34" charset="-128"/>
              </a:rPr>
              <a:t>Kwo</a:t>
            </a:r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 P. Gastroenterology 2017;152:164-175</a:t>
            </a:r>
            <a:endParaRPr lang="en-GB" sz="1200" i="1" dirty="0">
              <a:solidFill>
                <a:srgbClr val="0070C0"/>
              </a:solidFill>
              <a:ea typeface="ＭＳ Ｐゴシック" pitchFamily="34" charset="-12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106393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179512" y="1196752"/>
            <a:ext cx="8856984" cy="5328592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dirty="0"/>
              <a:t>Summary</a:t>
            </a:r>
          </a:p>
          <a:p>
            <a:pPr lvl="1">
              <a:spcBef>
                <a:spcPts val="0"/>
              </a:spcBef>
            </a:pPr>
            <a:r>
              <a:rPr lang="en-US" dirty="0"/>
              <a:t>In patients who failed prior PEG-IFN + RBV therapy</a:t>
            </a:r>
          </a:p>
          <a:p>
            <a:pPr lvl="2">
              <a:spcBef>
                <a:spcPts val="0"/>
              </a:spcBef>
            </a:pPr>
            <a:r>
              <a:rPr lang="en-US" sz="1700" dirty="0"/>
              <a:t>12 weeks of EBR/GZR without RBV achieved SVR</a:t>
            </a:r>
            <a:r>
              <a:rPr lang="en-US" sz="1700" baseline="-25000" dirty="0"/>
              <a:t>12</a:t>
            </a:r>
            <a:r>
              <a:rPr lang="en-US" sz="1700" dirty="0"/>
              <a:t> in 100 % of patients </a:t>
            </a:r>
            <a:br>
              <a:rPr lang="en-US" sz="1700" dirty="0"/>
            </a:br>
            <a:r>
              <a:rPr lang="en-US" sz="1700" dirty="0"/>
              <a:t>with history of relapse to prior PEG-IFN + RBV</a:t>
            </a:r>
          </a:p>
          <a:p>
            <a:pPr lvl="2">
              <a:spcBef>
                <a:spcPts val="0"/>
              </a:spcBef>
            </a:pPr>
            <a:r>
              <a:rPr lang="en-US" sz="1700" dirty="0"/>
              <a:t>12 weeks of EBR/GZR without RBV achieved SVR</a:t>
            </a:r>
            <a:r>
              <a:rPr lang="en-US" sz="1700" baseline="-25000" dirty="0"/>
              <a:t>12</a:t>
            </a:r>
            <a:r>
              <a:rPr lang="en-US" sz="1700" dirty="0"/>
              <a:t> in 100% of genotype 1b</a:t>
            </a:r>
          </a:p>
          <a:p>
            <a:pPr lvl="2">
              <a:spcBef>
                <a:spcPts val="0"/>
              </a:spcBef>
            </a:pPr>
            <a:r>
              <a:rPr lang="en-US" sz="1700" dirty="0"/>
              <a:t>16 weeks of EBR/GZR + RBV achieved SVR</a:t>
            </a:r>
            <a:r>
              <a:rPr lang="en-US" sz="1700" baseline="-25000" dirty="0"/>
              <a:t>12</a:t>
            </a:r>
            <a:r>
              <a:rPr lang="en-US" sz="1700" dirty="0"/>
              <a:t> of 100% with no </a:t>
            </a:r>
            <a:r>
              <a:rPr lang="en-US" sz="1700" dirty="0" err="1"/>
              <a:t>virologic</a:t>
            </a:r>
            <a:r>
              <a:rPr lang="en-US" sz="1700" dirty="0"/>
              <a:t> failure regardless of prior treatment history or cirrhosis status or NS5A RAV</a:t>
            </a:r>
          </a:p>
          <a:p>
            <a:pPr lvl="2">
              <a:spcBef>
                <a:spcPts val="0"/>
              </a:spcBef>
            </a:pPr>
            <a:r>
              <a:rPr lang="en-US" sz="1700" dirty="0"/>
              <a:t>There was no difference in response rates between patients with and without cirrhosis, irrespective of therapy duration and with or without the addition of RBV</a:t>
            </a:r>
          </a:p>
          <a:p>
            <a:pPr lvl="1">
              <a:spcBef>
                <a:spcPts val="0"/>
              </a:spcBef>
            </a:pPr>
            <a:r>
              <a:rPr lang="en-US" dirty="0"/>
              <a:t>Of the 12 genotype 1a with </a:t>
            </a:r>
            <a:r>
              <a:rPr lang="en-US" dirty="0" err="1"/>
              <a:t>virologic</a:t>
            </a:r>
            <a:r>
              <a:rPr lang="en-US" dirty="0"/>
              <a:t> failure, 10 had a baseline NS5A RAV</a:t>
            </a:r>
          </a:p>
          <a:p>
            <a:pPr lvl="1">
              <a:spcBef>
                <a:spcPts val="0"/>
              </a:spcBef>
            </a:pPr>
            <a:r>
              <a:rPr lang="en-US" dirty="0"/>
              <a:t>EBR/GZR FDC was generally safe and well tolerated</a:t>
            </a:r>
          </a:p>
          <a:p>
            <a:pPr lvl="1">
              <a:spcBef>
                <a:spcPts val="0"/>
              </a:spcBef>
            </a:pPr>
            <a:r>
              <a:rPr lang="en-US" dirty="0" err="1"/>
              <a:t>Virologic</a:t>
            </a:r>
            <a:r>
              <a:rPr lang="en-US" dirty="0"/>
              <a:t> failure was seen in 5.8% of patients treated with 12W of EBR/GZR</a:t>
            </a:r>
          </a:p>
          <a:p>
            <a:pPr lvl="1">
              <a:spcBef>
                <a:spcPts val="0"/>
              </a:spcBef>
            </a:pPr>
            <a:r>
              <a:rPr lang="en-US" dirty="0"/>
              <a:t>To maximize SVR rates, genotype 1a or 4-infected patients with a prior history of null or partial response to PEG-IFN + RBV </a:t>
            </a:r>
          </a:p>
          <a:p>
            <a:pPr lvl="2">
              <a:spcBef>
                <a:spcPts val="0"/>
              </a:spcBef>
            </a:pPr>
            <a:r>
              <a:rPr lang="en-US" sz="1700" dirty="0"/>
              <a:t>may benefit from the addition of RBV and extension of therapy to 16 weeks,</a:t>
            </a:r>
          </a:p>
          <a:p>
            <a:pPr lvl="2">
              <a:spcBef>
                <a:spcPts val="0"/>
              </a:spcBef>
            </a:pPr>
            <a:r>
              <a:rPr lang="en-US" sz="1700" dirty="0"/>
              <a:t>alternatively, baseline RAV testing of genotype 1a-infected patients may be used to identify the small subset of patients who can benefit from the addition of RBV and extension of therapy to 16 weeks</a:t>
            </a:r>
          </a:p>
          <a:p>
            <a:pPr lvl="1">
              <a:spcBef>
                <a:spcPts val="0"/>
              </a:spcBef>
            </a:pPr>
            <a:endParaRPr lang="en-US" dirty="0"/>
          </a:p>
        </p:txBody>
      </p:sp>
      <p:sp>
        <p:nvSpPr>
          <p:cNvPr id="9" name="AutoShape 162"/>
          <p:cNvSpPr>
            <a:spLocks noChangeArrowheads="1"/>
          </p:cNvSpPr>
          <p:nvPr/>
        </p:nvSpPr>
        <p:spPr bwMode="auto">
          <a:xfrm>
            <a:off x="0" y="6570663"/>
            <a:ext cx="1658471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fr-FR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C-EDGE </a:t>
            </a:r>
            <a:r>
              <a:rPr lang="fr-FR" sz="1200" b="1" i="1" dirty="0" err="1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experienced</a:t>
            </a:r>
            <a:endParaRPr lang="fr-FR" sz="1200" b="1" i="1" dirty="0">
              <a:solidFill>
                <a:srgbClr val="333399"/>
              </a:solidFill>
              <a:latin typeface="Cambria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10" name="Titre 1"/>
          <p:cNvSpPr>
            <a:spLocks noGrp="1"/>
          </p:cNvSpPr>
          <p:nvPr>
            <p:ph type="title"/>
          </p:nvPr>
        </p:nvSpPr>
        <p:spPr>
          <a:xfrm>
            <a:off x="468313" y="76200"/>
            <a:ext cx="8351837" cy="976313"/>
          </a:xfrm>
        </p:spPr>
        <p:txBody>
          <a:bodyPr/>
          <a:lstStyle/>
          <a:p>
            <a:r>
              <a:rPr lang="en-US" sz="2800" dirty="0"/>
              <a:t>C-EDGE experienced Study: </a:t>
            </a:r>
            <a:r>
              <a:rPr lang="en-US" sz="2800" dirty="0" err="1"/>
              <a:t>elbasvir</a:t>
            </a:r>
            <a:r>
              <a:rPr lang="en-US" sz="2800" dirty="0"/>
              <a:t>/</a:t>
            </a:r>
            <a:r>
              <a:rPr lang="en-US" sz="2800" dirty="0" err="1"/>
              <a:t>grazoprevir</a:t>
            </a:r>
            <a:r>
              <a:rPr lang="en-US" sz="2800" dirty="0"/>
              <a:t> ± RBV in previous failure to PEG-IFN + RBV</a:t>
            </a:r>
          </a:p>
        </p:txBody>
      </p:sp>
      <p:sp>
        <p:nvSpPr>
          <p:cNvPr id="11" name="ZoneTexte 69"/>
          <p:cNvSpPr txBox="1">
            <a:spLocks noChangeArrowheads="1"/>
          </p:cNvSpPr>
          <p:nvPr/>
        </p:nvSpPr>
        <p:spPr bwMode="auto">
          <a:xfrm>
            <a:off x="4067944" y="6565900"/>
            <a:ext cx="506811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sz="1200" i="1" dirty="0" err="1">
                <a:solidFill>
                  <a:srgbClr val="0070C0"/>
                </a:solidFill>
                <a:ea typeface="ＭＳ Ｐゴシック" pitchFamily="34" charset="-128"/>
              </a:rPr>
              <a:t>Kwo</a:t>
            </a:r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 P. Gastroenterology 2017;152:164-175</a:t>
            </a:r>
            <a:endParaRPr lang="en-GB" sz="1200" i="1" dirty="0">
              <a:solidFill>
                <a:srgbClr val="0070C0"/>
              </a:solidFill>
              <a:ea typeface="ＭＳ Ｐゴシック" pitchFamily="34" charset="-12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106393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Group 77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536744147"/>
              </p:ext>
            </p:extLst>
          </p:nvPr>
        </p:nvGraphicFramePr>
        <p:xfrm>
          <a:off x="251520" y="1654559"/>
          <a:ext cx="8672858" cy="4746000"/>
        </p:xfrm>
        <a:graphic>
          <a:graphicData uri="http://schemas.openxmlformats.org/drawingml/2006/table">
            <a:tbl>
              <a:tblPr/>
              <a:tblGrid>
                <a:gridCol w="403244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22413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224136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224136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968002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270017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EBR/GZR 12 weeks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EBR/GZR 16 weeks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51075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No RBV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105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+ RBV</a:t>
                      </a:r>
                      <a:b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104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No RBV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105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+ RBV</a:t>
                      </a:r>
                      <a:b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106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9CC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7001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Age, median years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56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56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55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55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7001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Female, 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37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34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7001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Race : White / Black, 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63 / 22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67 / 23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69 / 9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74 / 14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9942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Genotype, %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1a</a:t>
                      </a:r>
                      <a:b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1b or other genotypes 1</a:t>
                      </a:r>
                      <a:b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</a:t>
                      </a:r>
                      <a:b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7001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HIV co-infection, 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7001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Cirrhosis, 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35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34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36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35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81318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Prior treatment response, N (%)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Null response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Partial response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Relapse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49 (47)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21 (20)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35 (33)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44 (42)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22 (21)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38 (37)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46 (44)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21 (20)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38 (36)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43 (41)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23 (22)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40 (38)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6321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Treatment discontinuation, N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Adverse event / </a:t>
                      </a:r>
                      <a:r>
                        <a:rPr kumimoji="0" lang="en-GB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virologic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failure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Follow-up discontinuation (</a:t>
                      </a:r>
                      <a:r>
                        <a:rPr kumimoji="0" lang="en-GB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virologic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failure)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 / 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9 (3)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 / 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 (6)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 / 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 (4)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 / 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 (0)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13" name="AutoShape 162"/>
          <p:cNvSpPr>
            <a:spLocks noChangeArrowheads="1"/>
          </p:cNvSpPr>
          <p:nvPr/>
        </p:nvSpPr>
        <p:spPr bwMode="auto">
          <a:xfrm>
            <a:off x="0" y="6570663"/>
            <a:ext cx="1658471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fr-FR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C-EDGE </a:t>
            </a:r>
            <a:r>
              <a:rPr lang="fr-FR" sz="1200" b="1" i="1" dirty="0" err="1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experienced</a:t>
            </a:r>
            <a:endParaRPr lang="fr-FR" sz="1200" b="1" i="1" dirty="0">
              <a:solidFill>
                <a:srgbClr val="333399"/>
              </a:solidFill>
              <a:latin typeface="Cambria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1974009" y="1206277"/>
            <a:ext cx="5181675" cy="4044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>
              <a:lnSpc>
                <a:spcPts val="2360"/>
              </a:lnSpc>
            </a:pPr>
            <a:r>
              <a:rPr lang="en-US" sz="2400" b="1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Baseline characteristics and disposition</a:t>
            </a:r>
          </a:p>
        </p:txBody>
      </p:sp>
      <p:sp>
        <p:nvSpPr>
          <p:cNvPr id="8" name="Titre 1"/>
          <p:cNvSpPr>
            <a:spLocks noGrp="1"/>
          </p:cNvSpPr>
          <p:nvPr>
            <p:ph type="title"/>
          </p:nvPr>
        </p:nvSpPr>
        <p:spPr>
          <a:xfrm>
            <a:off x="468313" y="76200"/>
            <a:ext cx="8351837" cy="976313"/>
          </a:xfrm>
        </p:spPr>
        <p:txBody>
          <a:bodyPr/>
          <a:lstStyle/>
          <a:p>
            <a:r>
              <a:rPr lang="en-US" sz="2800" dirty="0"/>
              <a:t>C-EDGE experienced Study: </a:t>
            </a:r>
            <a:r>
              <a:rPr lang="en-US" sz="2800" dirty="0" err="1"/>
              <a:t>elbasvir</a:t>
            </a:r>
            <a:r>
              <a:rPr lang="en-US" sz="2800" dirty="0"/>
              <a:t>/</a:t>
            </a:r>
            <a:r>
              <a:rPr lang="en-US" sz="2800" dirty="0" err="1"/>
              <a:t>grazoprevir</a:t>
            </a:r>
            <a:r>
              <a:rPr lang="en-US" sz="2800" dirty="0"/>
              <a:t> ± RBV in previous failure to PEG-IFN + RBV</a:t>
            </a:r>
          </a:p>
        </p:txBody>
      </p:sp>
      <p:sp>
        <p:nvSpPr>
          <p:cNvPr id="9" name="ZoneTexte 69"/>
          <p:cNvSpPr txBox="1">
            <a:spLocks noChangeArrowheads="1"/>
          </p:cNvSpPr>
          <p:nvPr/>
        </p:nvSpPr>
        <p:spPr bwMode="auto">
          <a:xfrm>
            <a:off x="4067944" y="6565900"/>
            <a:ext cx="506811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sz="1200" i="1" dirty="0" err="1">
                <a:solidFill>
                  <a:srgbClr val="0070C0"/>
                </a:solidFill>
                <a:ea typeface="ＭＳ Ｐゴシック" pitchFamily="34" charset="-128"/>
              </a:rPr>
              <a:t>Kwo</a:t>
            </a:r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 P. Gastroenterology 2017;152:164-175</a:t>
            </a:r>
            <a:endParaRPr lang="en-GB" sz="1200" i="1" dirty="0">
              <a:solidFill>
                <a:srgbClr val="0070C0"/>
              </a:solidFill>
              <a:ea typeface="ＭＳ Ｐゴシック" pitchFamily="34" charset="-12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106393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" name="Group 77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94373951"/>
              </p:ext>
            </p:extLst>
          </p:nvPr>
        </p:nvGraphicFramePr>
        <p:xfrm>
          <a:off x="107505" y="5301208"/>
          <a:ext cx="8280919" cy="1136400"/>
        </p:xfrm>
        <a:graphic>
          <a:graphicData uri="http://schemas.openxmlformats.org/drawingml/2006/table">
            <a:tbl>
              <a:tblPr/>
              <a:tblGrid>
                <a:gridCol w="194421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15212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71554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734517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734517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Breakthrough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Virologic</a:t>
                      </a: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rebound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Relapse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LTFU/Early DC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8" name="Text Box 2"/>
          <p:cNvSpPr txBox="1">
            <a:spLocks noChangeArrowheads="1"/>
          </p:cNvSpPr>
          <p:nvPr/>
        </p:nvSpPr>
        <p:spPr bwMode="auto">
          <a:xfrm>
            <a:off x="1684485" y="1151860"/>
            <a:ext cx="576236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2400" b="1" dirty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SVR</a:t>
            </a:r>
            <a:r>
              <a:rPr lang="en-GB" sz="2400" b="1" baseline="-25000" dirty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12</a:t>
            </a:r>
            <a:r>
              <a:rPr lang="en-GB" sz="2400" b="1" dirty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 (</a:t>
            </a:r>
            <a:r>
              <a:rPr lang="fr-FR" sz="2400" b="1" dirty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HCV RNA &lt; 15 IU</a:t>
            </a:r>
            <a:r>
              <a:rPr lang="fr-FR" sz="2400" b="1" dirty="0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/ml)</a:t>
            </a:r>
            <a:r>
              <a:rPr lang="fr-FR" sz="2400" b="1" dirty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, ITT, % (95% CI)</a:t>
            </a:r>
            <a:endParaRPr lang="en-GB" sz="2400" b="1" dirty="0">
              <a:solidFill>
                <a:srgbClr val="0070C0"/>
              </a:solidFill>
              <a:latin typeface="Calibri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grpSp>
        <p:nvGrpSpPr>
          <p:cNvPr id="2" name="Groupe 1"/>
          <p:cNvGrpSpPr/>
          <p:nvPr/>
        </p:nvGrpSpPr>
        <p:grpSpPr>
          <a:xfrm>
            <a:off x="1183632" y="1692795"/>
            <a:ext cx="7171168" cy="3608413"/>
            <a:chOff x="1183632" y="1692795"/>
            <a:chExt cx="7171168" cy="3608413"/>
          </a:xfrm>
        </p:grpSpPr>
        <p:sp>
          <p:nvSpPr>
            <p:cNvPr id="9" name="Freeform 8"/>
            <p:cNvSpPr>
              <a:spLocks/>
            </p:cNvSpPr>
            <p:nvPr/>
          </p:nvSpPr>
          <p:spPr bwMode="auto">
            <a:xfrm>
              <a:off x="1709371" y="2353963"/>
              <a:ext cx="6645429" cy="2637559"/>
            </a:xfrm>
            <a:custGeom>
              <a:avLst/>
              <a:gdLst>
                <a:gd name="T0" fmla="*/ 3482 w 3482"/>
                <a:gd name="T1" fmla="*/ 1382 h 1382"/>
                <a:gd name="T2" fmla="*/ 0 w 3482"/>
                <a:gd name="T3" fmla="*/ 1382 h 1382"/>
                <a:gd name="T4" fmla="*/ 0 w 3482"/>
                <a:gd name="T5" fmla="*/ 0 h 13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482" h="1382">
                  <a:moveTo>
                    <a:pt x="3482" y="1382"/>
                  </a:moveTo>
                  <a:lnTo>
                    <a:pt x="0" y="1382"/>
                  </a:lnTo>
                  <a:lnTo>
                    <a:pt x="0" y="0"/>
                  </a:lnTo>
                </a:path>
              </a:pathLst>
            </a:custGeom>
            <a:noFill/>
            <a:ln w="11113">
              <a:solidFill>
                <a:srgbClr val="0000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" name="Line 9"/>
            <p:cNvSpPr>
              <a:spLocks noChangeShapeType="1"/>
            </p:cNvSpPr>
            <p:nvPr/>
          </p:nvSpPr>
          <p:spPr bwMode="auto">
            <a:xfrm>
              <a:off x="1619672" y="2880711"/>
              <a:ext cx="89701" cy="0"/>
            </a:xfrm>
            <a:prstGeom prst="line">
              <a:avLst/>
            </a:prstGeom>
            <a:noFill/>
            <a:ln w="11113">
              <a:solidFill>
                <a:srgbClr val="0000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1" name="Line 10"/>
            <p:cNvSpPr>
              <a:spLocks noChangeShapeType="1"/>
            </p:cNvSpPr>
            <p:nvPr/>
          </p:nvSpPr>
          <p:spPr bwMode="auto">
            <a:xfrm>
              <a:off x="1619672" y="3407460"/>
              <a:ext cx="89701" cy="0"/>
            </a:xfrm>
            <a:prstGeom prst="line">
              <a:avLst/>
            </a:prstGeom>
            <a:noFill/>
            <a:ln w="11113">
              <a:solidFill>
                <a:srgbClr val="0000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" name="Line 11"/>
            <p:cNvSpPr>
              <a:spLocks noChangeShapeType="1"/>
            </p:cNvSpPr>
            <p:nvPr/>
          </p:nvSpPr>
          <p:spPr bwMode="auto">
            <a:xfrm>
              <a:off x="1619672" y="3934208"/>
              <a:ext cx="89701" cy="0"/>
            </a:xfrm>
            <a:prstGeom prst="line">
              <a:avLst/>
            </a:prstGeom>
            <a:noFill/>
            <a:ln w="11113">
              <a:solidFill>
                <a:srgbClr val="0000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" name="Line 12"/>
            <p:cNvSpPr>
              <a:spLocks noChangeShapeType="1"/>
            </p:cNvSpPr>
            <p:nvPr/>
          </p:nvSpPr>
          <p:spPr bwMode="auto">
            <a:xfrm>
              <a:off x="1619672" y="4462864"/>
              <a:ext cx="89701" cy="0"/>
            </a:xfrm>
            <a:prstGeom prst="line">
              <a:avLst/>
            </a:prstGeom>
            <a:noFill/>
            <a:ln w="11113">
              <a:solidFill>
                <a:srgbClr val="0000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" name="Line 13"/>
            <p:cNvSpPr>
              <a:spLocks noChangeShapeType="1"/>
            </p:cNvSpPr>
            <p:nvPr/>
          </p:nvSpPr>
          <p:spPr bwMode="auto">
            <a:xfrm>
              <a:off x="1619672" y="4991522"/>
              <a:ext cx="89701" cy="0"/>
            </a:xfrm>
            <a:prstGeom prst="line">
              <a:avLst/>
            </a:prstGeom>
            <a:noFill/>
            <a:ln w="11113">
              <a:solidFill>
                <a:srgbClr val="0000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5" name="Line 14"/>
            <p:cNvSpPr>
              <a:spLocks noChangeShapeType="1"/>
            </p:cNvSpPr>
            <p:nvPr/>
          </p:nvSpPr>
          <p:spPr bwMode="auto">
            <a:xfrm>
              <a:off x="1619672" y="2353963"/>
              <a:ext cx="89701" cy="0"/>
            </a:xfrm>
            <a:prstGeom prst="line">
              <a:avLst/>
            </a:prstGeom>
            <a:noFill/>
            <a:ln w="11113">
              <a:solidFill>
                <a:srgbClr val="0000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6" name="Freeform 15"/>
            <p:cNvSpPr>
              <a:spLocks/>
            </p:cNvSpPr>
            <p:nvPr/>
          </p:nvSpPr>
          <p:spPr bwMode="auto">
            <a:xfrm>
              <a:off x="2211310" y="2566416"/>
              <a:ext cx="658436" cy="2425106"/>
            </a:xfrm>
            <a:custGeom>
              <a:avLst/>
              <a:gdLst>
                <a:gd name="T0" fmla="*/ 345 w 345"/>
                <a:gd name="T1" fmla="*/ 0 h 1278"/>
                <a:gd name="T2" fmla="*/ 0 w 345"/>
                <a:gd name="T3" fmla="*/ 0 h 1278"/>
                <a:gd name="T4" fmla="*/ 0 w 345"/>
                <a:gd name="T5" fmla="*/ 1278 h 1278"/>
                <a:gd name="T6" fmla="*/ 345 w 345"/>
                <a:gd name="T7" fmla="*/ 1278 h 1278"/>
                <a:gd name="T8" fmla="*/ 345 w 345"/>
                <a:gd name="T9" fmla="*/ 0 h 1278"/>
                <a:gd name="T10" fmla="*/ 345 w 345"/>
                <a:gd name="T11" fmla="*/ 0 h 12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45" h="1278">
                  <a:moveTo>
                    <a:pt x="345" y="0"/>
                  </a:moveTo>
                  <a:lnTo>
                    <a:pt x="0" y="0"/>
                  </a:lnTo>
                  <a:lnTo>
                    <a:pt x="0" y="1278"/>
                  </a:lnTo>
                  <a:lnTo>
                    <a:pt x="345" y="1278"/>
                  </a:lnTo>
                  <a:lnTo>
                    <a:pt x="345" y="0"/>
                  </a:lnTo>
                  <a:lnTo>
                    <a:pt x="345" y="0"/>
                  </a:lnTo>
                  <a:close/>
                </a:path>
              </a:pathLst>
            </a:custGeom>
            <a:solidFill>
              <a:srgbClr val="FF66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7" name="Freeform 16"/>
            <p:cNvSpPr>
              <a:spLocks/>
            </p:cNvSpPr>
            <p:nvPr/>
          </p:nvSpPr>
          <p:spPr bwMode="auto">
            <a:xfrm>
              <a:off x="3881255" y="2529840"/>
              <a:ext cx="656527" cy="2461682"/>
            </a:xfrm>
            <a:custGeom>
              <a:avLst/>
              <a:gdLst>
                <a:gd name="T0" fmla="*/ 344 w 344"/>
                <a:gd name="T1" fmla="*/ 0 h 1305"/>
                <a:gd name="T2" fmla="*/ 0 w 344"/>
                <a:gd name="T3" fmla="*/ 0 h 1305"/>
                <a:gd name="T4" fmla="*/ 0 w 344"/>
                <a:gd name="T5" fmla="*/ 1305 h 1305"/>
                <a:gd name="T6" fmla="*/ 344 w 344"/>
                <a:gd name="T7" fmla="*/ 1305 h 1305"/>
                <a:gd name="T8" fmla="*/ 344 w 344"/>
                <a:gd name="T9" fmla="*/ 0 h 1305"/>
                <a:gd name="T10" fmla="*/ 344 w 344"/>
                <a:gd name="T11" fmla="*/ 0 h 13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44" h="1305">
                  <a:moveTo>
                    <a:pt x="344" y="0"/>
                  </a:moveTo>
                  <a:lnTo>
                    <a:pt x="0" y="0"/>
                  </a:lnTo>
                  <a:lnTo>
                    <a:pt x="0" y="1305"/>
                  </a:lnTo>
                  <a:lnTo>
                    <a:pt x="344" y="1305"/>
                  </a:lnTo>
                  <a:lnTo>
                    <a:pt x="344" y="0"/>
                  </a:lnTo>
                  <a:lnTo>
                    <a:pt x="344" y="0"/>
                  </a:lnTo>
                  <a:close/>
                </a:path>
              </a:pathLst>
            </a:custGeom>
            <a:solidFill>
              <a:srgbClr val="FFC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8" name="Freeform 17"/>
            <p:cNvSpPr>
              <a:spLocks/>
            </p:cNvSpPr>
            <p:nvPr/>
          </p:nvSpPr>
          <p:spPr bwMode="auto">
            <a:xfrm>
              <a:off x="7202061" y="2420760"/>
              <a:ext cx="656527" cy="2570762"/>
            </a:xfrm>
            <a:custGeom>
              <a:avLst/>
              <a:gdLst>
                <a:gd name="T0" fmla="*/ 344 w 344"/>
                <a:gd name="T1" fmla="*/ 1347 h 1347"/>
                <a:gd name="T2" fmla="*/ 344 w 344"/>
                <a:gd name="T3" fmla="*/ 0 h 1347"/>
                <a:gd name="T4" fmla="*/ 0 w 344"/>
                <a:gd name="T5" fmla="*/ 0 h 1347"/>
                <a:gd name="T6" fmla="*/ 0 w 344"/>
                <a:gd name="T7" fmla="*/ 1347 h 1347"/>
                <a:gd name="T8" fmla="*/ 344 w 344"/>
                <a:gd name="T9" fmla="*/ 1347 h 1347"/>
                <a:gd name="T10" fmla="*/ 344 w 344"/>
                <a:gd name="T11" fmla="*/ 1347 h 1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44" h="1347">
                  <a:moveTo>
                    <a:pt x="344" y="1347"/>
                  </a:moveTo>
                  <a:lnTo>
                    <a:pt x="344" y="0"/>
                  </a:lnTo>
                  <a:lnTo>
                    <a:pt x="0" y="0"/>
                  </a:lnTo>
                  <a:lnTo>
                    <a:pt x="0" y="1347"/>
                  </a:lnTo>
                  <a:lnTo>
                    <a:pt x="344" y="1347"/>
                  </a:lnTo>
                  <a:lnTo>
                    <a:pt x="344" y="1347"/>
                  </a:lnTo>
                  <a:close/>
                </a:path>
              </a:pathLst>
            </a:custGeom>
            <a:solidFill>
              <a:srgbClr val="89CC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9" name="Freeform 18"/>
            <p:cNvSpPr>
              <a:spLocks/>
            </p:cNvSpPr>
            <p:nvPr/>
          </p:nvSpPr>
          <p:spPr bwMode="auto">
            <a:xfrm>
              <a:off x="5532116" y="2566416"/>
              <a:ext cx="656527" cy="2427015"/>
            </a:xfrm>
            <a:custGeom>
              <a:avLst/>
              <a:gdLst>
                <a:gd name="T0" fmla="*/ 344 w 344"/>
                <a:gd name="T1" fmla="*/ 1279 h 1279"/>
                <a:gd name="T2" fmla="*/ 344 w 344"/>
                <a:gd name="T3" fmla="*/ 0 h 1279"/>
                <a:gd name="T4" fmla="*/ 0 w 344"/>
                <a:gd name="T5" fmla="*/ 0 h 1279"/>
                <a:gd name="T6" fmla="*/ 0 w 344"/>
                <a:gd name="T7" fmla="*/ 1279 h 1279"/>
                <a:gd name="T8" fmla="*/ 344 w 344"/>
                <a:gd name="T9" fmla="*/ 1279 h 1279"/>
                <a:gd name="T10" fmla="*/ 344 w 344"/>
                <a:gd name="T11" fmla="*/ 1279 h 1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44" h="1279">
                  <a:moveTo>
                    <a:pt x="344" y="1279"/>
                  </a:moveTo>
                  <a:lnTo>
                    <a:pt x="344" y="0"/>
                  </a:lnTo>
                  <a:lnTo>
                    <a:pt x="0" y="0"/>
                  </a:lnTo>
                  <a:lnTo>
                    <a:pt x="0" y="1279"/>
                  </a:lnTo>
                  <a:lnTo>
                    <a:pt x="344" y="1279"/>
                  </a:lnTo>
                  <a:lnTo>
                    <a:pt x="344" y="1279"/>
                  </a:lnTo>
                  <a:close/>
                </a:path>
              </a:pathLst>
            </a:custGeom>
            <a:solidFill>
              <a:srgbClr val="0070C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grpSp>
          <p:nvGrpSpPr>
            <p:cNvPr id="54" name="Groupe 53"/>
            <p:cNvGrpSpPr/>
            <p:nvPr/>
          </p:nvGrpSpPr>
          <p:grpSpPr>
            <a:xfrm>
              <a:off x="1979712" y="1692795"/>
              <a:ext cx="4680520" cy="368053"/>
              <a:chOff x="1979712" y="1317765"/>
              <a:chExt cx="4680520" cy="368053"/>
            </a:xfrm>
          </p:grpSpPr>
          <p:sp>
            <p:nvSpPr>
              <p:cNvPr id="53" name="AutoShape 126"/>
              <p:cNvSpPr>
                <a:spLocks noChangeArrowheads="1"/>
              </p:cNvSpPr>
              <p:nvPr/>
            </p:nvSpPr>
            <p:spPr bwMode="auto">
              <a:xfrm>
                <a:off x="1979712" y="1325778"/>
                <a:ext cx="4680520" cy="360040"/>
              </a:xfrm>
              <a:prstGeom prst="roundRect">
                <a:avLst>
                  <a:gd name="adj" fmla="val 16667"/>
                </a:avLst>
              </a:prstGeom>
              <a:solidFill>
                <a:schemeClr val="bg1"/>
              </a:solidFill>
              <a:ln w="9525">
                <a:solidFill>
                  <a:srgbClr val="D0D0F0"/>
                </a:solidFill>
                <a:round/>
                <a:headEnd/>
                <a:tailEnd/>
              </a:ln>
              <a:effectLst>
                <a:prstShdw prst="shdw17" dist="17961" dir="2700000">
                  <a:srgbClr val="7D7D90">
                    <a:alpha val="74997"/>
                  </a:srgbClr>
                </a:prstShdw>
              </a:effectLst>
            </p:spPr>
            <p:txBody>
              <a:bodyPr wrap="none" anchor="ctr"/>
              <a:lstStyle/>
              <a:p>
                <a:pPr algn="l"/>
                <a:endParaRPr lang="en-GB" sz="2800"/>
              </a:p>
            </p:txBody>
          </p:sp>
          <p:sp>
            <p:nvSpPr>
              <p:cNvPr id="25" name="Rectangle 24"/>
              <p:cNvSpPr/>
              <p:nvPr/>
            </p:nvSpPr>
            <p:spPr>
              <a:xfrm>
                <a:off x="2267744" y="1428504"/>
                <a:ext cx="144016" cy="144016"/>
              </a:xfrm>
              <a:prstGeom prst="rect">
                <a:avLst/>
              </a:prstGeom>
              <a:solidFill>
                <a:srgbClr val="FF6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9" name="Rectangle 28"/>
              <p:cNvSpPr/>
              <p:nvPr/>
            </p:nvSpPr>
            <p:spPr>
              <a:xfrm>
                <a:off x="2797738" y="1428504"/>
                <a:ext cx="144016" cy="144016"/>
              </a:xfrm>
              <a:prstGeom prst="rect">
                <a:avLst/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0" name="Rectangle 29"/>
              <p:cNvSpPr/>
              <p:nvPr/>
            </p:nvSpPr>
            <p:spPr>
              <a:xfrm>
                <a:off x="5004048" y="1428504"/>
                <a:ext cx="144016" cy="144016"/>
              </a:xfrm>
              <a:prstGeom prst="rect">
                <a:avLst/>
              </a:prstGeom>
              <a:solidFill>
                <a:srgbClr val="0070C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1" name="Rectangle 30"/>
              <p:cNvSpPr/>
              <p:nvPr/>
            </p:nvSpPr>
            <p:spPr>
              <a:xfrm>
                <a:off x="5534042" y="1428504"/>
                <a:ext cx="144016" cy="144016"/>
              </a:xfrm>
              <a:prstGeom prst="rect">
                <a:avLst/>
              </a:prstGeom>
              <a:solidFill>
                <a:srgbClr val="89CC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6" name="ZoneTexte 25"/>
              <p:cNvSpPr txBox="1"/>
              <p:nvPr/>
            </p:nvSpPr>
            <p:spPr>
              <a:xfrm>
                <a:off x="2943735" y="1317765"/>
                <a:ext cx="973215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b="1">
                    <a:solidFill>
                      <a:srgbClr val="333399"/>
                    </a:solidFill>
                    <a:latin typeface="Calibri" pitchFamily="34" charset="0"/>
                  </a:rPr>
                  <a:t>12 weeks</a:t>
                </a:r>
              </a:p>
            </p:txBody>
          </p:sp>
          <p:sp>
            <p:nvSpPr>
              <p:cNvPr id="33" name="ZoneTexte 32"/>
              <p:cNvSpPr txBox="1"/>
              <p:nvPr/>
            </p:nvSpPr>
            <p:spPr>
              <a:xfrm>
                <a:off x="5678058" y="1317765"/>
                <a:ext cx="973215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b="1">
                    <a:solidFill>
                      <a:srgbClr val="333399"/>
                    </a:solidFill>
                    <a:latin typeface="Calibri" pitchFamily="34" charset="0"/>
                  </a:rPr>
                  <a:t>16 weeks</a:t>
                </a:r>
              </a:p>
            </p:txBody>
          </p:sp>
        </p:grpSp>
        <p:sp>
          <p:nvSpPr>
            <p:cNvPr id="34" name="ZoneTexte 33"/>
            <p:cNvSpPr txBox="1"/>
            <p:nvPr/>
          </p:nvSpPr>
          <p:spPr>
            <a:xfrm>
              <a:off x="1183632" y="2208212"/>
              <a:ext cx="48282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400" dirty="0"/>
                <a:t>100</a:t>
              </a:r>
            </a:p>
          </p:txBody>
        </p:sp>
        <p:sp>
          <p:nvSpPr>
            <p:cNvPr id="35" name="ZoneTexte 34"/>
            <p:cNvSpPr txBox="1"/>
            <p:nvPr/>
          </p:nvSpPr>
          <p:spPr>
            <a:xfrm>
              <a:off x="1283018" y="2726822"/>
              <a:ext cx="38343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400" dirty="0"/>
                <a:t>80</a:t>
              </a:r>
            </a:p>
          </p:txBody>
        </p:sp>
        <p:sp>
          <p:nvSpPr>
            <p:cNvPr id="36" name="ZoneTexte 35"/>
            <p:cNvSpPr txBox="1"/>
            <p:nvPr/>
          </p:nvSpPr>
          <p:spPr>
            <a:xfrm>
              <a:off x="1283018" y="3253571"/>
              <a:ext cx="38343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400" dirty="0"/>
                <a:t>60</a:t>
              </a:r>
            </a:p>
          </p:txBody>
        </p:sp>
        <p:sp>
          <p:nvSpPr>
            <p:cNvPr id="37" name="ZoneTexte 36"/>
            <p:cNvSpPr txBox="1"/>
            <p:nvPr/>
          </p:nvSpPr>
          <p:spPr>
            <a:xfrm>
              <a:off x="1283018" y="3780319"/>
              <a:ext cx="38343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400" dirty="0"/>
                <a:t>40</a:t>
              </a:r>
            </a:p>
          </p:txBody>
        </p:sp>
        <p:sp>
          <p:nvSpPr>
            <p:cNvPr id="38" name="ZoneTexte 37"/>
            <p:cNvSpPr txBox="1"/>
            <p:nvPr/>
          </p:nvSpPr>
          <p:spPr>
            <a:xfrm>
              <a:off x="1283018" y="4308975"/>
              <a:ext cx="38343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400" dirty="0"/>
                <a:t>20</a:t>
              </a:r>
            </a:p>
          </p:txBody>
        </p:sp>
        <p:sp>
          <p:nvSpPr>
            <p:cNvPr id="39" name="ZoneTexte 38"/>
            <p:cNvSpPr txBox="1"/>
            <p:nvPr/>
          </p:nvSpPr>
          <p:spPr>
            <a:xfrm>
              <a:off x="1382404" y="4837633"/>
              <a:ext cx="28405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400" dirty="0"/>
                <a:t>0</a:t>
              </a:r>
            </a:p>
          </p:txBody>
        </p:sp>
        <p:sp>
          <p:nvSpPr>
            <p:cNvPr id="41" name="ZoneTexte 40"/>
            <p:cNvSpPr txBox="1"/>
            <p:nvPr/>
          </p:nvSpPr>
          <p:spPr>
            <a:xfrm>
              <a:off x="2018041" y="2137050"/>
              <a:ext cx="1044978" cy="49073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ts val="1520"/>
                </a:lnSpc>
              </a:pPr>
              <a:r>
                <a:rPr lang="fr-FR" sz="1600" b="1" dirty="0">
                  <a:solidFill>
                    <a:srgbClr val="333399"/>
                  </a:solidFill>
                  <a:latin typeface="Calibri" pitchFamily="34" charset="0"/>
                </a:rPr>
                <a:t>92.4</a:t>
              </a:r>
            </a:p>
            <a:p>
              <a:pPr algn="ctr">
                <a:lnSpc>
                  <a:spcPts val="1520"/>
                </a:lnSpc>
              </a:pPr>
              <a:r>
                <a:rPr lang="fr-FR" sz="1600" b="1" dirty="0">
                  <a:solidFill>
                    <a:srgbClr val="333399"/>
                  </a:solidFill>
                  <a:latin typeface="Calibri" pitchFamily="34" charset="0"/>
                </a:rPr>
                <a:t>85.5-96.7)</a:t>
              </a:r>
            </a:p>
          </p:txBody>
        </p:sp>
        <p:sp>
          <p:nvSpPr>
            <p:cNvPr id="42" name="ZoneTexte 41"/>
            <p:cNvSpPr txBox="1"/>
            <p:nvPr/>
          </p:nvSpPr>
          <p:spPr>
            <a:xfrm>
              <a:off x="3655073" y="2104392"/>
              <a:ext cx="1108897" cy="49073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ts val="1520"/>
                </a:lnSpc>
              </a:pPr>
              <a:r>
                <a:rPr lang="fr-FR" sz="1600" b="1" dirty="0">
                  <a:solidFill>
                    <a:srgbClr val="333399"/>
                  </a:solidFill>
                  <a:latin typeface="Calibri" pitchFamily="34" charset="0"/>
                </a:rPr>
                <a:t>94.2</a:t>
              </a:r>
            </a:p>
            <a:p>
              <a:pPr algn="ctr">
                <a:lnSpc>
                  <a:spcPts val="1520"/>
                </a:lnSpc>
              </a:pPr>
              <a:r>
                <a:rPr lang="fr-FR" sz="1600" b="1" dirty="0">
                  <a:solidFill>
                    <a:srgbClr val="333399"/>
                  </a:solidFill>
                  <a:latin typeface="Calibri" pitchFamily="34" charset="0"/>
                </a:rPr>
                <a:t>(87.9-97.9)</a:t>
              </a:r>
            </a:p>
          </p:txBody>
        </p:sp>
        <p:sp>
          <p:nvSpPr>
            <p:cNvPr id="43" name="ZoneTexte 42"/>
            <p:cNvSpPr txBox="1"/>
            <p:nvPr/>
          </p:nvSpPr>
          <p:spPr>
            <a:xfrm>
              <a:off x="5302015" y="2137050"/>
              <a:ext cx="1108897" cy="49073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ts val="1520"/>
                </a:lnSpc>
              </a:pPr>
              <a:r>
                <a:rPr lang="fr-FR" sz="1600" b="1" dirty="0">
                  <a:solidFill>
                    <a:srgbClr val="333399"/>
                  </a:solidFill>
                  <a:latin typeface="Calibri" pitchFamily="34" charset="0"/>
                </a:rPr>
                <a:t>92.4</a:t>
              </a:r>
            </a:p>
            <a:p>
              <a:pPr algn="ctr">
                <a:lnSpc>
                  <a:spcPts val="1520"/>
                </a:lnSpc>
              </a:pPr>
              <a:r>
                <a:rPr lang="fr-FR" sz="1600" b="1" dirty="0">
                  <a:solidFill>
                    <a:srgbClr val="333399"/>
                  </a:solidFill>
                  <a:latin typeface="Calibri" pitchFamily="34" charset="0"/>
                </a:rPr>
                <a:t>(85.5-96.7)</a:t>
              </a:r>
            </a:p>
          </p:txBody>
        </p:sp>
        <p:sp>
          <p:nvSpPr>
            <p:cNvPr id="44" name="ZoneTexte 43"/>
            <p:cNvSpPr txBox="1"/>
            <p:nvPr/>
          </p:nvSpPr>
          <p:spPr>
            <a:xfrm>
              <a:off x="6979696" y="1993034"/>
              <a:ext cx="1108897" cy="49073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ts val="1520"/>
                </a:lnSpc>
              </a:pPr>
              <a:r>
                <a:rPr lang="fr-FR" sz="1600" b="1" dirty="0">
                  <a:solidFill>
                    <a:srgbClr val="333399"/>
                  </a:solidFill>
                  <a:latin typeface="Calibri" pitchFamily="34" charset="0"/>
                </a:rPr>
                <a:t>98.1 </a:t>
              </a:r>
            </a:p>
            <a:p>
              <a:pPr algn="ctr">
                <a:lnSpc>
                  <a:spcPts val="1520"/>
                </a:lnSpc>
              </a:pPr>
              <a:r>
                <a:rPr lang="fr-FR" sz="1600" b="1" dirty="0">
                  <a:solidFill>
                    <a:srgbClr val="333399"/>
                  </a:solidFill>
                  <a:latin typeface="Calibri" pitchFamily="34" charset="0"/>
                </a:rPr>
                <a:t>(92.0-99.4)</a:t>
              </a:r>
            </a:p>
          </p:txBody>
        </p:sp>
        <p:sp>
          <p:nvSpPr>
            <p:cNvPr id="45" name="ZoneTexte 44"/>
            <p:cNvSpPr txBox="1"/>
            <p:nvPr/>
          </p:nvSpPr>
          <p:spPr>
            <a:xfrm>
              <a:off x="2299116" y="4333897"/>
              <a:ext cx="48282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endParaRPr lang="fr-FR" sz="1400" u="sng" dirty="0"/>
            </a:p>
            <a:p>
              <a:pPr algn="ctr"/>
              <a:r>
                <a:rPr lang="fr-FR" sz="1400" dirty="0"/>
                <a:t>105</a:t>
              </a:r>
            </a:p>
          </p:txBody>
        </p:sp>
        <p:sp>
          <p:nvSpPr>
            <p:cNvPr id="46" name="ZoneTexte 45"/>
            <p:cNvSpPr txBox="1"/>
            <p:nvPr/>
          </p:nvSpPr>
          <p:spPr>
            <a:xfrm>
              <a:off x="3968106" y="4333897"/>
              <a:ext cx="48282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endParaRPr lang="fr-FR" sz="1400" u="sng" dirty="0"/>
            </a:p>
            <a:p>
              <a:pPr algn="ctr"/>
              <a:r>
                <a:rPr lang="fr-FR" sz="1400" dirty="0"/>
                <a:t>108</a:t>
              </a:r>
            </a:p>
          </p:txBody>
        </p:sp>
        <p:sp>
          <p:nvSpPr>
            <p:cNvPr id="47" name="ZoneTexte 46"/>
            <p:cNvSpPr txBox="1"/>
            <p:nvPr/>
          </p:nvSpPr>
          <p:spPr>
            <a:xfrm>
              <a:off x="5615048" y="4333897"/>
              <a:ext cx="48282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endParaRPr lang="fr-FR" sz="1400" u="sng" dirty="0">
                <a:solidFill>
                  <a:schemeClr val="bg1"/>
                </a:solidFill>
              </a:endParaRPr>
            </a:p>
            <a:p>
              <a:pPr algn="ctr"/>
              <a:r>
                <a:rPr lang="fr-FR" sz="1400" dirty="0">
                  <a:solidFill>
                    <a:schemeClr val="bg1"/>
                  </a:solidFill>
                </a:rPr>
                <a:t>105</a:t>
              </a:r>
            </a:p>
          </p:txBody>
        </p:sp>
        <p:sp>
          <p:nvSpPr>
            <p:cNvPr id="48" name="ZoneTexte 47"/>
            <p:cNvSpPr txBox="1"/>
            <p:nvPr/>
          </p:nvSpPr>
          <p:spPr>
            <a:xfrm>
              <a:off x="7292729" y="4333897"/>
              <a:ext cx="48282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endParaRPr lang="fr-FR" sz="1400" u="sng" dirty="0"/>
            </a:p>
            <a:p>
              <a:pPr algn="ctr"/>
              <a:r>
                <a:rPr lang="fr-FR" sz="1400" dirty="0"/>
                <a:t>106</a:t>
              </a:r>
            </a:p>
          </p:txBody>
        </p:sp>
        <p:sp>
          <p:nvSpPr>
            <p:cNvPr id="49" name="ZoneTexte 48"/>
            <p:cNvSpPr txBox="1"/>
            <p:nvPr/>
          </p:nvSpPr>
          <p:spPr>
            <a:xfrm>
              <a:off x="2113969" y="4993431"/>
              <a:ext cx="85311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b="1" dirty="0"/>
                <a:t>No RBV</a:t>
              </a:r>
            </a:p>
          </p:txBody>
        </p:sp>
        <p:sp>
          <p:nvSpPr>
            <p:cNvPr id="50" name="ZoneTexte 49"/>
            <p:cNvSpPr txBox="1"/>
            <p:nvPr/>
          </p:nvSpPr>
          <p:spPr>
            <a:xfrm>
              <a:off x="3850286" y="4993431"/>
              <a:ext cx="71846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b="1" dirty="0"/>
                <a:t>+ RBV</a:t>
              </a:r>
            </a:p>
          </p:txBody>
        </p:sp>
        <p:sp>
          <p:nvSpPr>
            <p:cNvPr id="51" name="ZoneTexte 50"/>
            <p:cNvSpPr txBox="1"/>
            <p:nvPr/>
          </p:nvSpPr>
          <p:spPr>
            <a:xfrm>
              <a:off x="5429901" y="4993431"/>
              <a:ext cx="85311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b="1" dirty="0"/>
                <a:t>No RBV</a:t>
              </a:r>
            </a:p>
          </p:txBody>
        </p:sp>
        <p:sp>
          <p:nvSpPr>
            <p:cNvPr id="52" name="ZoneTexte 51"/>
            <p:cNvSpPr txBox="1"/>
            <p:nvPr/>
          </p:nvSpPr>
          <p:spPr>
            <a:xfrm>
              <a:off x="7174909" y="4993431"/>
              <a:ext cx="71846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b="1" dirty="0"/>
                <a:t>+ RBV</a:t>
              </a:r>
            </a:p>
          </p:txBody>
        </p:sp>
        <p:sp>
          <p:nvSpPr>
            <p:cNvPr id="59" name="Text Box 148"/>
            <p:cNvSpPr txBox="1">
              <a:spLocks noChangeArrowheads="1"/>
            </p:cNvSpPr>
            <p:nvPr/>
          </p:nvSpPr>
          <p:spPr bwMode="auto">
            <a:xfrm>
              <a:off x="1547664" y="1988840"/>
              <a:ext cx="387350" cy="3667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dirty="0">
                  <a:solidFill>
                    <a:srgbClr val="000066"/>
                  </a:solidFill>
                  <a:ea typeface="ＭＳ Ｐゴシック" pitchFamily="-1" charset="-128"/>
                  <a:cs typeface="ＭＳ Ｐゴシック" pitchFamily="-1" charset="-128"/>
                </a:rPr>
                <a:t>%</a:t>
              </a:r>
            </a:p>
          </p:txBody>
        </p:sp>
      </p:grpSp>
      <p:sp>
        <p:nvSpPr>
          <p:cNvPr id="62" name="AutoShape 162"/>
          <p:cNvSpPr>
            <a:spLocks noChangeArrowheads="1"/>
          </p:cNvSpPr>
          <p:nvPr/>
        </p:nvSpPr>
        <p:spPr bwMode="auto">
          <a:xfrm>
            <a:off x="0" y="6570663"/>
            <a:ext cx="1658471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fr-FR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C-EDGE </a:t>
            </a:r>
            <a:r>
              <a:rPr lang="fr-FR" sz="1200" b="1" i="1" dirty="0" err="1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experienced</a:t>
            </a:r>
            <a:endParaRPr lang="fr-FR" sz="1200" b="1" i="1" dirty="0">
              <a:solidFill>
                <a:srgbClr val="333399"/>
              </a:solidFill>
              <a:latin typeface="Cambria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60" name="Titre 1"/>
          <p:cNvSpPr>
            <a:spLocks noGrp="1"/>
          </p:cNvSpPr>
          <p:nvPr>
            <p:ph type="title"/>
          </p:nvPr>
        </p:nvSpPr>
        <p:spPr>
          <a:xfrm>
            <a:off x="468313" y="76200"/>
            <a:ext cx="8351837" cy="976313"/>
          </a:xfrm>
        </p:spPr>
        <p:txBody>
          <a:bodyPr/>
          <a:lstStyle/>
          <a:p>
            <a:r>
              <a:rPr lang="en-US" sz="2800" dirty="0"/>
              <a:t>C-EDGE experienced Study: </a:t>
            </a:r>
            <a:r>
              <a:rPr lang="en-US" sz="2800" dirty="0" err="1"/>
              <a:t>elbasvir</a:t>
            </a:r>
            <a:r>
              <a:rPr lang="en-US" sz="2800" dirty="0"/>
              <a:t>/</a:t>
            </a:r>
            <a:r>
              <a:rPr lang="en-US" sz="2800" dirty="0" err="1"/>
              <a:t>grazoprevir</a:t>
            </a:r>
            <a:r>
              <a:rPr lang="en-US" sz="2800" dirty="0"/>
              <a:t> ± RBV in previous failure to PEG-IFN + RBV</a:t>
            </a:r>
          </a:p>
        </p:txBody>
      </p:sp>
      <p:sp>
        <p:nvSpPr>
          <p:cNvPr id="61" name="ZoneTexte 69"/>
          <p:cNvSpPr txBox="1">
            <a:spLocks noChangeArrowheads="1"/>
          </p:cNvSpPr>
          <p:nvPr/>
        </p:nvSpPr>
        <p:spPr bwMode="auto">
          <a:xfrm>
            <a:off x="4067944" y="6565900"/>
            <a:ext cx="506811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sz="1200" i="1" dirty="0" err="1">
                <a:solidFill>
                  <a:srgbClr val="0070C0"/>
                </a:solidFill>
                <a:ea typeface="ＭＳ Ｐゴシック" pitchFamily="34" charset="-128"/>
              </a:rPr>
              <a:t>Kwo</a:t>
            </a:r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 P. Gastroenterology 2017;152:164-175</a:t>
            </a:r>
            <a:endParaRPr lang="en-GB" sz="1200" i="1" dirty="0">
              <a:solidFill>
                <a:srgbClr val="0070C0"/>
              </a:solidFill>
              <a:ea typeface="ＭＳ Ｐゴシック" pitchFamily="34" charset="-12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106393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Group 7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95956123"/>
              </p:ext>
            </p:extLst>
          </p:nvPr>
        </p:nvGraphicFramePr>
        <p:xfrm>
          <a:off x="363638" y="1798642"/>
          <a:ext cx="8456833" cy="4169628"/>
        </p:xfrm>
        <a:graphic>
          <a:graphicData uri="http://schemas.openxmlformats.org/drawingml/2006/table">
            <a:tbl>
              <a:tblPr/>
              <a:tblGrid>
                <a:gridCol w="284098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40396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40396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403962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403962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77311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EBR/GZR</a:t>
                      </a:r>
                      <a:b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(no RBV)</a:t>
                      </a:r>
                      <a:b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12 weeks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105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EBR/GZR</a:t>
                      </a:r>
                      <a:b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+ RBV</a:t>
                      </a:r>
                      <a:b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12 weeks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104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EBR/GZR</a:t>
                      </a:r>
                      <a:b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(no RBV)</a:t>
                      </a:r>
                      <a:b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16 weeks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105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EBR/GZR</a:t>
                      </a:r>
                      <a:b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+ RBV</a:t>
                      </a:r>
                      <a:b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16 weeks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106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9CC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312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Overall, 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92.4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94.2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92.4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98.1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51767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Genotype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1a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1b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1-other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55/61 (90.2)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34/34 (100)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1/1 (100)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7/9 (77.8)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56/60 (93.3)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28/29 (96.6)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14/15 (93.3)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45/48 (93.8)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46/48 (95.8)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3/5 (60.0)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3/4 (75.0)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55/58 (94.8)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36/36 (100)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2/2 (100)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8/8 (100)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2/2 (100)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9695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Hepatic fibrosis stage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Cirrhosis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No cirrhosis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33/37 (89.2)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64/68 (94.1)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31/35 (88.6)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67/69 (97.1)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35838 (92.1)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62/67 (92.5)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37/37 (100)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66/69 (95.7)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7312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HIV/HCV co-infection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6/6 (100)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5/5 (100)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5/6 (83.3)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4/4 (100)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1032715" y="1142895"/>
            <a:ext cx="706590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GB" sz="2400" b="1" dirty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SVR</a:t>
            </a:r>
            <a:r>
              <a:rPr lang="en-GB" sz="2400" b="1" baseline="-25000" dirty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12</a:t>
            </a:r>
            <a:r>
              <a:rPr lang="en-GB" sz="2400" b="1" dirty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 (</a:t>
            </a:r>
            <a:r>
              <a:rPr lang="fr-FR" sz="2400" b="1" dirty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HCV RNA &lt; 15 IU</a:t>
            </a:r>
            <a:r>
              <a:rPr lang="fr-FR" sz="2400" b="1" dirty="0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/ml) </a:t>
            </a:r>
            <a:r>
              <a:rPr lang="fr-FR" sz="2400" b="1" dirty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by </a:t>
            </a:r>
            <a:r>
              <a:rPr lang="fr-FR" sz="2400" b="1" dirty="0" err="1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subgroup</a:t>
            </a:r>
            <a:r>
              <a:rPr lang="fr-FR" sz="2400" b="1" dirty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, ITT, n/N (%)</a:t>
            </a:r>
            <a:endParaRPr lang="en-GB" sz="2400" b="1" dirty="0">
              <a:solidFill>
                <a:srgbClr val="0070C0"/>
              </a:solidFill>
              <a:latin typeface="Calibri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13" name="AutoShape 162"/>
          <p:cNvSpPr>
            <a:spLocks noChangeArrowheads="1"/>
          </p:cNvSpPr>
          <p:nvPr/>
        </p:nvSpPr>
        <p:spPr bwMode="auto">
          <a:xfrm>
            <a:off x="0" y="6570663"/>
            <a:ext cx="1658471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fr-FR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C-EDGE </a:t>
            </a:r>
            <a:r>
              <a:rPr lang="fr-FR" sz="1200" b="1" i="1" dirty="0" err="1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experienced</a:t>
            </a:r>
            <a:endParaRPr lang="fr-FR" sz="1200" b="1" i="1" dirty="0">
              <a:solidFill>
                <a:srgbClr val="333399"/>
              </a:solidFill>
              <a:latin typeface="Cambria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8" name="ZoneTexte 69"/>
          <p:cNvSpPr txBox="1">
            <a:spLocks noChangeArrowheads="1"/>
          </p:cNvSpPr>
          <p:nvPr/>
        </p:nvSpPr>
        <p:spPr bwMode="auto">
          <a:xfrm>
            <a:off x="6793179" y="6565900"/>
            <a:ext cx="234288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sz="1200" i="1" dirty="0" err="1">
                <a:solidFill>
                  <a:srgbClr val="0070C0"/>
                </a:solidFill>
                <a:ea typeface="ＭＳ Ｐゴシック" pitchFamily="34" charset="-128"/>
              </a:rPr>
              <a:t>Kwo</a:t>
            </a:r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 P. EASL 2015, Abs. P0886</a:t>
            </a:r>
          </a:p>
        </p:txBody>
      </p:sp>
      <p:sp>
        <p:nvSpPr>
          <p:cNvPr id="9" name="Titre 1"/>
          <p:cNvSpPr>
            <a:spLocks noGrp="1"/>
          </p:cNvSpPr>
          <p:nvPr>
            <p:ph type="title"/>
          </p:nvPr>
        </p:nvSpPr>
        <p:spPr>
          <a:xfrm>
            <a:off x="468313" y="76200"/>
            <a:ext cx="8351837" cy="976313"/>
          </a:xfrm>
        </p:spPr>
        <p:txBody>
          <a:bodyPr/>
          <a:lstStyle/>
          <a:p>
            <a:r>
              <a:rPr lang="en-US" sz="2800" dirty="0"/>
              <a:t>C-EDGE experienced Study: </a:t>
            </a:r>
            <a:r>
              <a:rPr lang="en-US" sz="2800" dirty="0" err="1"/>
              <a:t>elbasvir</a:t>
            </a:r>
            <a:r>
              <a:rPr lang="en-US" sz="2800" dirty="0"/>
              <a:t>/</a:t>
            </a:r>
            <a:r>
              <a:rPr lang="en-US" sz="2800" dirty="0" err="1"/>
              <a:t>grazoprevir</a:t>
            </a:r>
            <a:r>
              <a:rPr lang="en-US" sz="2800" dirty="0"/>
              <a:t> ± RBV in previous failure to PEG-IFN + RBV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452935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AutoShape 126"/>
          <p:cNvSpPr>
            <a:spLocks noChangeArrowheads="1"/>
          </p:cNvSpPr>
          <p:nvPr/>
        </p:nvSpPr>
        <p:spPr bwMode="auto">
          <a:xfrm>
            <a:off x="1475656" y="1821180"/>
            <a:ext cx="7128792" cy="73152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rgbClr val="D0D0F0"/>
            </a:solidFill>
            <a:round/>
            <a:headEnd/>
            <a:tailEnd/>
          </a:ln>
          <a:effectLst>
            <a:prstShdw prst="shdw17" dist="17961" dir="2700000">
              <a:srgbClr val="7D7D90">
                <a:alpha val="74997"/>
              </a:srgbClr>
            </a:prstShdw>
          </a:effectLst>
        </p:spPr>
        <p:txBody>
          <a:bodyPr wrap="none" anchor="ctr"/>
          <a:lstStyle/>
          <a:p>
            <a:pPr algn="l"/>
            <a:endParaRPr lang="en-US" sz="2800"/>
          </a:p>
        </p:txBody>
      </p:sp>
      <p:sp>
        <p:nvSpPr>
          <p:cNvPr id="72" name="Rectangle 71"/>
          <p:cNvSpPr/>
          <p:nvPr/>
        </p:nvSpPr>
        <p:spPr>
          <a:xfrm>
            <a:off x="2958126" y="1956868"/>
            <a:ext cx="225363" cy="144016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/>
          <p:cNvSpPr/>
          <p:nvPr/>
        </p:nvSpPr>
        <p:spPr>
          <a:xfrm>
            <a:off x="5887218" y="1956868"/>
            <a:ext cx="225363" cy="144016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ZoneTexte 75"/>
          <p:cNvSpPr txBox="1"/>
          <p:nvPr/>
        </p:nvSpPr>
        <p:spPr>
          <a:xfrm>
            <a:off x="6115677" y="1863381"/>
            <a:ext cx="238706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333399"/>
                </a:solidFill>
                <a:latin typeface="Calibri" panose="020F0502020204030204" pitchFamily="34" charset="0"/>
              </a:rPr>
              <a:t>EBR/GZR + RBV, 12 weeks</a:t>
            </a:r>
          </a:p>
        </p:txBody>
      </p:sp>
      <p:sp>
        <p:nvSpPr>
          <p:cNvPr id="77" name="ZoneTexte 76"/>
          <p:cNvSpPr txBox="1"/>
          <p:nvPr/>
        </p:nvSpPr>
        <p:spPr>
          <a:xfrm>
            <a:off x="6115682" y="2204864"/>
            <a:ext cx="241079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333399"/>
                </a:solidFill>
                <a:latin typeface="Calibri" panose="020F0502020204030204" pitchFamily="34" charset="0"/>
              </a:rPr>
              <a:t>EBR/GZR + RBV, 16 weeks</a:t>
            </a:r>
          </a:p>
        </p:txBody>
      </p:sp>
      <p:sp>
        <p:nvSpPr>
          <p:cNvPr id="78" name="ZoneTexte 77"/>
          <p:cNvSpPr txBox="1"/>
          <p:nvPr/>
        </p:nvSpPr>
        <p:spPr>
          <a:xfrm>
            <a:off x="3183488" y="1863381"/>
            <a:ext cx="267695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333399"/>
                </a:solidFill>
                <a:latin typeface="Calibri" panose="020F0502020204030204" pitchFamily="34" charset="0"/>
              </a:rPr>
              <a:t>EBR/GZR (No RBV), 12 weeks</a:t>
            </a:r>
          </a:p>
        </p:txBody>
      </p:sp>
      <p:sp>
        <p:nvSpPr>
          <p:cNvPr id="79" name="ZoneTexte 78"/>
          <p:cNvSpPr txBox="1"/>
          <p:nvPr/>
        </p:nvSpPr>
        <p:spPr>
          <a:xfrm>
            <a:off x="3183488" y="2204864"/>
            <a:ext cx="267695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333399"/>
                </a:solidFill>
                <a:latin typeface="Calibri" panose="020F0502020204030204" pitchFamily="34" charset="0"/>
              </a:rPr>
              <a:t>EBR/GZR (No RBV), 16 weeks</a:t>
            </a:r>
          </a:p>
        </p:txBody>
      </p:sp>
      <p:sp>
        <p:nvSpPr>
          <p:cNvPr id="112" name="Rectangle 111"/>
          <p:cNvSpPr/>
          <p:nvPr/>
        </p:nvSpPr>
        <p:spPr>
          <a:xfrm>
            <a:off x="1796659" y="2082327"/>
            <a:ext cx="225363" cy="144016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ZoneTexte 112"/>
          <p:cNvSpPr txBox="1"/>
          <p:nvPr/>
        </p:nvSpPr>
        <p:spPr>
          <a:xfrm>
            <a:off x="2022022" y="1988840"/>
            <a:ext cx="74977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333399"/>
                </a:solidFill>
                <a:latin typeface="Calibri" panose="020F0502020204030204" pitchFamily="34" charset="0"/>
              </a:rPr>
              <a:t>All</a:t>
            </a:r>
          </a:p>
        </p:txBody>
      </p:sp>
      <p:grpSp>
        <p:nvGrpSpPr>
          <p:cNvPr id="125" name="Groupe 124"/>
          <p:cNvGrpSpPr/>
          <p:nvPr/>
        </p:nvGrpSpPr>
        <p:grpSpPr>
          <a:xfrm>
            <a:off x="303325" y="2299473"/>
            <a:ext cx="8661163" cy="4070822"/>
            <a:chOff x="303325" y="2299473"/>
            <a:chExt cx="8661163" cy="4070822"/>
          </a:xfrm>
        </p:grpSpPr>
        <p:sp>
          <p:nvSpPr>
            <p:cNvPr id="133" name="Rectangle 132"/>
            <p:cNvSpPr>
              <a:spLocks noChangeArrowheads="1"/>
            </p:cNvSpPr>
            <p:nvPr/>
          </p:nvSpPr>
          <p:spPr bwMode="auto">
            <a:xfrm>
              <a:off x="3310978" y="3375660"/>
              <a:ext cx="316680" cy="2373446"/>
            </a:xfrm>
            <a:prstGeom prst="rect">
              <a:avLst/>
            </a:prstGeom>
            <a:solidFill>
              <a:srgbClr val="FFC000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auto">
            <a:xfrm>
              <a:off x="790219" y="3139323"/>
              <a:ext cx="3781781" cy="2609782"/>
            </a:xfrm>
            <a:custGeom>
              <a:avLst/>
              <a:gdLst>
                <a:gd name="T0" fmla="*/ 5350 w 5350"/>
                <a:gd name="T1" fmla="*/ 3691 h 3691"/>
                <a:gd name="T2" fmla="*/ 0 w 5350"/>
                <a:gd name="T3" fmla="*/ 3691 h 3691"/>
                <a:gd name="T4" fmla="*/ 0 w 5350"/>
                <a:gd name="T5" fmla="*/ 0 h 36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50" h="3691">
                  <a:moveTo>
                    <a:pt x="5350" y="3691"/>
                  </a:moveTo>
                  <a:lnTo>
                    <a:pt x="0" y="3691"/>
                  </a:lnTo>
                  <a:lnTo>
                    <a:pt x="0" y="0"/>
                  </a:lnTo>
                </a:path>
              </a:pathLst>
            </a:custGeom>
            <a:noFill/>
            <a:ln w="12700">
              <a:solidFill>
                <a:srgbClr val="0000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1" name="Line 10"/>
            <p:cNvSpPr>
              <a:spLocks noChangeShapeType="1"/>
            </p:cNvSpPr>
            <p:nvPr/>
          </p:nvSpPr>
          <p:spPr bwMode="auto">
            <a:xfrm>
              <a:off x="699739" y="3662410"/>
              <a:ext cx="90480" cy="0"/>
            </a:xfrm>
            <a:prstGeom prst="line">
              <a:avLst/>
            </a:prstGeom>
            <a:noFill/>
            <a:ln w="12700">
              <a:solidFill>
                <a:srgbClr val="0000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" name="Line 11"/>
            <p:cNvSpPr>
              <a:spLocks noChangeShapeType="1"/>
            </p:cNvSpPr>
            <p:nvPr/>
          </p:nvSpPr>
          <p:spPr bwMode="auto">
            <a:xfrm>
              <a:off x="699739" y="4182670"/>
              <a:ext cx="90480" cy="0"/>
            </a:xfrm>
            <a:prstGeom prst="line">
              <a:avLst/>
            </a:prstGeom>
            <a:noFill/>
            <a:ln w="12700">
              <a:solidFill>
                <a:srgbClr val="0000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" name="Line 12"/>
            <p:cNvSpPr>
              <a:spLocks noChangeShapeType="1"/>
            </p:cNvSpPr>
            <p:nvPr/>
          </p:nvSpPr>
          <p:spPr bwMode="auto">
            <a:xfrm>
              <a:off x="699739" y="4704344"/>
              <a:ext cx="90480" cy="0"/>
            </a:xfrm>
            <a:prstGeom prst="line">
              <a:avLst/>
            </a:prstGeom>
            <a:noFill/>
            <a:ln w="12700">
              <a:solidFill>
                <a:srgbClr val="0000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" name="Line 13"/>
            <p:cNvSpPr>
              <a:spLocks noChangeShapeType="1"/>
            </p:cNvSpPr>
            <p:nvPr/>
          </p:nvSpPr>
          <p:spPr bwMode="auto">
            <a:xfrm>
              <a:off x="699739" y="5226018"/>
              <a:ext cx="90480" cy="0"/>
            </a:xfrm>
            <a:prstGeom prst="line">
              <a:avLst/>
            </a:prstGeom>
            <a:noFill/>
            <a:ln w="12700">
              <a:solidFill>
                <a:srgbClr val="0000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5" name="Line 14"/>
            <p:cNvSpPr>
              <a:spLocks noChangeShapeType="1"/>
            </p:cNvSpPr>
            <p:nvPr/>
          </p:nvSpPr>
          <p:spPr bwMode="auto">
            <a:xfrm>
              <a:off x="699739" y="5749105"/>
              <a:ext cx="90480" cy="0"/>
            </a:xfrm>
            <a:prstGeom prst="line">
              <a:avLst/>
            </a:prstGeom>
            <a:noFill/>
            <a:ln w="12700">
              <a:solidFill>
                <a:srgbClr val="0000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6" name="Line 15"/>
            <p:cNvSpPr>
              <a:spLocks noChangeShapeType="1"/>
            </p:cNvSpPr>
            <p:nvPr/>
          </p:nvSpPr>
          <p:spPr bwMode="auto">
            <a:xfrm>
              <a:off x="699739" y="3139323"/>
              <a:ext cx="90480" cy="0"/>
            </a:xfrm>
            <a:prstGeom prst="line">
              <a:avLst/>
            </a:prstGeom>
            <a:noFill/>
            <a:ln w="12700">
              <a:solidFill>
                <a:srgbClr val="0000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7" name="Rectangle 16"/>
            <p:cNvSpPr>
              <a:spLocks noChangeArrowheads="1"/>
            </p:cNvSpPr>
            <p:nvPr/>
          </p:nvSpPr>
          <p:spPr bwMode="auto">
            <a:xfrm>
              <a:off x="2096524" y="3142150"/>
              <a:ext cx="316680" cy="2606955"/>
            </a:xfrm>
            <a:prstGeom prst="rect">
              <a:avLst/>
            </a:prstGeom>
            <a:solidFill>
              <a:srgbClr val="89CCFF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8" name="Rectangle 17"/>
            <p:cNvSpPr>
              <a:spLocks noChangeArrowheads="1"/>
            </p:cNvSpPr>
            <p:nvPr/>
          </p:nvSpPr>
          <p:spPr bwMode="auto">
            <a:xfrm>
              <a:off x="1406614" y="3142150"/>
              <a:ext cx="316680" cy="2606955"/>
            </a:xfrm>
            <a:prstGeom prst="rect">
              <a:avLst/>
            </a:prstGeom>
            <a:solidFill>
              <a:srgbClr val="FFC000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9" name="Rectangle 18"/>
            <p:cNvSpPr>
              <a:spLocks noChangeArrowheads="1"/>
            </p:cNvSpPr>
            <p:nvPr/>
          </p:nvSpPr>
          <p:spPr bwMode="auto">
            <a:xfrm>
              <a:off x="1061659" y="3142150"/>
              <a:ext cx="316680" cy="2606955"/>
            </a:xfrm>
            <a:prstGeom prst="rect">
              <a:avLst/>
            </a:prstGeom>
            <a:solidFill>
              <a:srgbClr val="FF6600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0" name="Rectangle 19"/>
            <p:cNvSpPr>
              <a:spLocks noChangeArrowheads="1"/>
            </p:cNvSpPr>
            <p:nvPr/>
          </p:nvSpPr>
          <p:spPr bwMode="auto">
            <a:xfrm>
              <a:off x="4000845" y="3142150"/>
              <a:ext cx="316680" cy="2606955"/>
            </a:xfrm>
            <a:prstGeom prst="rect">
              <a:avLst/>
            </a:prstGeom>
            <a:solidFill>
              <a:srgbClr val="89CCFF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1" name="Rectangle 20"/>
            <p:cNvSpPr>
              <a:spLocks noChangeArrowheads="1"/>
            </p:cNvSpPr>
            <p:nvPr/>
          </p:nvSpPr>
          <p:spPr bwMode="auto">
            <a:xfrm>
              <a:off x="1752983" y="3360420"/>
              <a:ext cx="315267" cy="2388686"/>
            </a:xfrm>
            <a:prstGeom prst="rect">
              <a:avLst/>
            </a:prstGeom>
            <a:solidFill>
              <a:srgbClr val="0070C0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2" name="Rectangle 21"/>
            <p:cNvSpPr>
              <a:spLocks noChangeArrowheads="1"/>
            </p:cNvSpPr>
            <p:nvPr/>
          </p:nvSpPr>
          <p:spPr bwMode="auto">
            <a:xfrm>
              <a:off x="2964566" y="3375660"/>
              <a:ext cx="316680" cy="2373446"/>
            </a:xfrm>
            <a:prstGeom prst="rect">
              <a:avLst/>
            </a:prstGeom>
            <a:solidFill>
              <a:srgbClr val="FF6600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4" name="Rectangle 23"/>
            <p:cNvSpPr>
              <a:spLocks noChangeArrowheads="1"/>
            </p:cNvSpPr>
            <p:nvPr/>
          </p:nvSpPr>
          <p:spPr bwMode="auto">
            <a:xfrm>
              <a:off x="3654476" y="3299077"/>
              <a:ext cx="316680" cy="2450029"/>
            </a:xfrm>
            <a:prstGeom prst="rect">
              <a:avLst/>
            </a:prstGeom>
            <a:solidFill>
              <a:srgbClr val="0070C0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055" name="Freeform 37"/>
            <p:cNvSpPr>
              <a:spLocks/>
            </p:cNvSpPr>
            <p:nvPr/>
          </p:nvSpPr>
          <p:spPr bwMode="auto">
            <a:xfrm>
              <a:off x="5323896" y="3140736"/>
              <a:ext cx="3640592" cy="2605330"/>
            </a:xfrm>
            <a:custGeom>
              <a:avLst/>
              <a:gdLst>
                <a:gd name="T0" fmla="*/ 5353 w 5353"/>
                <a:gd name="T1" fmla="*/ 3690 h 3690"/>
                <a:gd name="T2" fmla="*/ 0 w 5353"/>
                <a:gd name="T3" fmla="*/ 3690 h 3690"/>
                <a:gd name="T4" fmla="*/ 0 w 5353"/>
                <a:gd name="T5" fmla="*/ 0 h 36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53" h="3690">
                  <a:moveTo>
                    <a:pt x="5353" y="3690"/>
                  </a:moveTo>
                  <a:lnTo>
                    <a:pt x="0" y="3690"/>
                  </a:lnTo>
                  <a:lnTo>
                    <a:pt x="0" y="0"/>
                  </a:lnTo>
                </a:path>
              </a:pathLst>
            </a:custGeom>
            <a:noFill/>
            <a:ln w="12700">
              <a:solidFill>
                <a:srgbClr val="0000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057" name="Line 38"/>
            <p:cNvSpPr>
              <a:spLocks noChangeShapeType="1"/>
            </p:cNvSpPr>
            <p:nvPr/>
          </p:nvSpPr>
          <p:spPr bwMode="auto">
            <a:xfrm>
              <a:off x="5233416" y="3662409"/>
              <a:ext cx="90480" cy="0"/>
            </a:xfrm>
            <a:prstGeom prst="line">
              <a:avLst/>
            </a:prstGeom>
            <a:noFill/>
            <a:ln w="12700">
              <a:solidFill>
                <a:srgbClr val="0000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058" name="Line 39"/>
            <p:cNvSpPr>
              <a:spLocks noChangeShapeType="1"/>
            </p:cNvSpPr>
            <p:nvPr/>
          </p:nvSpPr>
          <p:spPr bwMode="auto">
            <a:xfrm>
              <a:off x="5233416" y="4184083"/>
              <a:ext cx="90480" cy="0"/>
            </a:xfrm>
            <a:prstGeom prst="line">
              <a:avLst/>
            </a:prstGeom>
            <a:noFill/>
            <a:ln w="12700">
              <a:solidFill>
                <a:srgbClr val="0000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059" name="Line 40"/>
            <p:cNvSpPr>
              <a:spLocks noChangeShapeType="1"/>
            </p:cNvSpPr>
            <p:nvPr/>
          </p:nvSpPr>
          <p:spPr bwMode="auto">
            <a:xfrm>
              <a:off x="5233416" y="4704343"/>
              <a:ext cx="90480" cy="0"/>
            </a:xfrm>
            <a:prstGeom prst="line">
              <a:avLst/>
            </a:prstGeom>
            <a:noFill/>
            <a:ln w="12700">
              <a:solidFill>
                <a:srgbClr val="0000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060" name="Line 41"/>
            <p:cNvSpPr>
              <a:spLocks noChangeShapeType="1"/>
            </p:cNvSpPr>
            <p:nvPr/>
          </p:nvSpPr>
          <p:spPr bwMode="auto">
            <a:xfrm>
              <a:off x="5233416" y="5224602"/>
              <a:ext cx="90480" cy="0"/>
            </a:xfrm>
            <a:prstGeom prst="line">
              <a:avLst/>
            </a:prstGeom>
            <a:noFill/>
            <a:ln w="12700">
              <a:solidFill>
                <a:srgbClr val="0000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061" name="Line 42"/>
            <p:cNvSpPr>
              <a:spLocks noChangeShapeType="1"/>
            </p:cNvSpPr>
            <p:nvPr/>
          </p:nvSpPr>
          <p:spPr bwMode="auto">
            <a:xfrm>
              <a:off x="5233416" y="5749103"/>
              <a:ext cx="90480" cy="0"/>
            </a:xfrm>
            <a:prstGeom prst="line">
              <a:avLst/>
            </a:prstGeom>
            <a:noFill/>
            <a:ln w="12700">
              <a:solidFill>
                <a:srgbClr val="0000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062" name="Line 43"/>
            <p:cNvSpPr>
              <a:spLocks noChangeShapeType="1"/>
            </p:cNvSpPr>
            <p:nvPr/>
          </p:nvSpPr>
          <p:spPr bwMode="auto">
            <a:xfrm>
              <a:off x="5233416" y="3140736"/>
              <a:ext cx="90480" cy="0"/>
            </a:xfrm>
            <a:prstGeom prst="line">
              <a:avLst/>
            </a:prstGeom>
            <a:noFill/>
            <a:ln w="12700">
              <a:solidFill>
                <a:srgbClr val="0000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074" name="ZoneTexte 2073"/>
            <p:cNvSpPr txBox="1"/>
            <p:nvPr/>
          </p:nvSpPr>
          <p:spPr>
            <a:xfrm>
              <a:off x="473244" y="5607567"/>
              <a:ext cx="26962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/>
                <a:t>0</a:t>
              </a:r>
            </a:p>
          </p:txBody>
        </p:sp>
        <p:sp>
          <p:nvSpPr>
            <p:cNvPr id="60" name="ZoneTexte 59"/>
            <p:cNvSpPr txBox="1"/>
            <p:nvPr/>
          </p:nvSpPr>
          <p:spPr>
            <a:xfrm>
              <a:off x="388285" y="5086008"/>
              <a:ext cx="35458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/>
                <a:t>20</a:t>
              </a:r>
            </a:p>
          </p:txBody>
        </p:sp>
        <p:sp>
          <p:nvSpPr>
            <p:cNvPr id="61" name="ZoneTexte 60"/>
            <p:cNvSpPr txBox="1"/>
            <p:nvPr/>
          </p:nvSpPr>
          <p:spPr>
            <a:xfrm>
              <a:off x="388285" y="4564449"/>
              <a:ext cx="35458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/>
                <a:t>40</a:t>
              </a:r>
            </a:p>
          </p:txBody>
        </p:sp>
        <p:sp>
          <p:nvSpPr>
            <p:cNvPr id="62" name="ZoneTexte 61"/>
            <p:cNvSpPr txBox="1"/>
            <p:nvPr/>
          </p:nvSpPr>
          <p:spPr>
            <a:xfrm>
              <a:off x="388285" y="4042890"/>
              <a:ext cx="35458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/>
                <a:t>60</a:t>
              </a:r>
            </a:p>
          </p:txBody>
        </p:sp>
        <p:sp>
          <p:nvSpPr>
            <p:cNvPr id="63" name="ZoneTexte 62"/>
            <p:cNvSpPr txBox="1"/>
            <p:nvPr/>
          </p:nvSpPr>
          <p:spPr>
            <a:xfrm>
              <a:off x="388285" y="3521331"/>
              <a:ext cx="35458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/>
                <a:t>80</a:t>
              </a:r>
            </a:p>
          </p:txBody>
        </p:sp>
        <p:sp>
          <p:nvSpPr>
            <p:cNvPr id="64" name="ZoneTexte 63"/>
            <p:cNvSpPr txBox="1"/>
            <p:nvPr/>
          </p:nvSpPr>
          <p:spPr>
            <a:xfrm>
              <a:off x="303325" y="2999772"/>
              <a:ext cx="43954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/>
                <a:t>100</a:t>
              </a:r>
            </a:p>
          </p:txBody>
        </p:sp>
        <p:sp>
          <p:nvSpPr>
            <p:cNvPr id="65" name="ZoneTexte 64"/>
            <p:cNvSpPr txBox="1"/>
            <p:nvPr/>
          </p:nvSpPr>
          <p:spPr>
            <a:xfrm>
              <a:off x="5009031" y="5607567"/>
              <a:ext cx="26962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/>
                <a:t>0</a:t>
              </a:r>
            </a:p>
          </p:txBody>
        </p:sp>
        <p:sp>
          <p:nvSpPr>
            <p:cNvPr id="66" name="ZoneTexte 65"/>
            <p:cNvSpPr txBox="1"/>
            <p:nvPr/>
          </p:nvSpPr>
          <p:spPr>
            <a:xfrm>
              <a:off x="4924072" y="5086008"/>
              <a:ext cx="35458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/>
                <a:t>20</a:t>
              </a:r>
            </a:p>
          </p:txBody>
        </p:sp>
        <p:sp>
          <p:nvSpPr>
            <p:cNvPr id="67" name="ZoneTexte 66"/>
            <p:cNvSpPr txBox="1"/>
            <p:nvPr/>
          </p:nvSpPr>
          <p:spPr>
            <a:xfrm>
              <a:off x="4924072" y="4564449"/>
              <a:ext cx="35458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/>
                <a:t>40</a:t>
              </a:r>
            </a:p>
          </p:txBody>
        </p:sp>
        <p:sp>
          <p:nvSpPr>
            <p:cNvPr id="68" name="ZoneTexte 67"/>
            <p:cNvSpPr txBox="1"/>
            <p:nvPr/>
          </p:nvSpPr>
          <p:spPr>
            <a:xfrm>
              <a:off x="4924072" y="4042890"/>
              <a:ext cx="35458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/>
                <a:t>60</a:t>
              </a:r>
            </a:p>
          </p:txBody>
        </p:sp>
        <p:sp>
          <p:nvSpPr>
            <p:cNvPr id="69" name="ZoneTexte 68"/>
            <p:cNvSpPr txBox="1"/>
            <p:nvPr/>
          </p:nvSpPr>
          <p:spPr>
            <a:xfrm>
              <a:off x="4924072" y="3521331"/>
              <a:ext cx="35458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/>
                <a:t>80</a:t>
              </a:r>
            </a:p>
          </p:txBody>
        </p:sp>
        <p:sp>
          <p:nvSpPr>
            <p:cNvPr id="70" name="ZoneTexte 69"/>
            <p:cNvSpPr txBox="1"/>
            <p:nvPr/>
          </p:nvSpPr>
          <p:spPr>
            <a:xfrm>
              <a:off x="4839112" y="2999772"/>
              <a:ext cx="43954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/>
                <a:t>100</a:t>
              </a:r>
            </a:p>
          </p:txBody>
        </p:sp>
        <p:sp>
          <p:nvSpPr>
            <p:cNvPr id="80" name="ZoneTexte 79"/>
            <p:cNvSpPr txBox="1"/>
            <p:nvPr/>
          </p:nvSpPr>
          <p:spPr>
            <a:xfrm>
              <a:off x="987504" y="2834671"/>
              <a:ext cx="45878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333399"/>
                  </a:solidFill>
                  <a:latin typeface="Calibri" pitchFamily="34" charset="0"/>
                </a:rPr>
                <a:t>100</a:t>
              </a:r>
            </a:p>
          </p:txBody>
        </p:sp>
        <p:sp>
          <p:nvSpPr>
            <p:cNvPr id="81" name="ZoneTexte 80"/>
            <p:cNvSpPr txBox="1"/>
            <p:nvPr/>
          </p:nvSpPr>
          <p:spPr>
            <a:xfrm>
              <a:off x="1038975" y="5462318"/>
              <a:ext cx="35583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/>
                <a:t>35</a:t>
              </a:r>
            </a:p>
          </p:txBody>
        </p:sp>
        <p:sp>
          <p:nvSpPr>
            <p:cNvPr id="82" name="ZoneTexte 81"/>
            <p:cNvSpPr txBox="1"/>
            <p:nvPr/>
          </p:nvSpPr>
          <p:spPr>
            <a:xfrm>
              <a:off x="1333864" y="2834671"/>
              <a:ext cx="45878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333399"/>
                  </a:solidFill>
                  <a:latin typeface="Calibri" pitchFamily="34" charset="0"/>
                </a:rPr>
                <a:t>100</a:t>
              </a:r>
            </a:p>
          </p:txBody>
        </p:sp>
        <p:sp>
          <p:nvSpPr>
            <p:cNvPr id="83" name="ZoneTexte 82"/>
            <p:cNvSpPr txBox="1"/>
            <p:nvPr/>
          </p:nvSpPr>
          <p:spPr>
            <a:xfrm>
              <a:off x="1385335" y="5462318"/>
              <a:ext cx="35583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/>
                <a:t>37</a:t>
              </a:r>
            </a:p>
          </p:txBody>
        </p:sp>
        <p:sp>
          <p:nvSpPr>
            <p:cNvPr id="84" name="ZoneTexte 83"/>
            <p:cNvSpPr txBox="1"/>
            <p:nvPr/>
          </p:nvSpPr>
          <p:spPr>
            <a:xfrm>
              <a:off x="1724748" y="3053720"/>
              <a:ext cx="36740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333399"/>
                  </a:solidFill>
                  <a:latin typeface="Calibri" pitchFamily="34" charset="0"/>
                </a:rPr>
                <a:t>92</a:t>
              </a:r>
            </a:p>
          </p:txBody>
        </p:sp>
        <p:sp>
          <p:nvSpPr>
            <p:cNvPr id="85" name="ZoneTexte 84"/>
            <p:cNvSpPr txBox="1"/>
            <p:nvPr/>
          </p:nvSpPr>
          <p:spPr>
            <a:xfrm>
              <a:off x="1730533" y="5462318"/>
              <a:ext cx="35583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>
                  <a:solidFill>
                    <a:schemeClr val="bg1"/>
                  </a:solidFill>
                </a:rPr>
                <a:t>38</a:t>
              </a:r>
            </a:p>
          </p:txBody>
        </p:sp>
        <p:sp>
          <p:nvSpPr>
            <p:cNvPr id="86" name="ZoneTexte 85"/>
            <p:cNvSpPr txBox="1"/>
            <p:nvPr/>
          </p:nvSpPr>
          <p:spPr>
            <a:xfrm>
              <a:off x="2025422" y="2834671"/>
              <a:ext cx="45878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333399"/>
                  </a:solidFill>
                  <a:latin typeface="Calibri" pitchFamily="34" charset="0"/>
                </a:rPr>
                <a:t>100</a:t>
              </a:r>
            </a:p>
          </p:txBody>
        </p:sp>
        <p:sp>
          <p:nvSpPr>
            <p:cNvPr id="87" name="ZoneTexte 86"/>
            <p:cNvSpPr txBox="1"/>
            <p:nvPr/>
          </p:nvSpPr>
          <p:spPr>
            <a:xfrm>
              <a:off x="2076893" y="5462318"/>
              <a:ext cx="35583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/>
                <a:t>39</a:t>
              </a:r>
            </a:p>
          </p:txBody>
        </p:sp>
        <p:sp>
          <p:nvSpPr>
            <p:cNvPr id="88" name="ZoneTexte 87"/>
            <p:cNvSpPr txBox="1"/>
            <p:nvPr/>
          </p:nvSpPr>
          <p:spPr>
            <a:xfrm>
              <a:off x="2939254" y="3064455"/>
              <a:ext cx="36740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333399"/>
                  </a:solidFill>
                  <a:latin typeface="Calibri" pitchFamily="34" charset="0"/>
                </a:rPr>
                <a:t>91</a:t>
              </a:r>
            </a:p>
          </p:txBody>
        </p:sp>
        <p:sp>
          <p:nvSpPr>
            <p:cNvPr id="89" name="ZoneTexte 88"/>
            <p:cNvSpPr txBox="1"/>
            <p:nvPr/>
          </p:nvSpPr>
          <p:spPr>
            <a:xfrm>
              <a:off x="2945039" y="5462318"/>
              <a:ext cx="35583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/>
                <a:t>67</a:t>
              </a:r>
            </a:p>
          </p:txBody>
        </p:sp>
        <p:sp>
          <p:nvSpPr>
            <p:cNvPr id="90" name="ZoneTexte 89"/>
            <p:cNvSpPr txBox="1"/>
            <p:nvPr/>
          </p:nvSpPr>
          <p:spPr>
            <a:xfrm>
              <a:off x="3285614" y="3064455"/>
              <a:ext cx="36740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333399"/>
                  </a:solidFill>
                  <a:latin typeface="Calibri" pitchFamily="34" charset="0"/>
                </a:rPr>
                <a:t>91</a:t>
              </a:r>
            </a:p>
          </p:txBody>
        </p:sp>
        <p:sp>
          <p:nvSpPr>
            <p:cNvPr id="91" name="ZoneTexte 90"/>
            <p:cNvSpPr txBox="1"/>
            <p:nvPr/>
          </p:nvSpPr>
          <p:spPr>
            <a:xfrm>
              <a:off x="3291399" y="5462318"/>
              <a:ext cx="35583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/>
                <a:t>64</a:t>
              </a:r>
            </a:p>
          </p:txBody>
        </p:sp>
        <p:sp>
          <p:nvSpPr>
            <p:cNvPr id="92" name="ZoneTexte 91"/>
            <p:cNvSpPr txBox="1"/>
            <p:nvPr/>
          </p:nvSpPr>
          <p:spPr>
            <a:xfrm>
              <a:off x="3630812" y="2990850"/>
              <a:ext cx="36740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333399"/>
                  </a:solidFill>
                  <a:latin typeface="Calibri" pitchFamily="34" charset="0"/>
                </a:rPr>
                <a:t>94</a:t>
              </a:r>
            </a:p>
          </p:txBody>
        </p:sp>
        <p:sp>
          <p:nvSpPr>
            <p:cNvPr id="93" name="ZoneTexte 92"/>
            <p:cNvSpPr txBox="1"/>
            <p:nvPr/>
          </p:nvSpPr>
          <p:spPr>
            <a:xfrm>
              <a:off x="3636597" y="5462318"/>
              <a:ext cx="35583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>
                  <a:solidFill>
                    <a:schemeClr val="bg1"/>
                  </a:solidFill>
                </a:rPr>
                <a:t>66</a:t>
              </a:r>
            </a:p>
          </p:txBody>
        </p:sp>
        <p:sp>
          <p:nvSpPr>
            <p:cNvPr id="94" name="ZoneTexte 93"/>
            <p:cNvSpPr txBox="1"/>
            <p:nvPr/>
          </p:nvSpPr>
          <p:spPr>
            <a:xfrm>
              <a:off x="3931486" y="2834671"/>
              <a:ext cx="45878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333399"/>
                  </a:solidFill>
                  <a:latin typeface="Calibri" pitchFamily="34" charset="0"/>
                </a:rPr>
                <a:t>100</a:t>
              </a:r>
            </a:p>
          </p:txBody>
        </p:sp>
        <p:sp>
          <p:nvSpPr>
            <p:cNvPr id="95" name="ZoneTexte 94"/>
            <p:cNvSpPr txBox="1"/>
            <p:nvPr/>
          </p:nvSpPr>
          <p:spPr>
            <a:xfrm>
              <a:off x="3982957" y="5462318"/>
              <a:ext cx="35583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/>
                <a:t>62</a:t>
              </a:r>
            </a:p>
          </p:txBody>
        </p:sp>
        <p:sp>
          <p:nvSpPr>
            <p:cNvPr id="96" name="ZoneTexte 95"/>
            <p:cNvSpPr txBox="1"/>
            <p:nvPr/>
          </p:nvSpPr>
          <p:spPr>
            <a:xfrm>
              <a:off x="1178426" y="5733256"/>
              <a:ext cx="112402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b="1" dirty="0"/>
                <a:t>Prior relapse</a:t>
              </a:r>
            </a:p>
          </p:txBody>
        </p:sp>
        <p:sp>
          <p:nvSpPr>
            <p:cNvPr id="97" name="ZoneTexte 96"/>
            <p:cNvSpPr txBox="1"/>
            <p:nvPr/>
          </p:nvSpPr>
          <p:spPr>
            <a:xfrm>
              <a:off x="3015130" y="5733256"/>
              <a:ext cx="124585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b="1" dirty="0"/>
                <a:t>Prior partial or</a:t>
              </a:r>
              <a:br>
                <a:rPr lang="fr-FR" sz="1200" b="1" dirty="0"/>
              </a:br>
              <a:r>
                <a:rPr lang="fr-FR" sz="1200" b="1" dirty="0" err="1"/>
                <a:t>null</a:t>
              </a:r>
              <a:r>
                <a:rPr lang="fr-FR" sz="1200" b="1" dirty="0"/>
                <a:t> </a:t>
              </a:r>
              <a:r>
                <a:rPr lang="fr-FR" sz="1200" b="1" dirty="0" err="1"/>
                <a:t>response</a:t>
              </a:r>
              <a:endParaRPr lang="fr-FR" sz="1200" b="1" dirty="0"/>
            </a:p>
          </p:txBody>
        </p:sp>
        <p:sp>
          <p:nvSpPr>
            <p:cNvPr id="109" name="ZoneTexte 108"/>
            <p:cNvSpPr txBox="1"/>
            <p:nvPr/>
          </p:nvSpPr>
          <p:spPr>
            <a:xfrm>
              <a:off x="6003285" y="5733256"/>
              <a:ext cx="57382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b="1" u="sng" dirty="0"/>
                <a:t>&lt;</a:t>
              </a:r>
              <a:r>
                <a:rPr lang="fr-FR" sz="1200" b="1" dirty="0"/>
                <a:t> 2 M</a:t>
              </a:r>
            </a:p>
          </p:txBody>
        </p:sp>
        <p:sp>
          <p:nvSpPr>
            <p:cNvPr id="110" name="ZoneTexte 109"/>
            <p:cNvSpPr txBox="1"/>
            <p:nvPr/>
          </p:nvSpPr>
          <p:spPr>
            <a:xfrm>
              <a:off x="7675136" y="5733256"/>
              <a:ext cx="57382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b="1" dirty="0"/>
                <a:t>&gt; 2 M</a:t>
              </a:r>
            </a:p>
          </p:txBody>
        </p:sp>
        <p:sp>
          <p:nvSpPr>
            <p:cNvPr id="111" name="ZoneTexte 110"/>
            <p:cNvSpPr txBox="1"/>
            <p:nvPr/>
          </p:nvSpPr>
          <p:spPr>
            <a:xfrm>
              <a:off x="6125113" y="6093296"/>
              <a:ext cx="207531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b="1" dirty="0"/>
                <a:t>Baseline HCV RNA (IU</a:t>
              </a:r>
              <a:r>
                <a:rPr lang="fr-FR" sz="1200" b="1" dirty="0" smtClean="0"/>
                <a:t>/ml)</a:t>
              </a:r>
              <a:endParaRPr lang="fr-FR" sz="1200" b="1" dirty="0"/>
            </a:p>
          </p:txBody>
        </p:sp>
        <p:sp>
          <p:nvSpPr>
            <p:cNvPr id="74" name="Rectangle 73"/>
            <p:cNvSpPr/>
            <p:nvPr/>
          </p:nvSpPr>
          <p:spPr>
            <a:xfrm>
              <a:off x="2958126" y="2299473"/>
              <a:ext cx="225363" cy="144016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Rectangle 74"/>
            <p:cNvSpPr/>
            <p:nvPr/>
          </p:nvSpPr>
          <p:spPr>
            <a:xfrm>
              <a:off x="5887218" y="2299473"/>
              <a:ext cx="225363" cy="144016"/>
            </a:xfrm>
            <a:prstGeom prst="rect">
              <a:avLst/>
            </a:prstGeom>
            <a:solidFill>
              <a:srgbClr val="89C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" name="Groupe 1"/>
            <p:cNvGrpSpPr/>
            <p:nvPr/>
          </p:nvGrpSpPr>
          <p:grpSpPr>
            <a:xfrm>
              <a:off x="5481931" y="2961967"/>
              <a:ext cx="329445" cy="2787135"/>
              <a:chOff x="5561567" y="2961967"/>
              <a:chExt cx="398629" cy="2787135"/>
            </a:xfrm>
          </p:grpSpPr>
          <p:sp>
            <p:nvSpPr>
              <p:cNvPr id="2063" name="Freeform 44"/>
              <p:cNvSpPr>
                <a:spLocks/>
              </p:cNvSpPr>
              <p:nvPr/>
            </p:nvSpPr>
            <p:spPr bwMode="auto">
              <a:xfrm>
                <a:off x="5598881" y="3276599"/>
                <a:ext cx="324000" cy="2472503"/>
              </a:xfrm>
              <a:custGeom>
                <a:avLst/>
                <a:gdLst>
                  <a:gd name="T0" fmla="*/ 320 w 320"/>
                  <a:gd name="T1" fmla="*/ 0 h 3627"/>
                  <a:gd name="T2" fmla="*/ 0 w 320"/>
                  <a:gd name="T3" fmla="*/ 0 h 3627"/>
                  <a:gd name="T4" fmla="*/ 0 w 320"/>
                  <a:gd name="T5" fmla="*/ 3627 h 3627"/>
                  <a:gd name="T6" fmla="*/ 320 w 320"/>
                  <a:gd name="T7" fmla="*/ 3627 h 3627"/>
                  <a:gd name="T8" fmla="*/ 320 w 320"/>
                  <a:gd name="T9" fmla="*/ 0 h 3627"/>
                  <a:gd name="T10" fmla="*/ 320 w 320"/>
                  <a:gd name="T11" fmla="*/ 0 h 36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20" h="3627">
                    <a:moveTo>
                      <a:pt x="320" y="0"/>
                    </a:moveTo>
                    <a:lnTo>
                      <a:pt x="0" y="0"/>
                    </a:lnTo>
                    <a:lnTo>
                      <a:pt x="0" y="3627"/>
                    </a:lnTo>
                    <a:lnTo>
                      <a:pt x="320" y="3627"/>
                    </a:lnTo>
                    <a:lnTo>
                      <a:pt x="320" y="0"/>
                    </a:lnTo>
                    <a:lnTo>
                      <a:pt x="320" y="0"/>
                    </a:lnTo>
                    <a:close/>
                  </a:path>
                </a:pathLst>
              </a:custGeom>
              <a:solidFill>
                <a:srgbClr val="0099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99" name="ZoneTexte 98"/>
              <p:cNvSpPr txBox="1"/>
              <p:nvPr/>
            </p:nvSpPr>
            <p:spPr>
              <a:xfrm>
                <a:off x="5577177" y="2961967"/>
                <a:ext cx="367409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fr-FR" sz="1400" b="1" dirty="0">
                    <a:solidFill>
                      <a:srgbClr val="333399"/>
                    </a:solidFill>
                    <a:latin typeface="Calibri" pitchFamily="34" charset="0"/>
                  </a:rPr>
                  <a:t>95</a:t>
                </a:r>
              </a:p>
            </p:txBody>
          </p:sp>
          <p:sp>
            <p:nvSpPr>
              <p:cNvPr id="114" name="ZoneTexte 113"/>
              <p:cNvSpPr txBox="1"/>
              <p:nvPr/>
            </p:nvSpPr>
            <p:spPr>
              <a:xfrm>
                <a:off x="5561567" y="5487035"/>
                <a:ext cx="398629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fr-FR" sz="1000" dirty="0">
                    <a:solidFill>
                      <a:schemeClr val="bg1"/>
                    </a:solidFill>
                  </a:rPr>
                  <a:t>213</a:t>
                </a:r>
              </a:p>
            </p:txBody>
          </p:sp>
        </p:grpSp>
        <p:grpSp>
          <p:nvGrpSpPr>
            <p:cNvPr id="6" name="Groupe 5"/>
            <p:cNvGrpSpPr/>
            <p:nvPr/>
          </p:nvGrpSpPr>
          <p:grpSpPr>
            <a:xfrm>
              <a:off x="5813859" y="3012192"/>
              <a:ext cx="303644" cy="2736911"/>
              <a:chOff x="5853596" y="3012192"/>
              <a:chExt cx="367409" cy="2736911"/>
            </a:xfrm>
          </p:grpSpPr>
          <p:sp>
            <p:nvSpPr>
              <p:cNvPr id="2064" name="Freeform 45"/>
              <p:cNvSpPr>
                <a:spLocks/>
              </p:cNvSpPr>
              <p:nvPr/>
            </p:nvSpPr>
            <p:spPr bwMode="auto">
              <a:xfrm>
                <a:off x="5875300" y="3322320"/>
                <a:ext cx="324000" cy="2426783"/>
              </a:xfrm>
              <a:custGeom>
                <a:avLst/>
                <a:gdLst>
                  <a:gd name="T0" fmla="*/ 319 w 319"/>
                  <a:gd name="T1" fmla="*/ 0 h 3555"/>
                  <a:gd name="T2" fmla="*/ 0 w 319"/>
                  <a:gd name="T3" fmla="*/ 0 h 3555"/>
                  <a:gd name="T4" fmla="*/ 0 w 319"/>
                  <a:gd name="T5" fmla="*/ 3555 h 3555"/>
                  <a:gd name="T6" fmla="*/ 319 w 319"/>
                  <a:gd name="T7" fmla="*/ 3555 h 3555"/>
                  <a:gd name="T8" fmla="*/ 319 w 319"/>
                  <a:gd name="T9" fmla="*/ 0 h 3555"/>
                  <a:gd name="T10" fmla="*/ 319 w 319"/>
                  <a:gd name="T11" fmla="*/ 0 h 35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19" h="3555">
                    <a:moveTo>
                      <a:pt x="319" y="0"/>
                    </a:moveTo>
                    <a:lnTo>
                      <a:pt x="0" y="0"/>
                    </a:lnTo>
                    <a:lnTo>
                      <a:pt x="0" y="3555"/>
                    </a:lnTo>
                    <a:lnTo>
                      <a:pt x="319" y="3555"/>
                    </a:lnTo>
                    <a:lnTo>
                      <a:pt x="319" y="0"/>
                    </a:lnTo>
                    <a:lnTo>
                      <a:pt x="319" y="0"/>
                    </a:lnTo>
                    <a:close/>
                  </a:path>
                </a:pathLst>
              </a:custGeom>
              <a:solidFill>
                <a:srgbClr val="FF66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00" name="ZoneTexte 99"/>
              <p:cNvSpPr txBox="1"/>
              <p:nvPr/>
            </p:nvSpPr>
            <p:spPr>
              <a:xfrm>
                <a:off x="5853596" y="3012192"/>
                <a:ext cx="367409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fr-FR" sz="1400" b="1" dirty="0">
                    <a:solidFill>
                      <a:srgbClr val="333399"/>
                    </a:solidFill>
                    <a:latin typeface="Calibri" pitchFamily="34" charset="0"/>
                  </a:rPr>
                  <a:t>93</a:t>
                </a:r>
              </a:p>
            </p:txBody>
          </p:sp>
          <p:sp>
            <p:nvSpPr>
              <p:cNvPr id="115" name="ZoneTexte 114"/>
              <p:cNvSpPr txBox="1"/>
              <p:nvPr/>
            </p:nvSpPr>
            <p:spPr>
              <a:xfrm>
                <a:off x="5868023" y="5487035"/>
                <a:ext cx="338554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fr-FR" sz="1000" dirty="0"/>
                  <a:t>54</a:t>
                </a:r>
              </a:p>
            </p:txBody>
          </p:sp>
        </p:grpSp>
        <p:grpSp>
          <p:nvGrpSpPr>
            <p:cNvPr id="7" name="Groupe 6"/>
            <p:cNvGrpSpPr/>
            <p:nvPr/>
          </p:nvGrpSpPr>
          <p:grpSpPr>
            <a:xfrm>
              <a:off x="6119986" y="2889959"/>
              <a:ext cx="303644" cy="2859143"/>
              <a:chOff x="6119734" y="2889959"/>
              <a:chExt cx="367409" cy="2859143"/>
            </a:xfrm>
          </p:grpSpPr>
          <p:sp>
            <p:nvSpPr>
              <p:cNvPr id="2065" name="Freeform 46"/>
              <p:cNvSpPr>
                <a:spLocks/>
              </p:cNvSpPr>
              <p:nvPr/>
            </p:nvSpPr>
            <p:spPr bwMode="auto">
              <a:xfrm>
                <a:off x="6141438" y="3196589"/>
                <a:ext cx="324000" cy="2552513"/>
              </a:xfrm>
              <a:custGeom>
                <a:avLst/>
                <a:gdLst>
                  <a:gd name="T0" fmla="*/ 321 w 321"/>
                  <a:gd name="T1" fmla="*/ 0 h 3750"/>
                  <a:gd name="T2" fmla="*/ 0 w 321"/>
                  <a:gd name="T3" fmla="*/ 0 h 3750"/>
                  <a:gd name="T4" fmla="*/ 0 w 321"/>
                  <a:gd name="T5" fmla="*/ 3750 h 3750"/>
                  <a:gd name="T6" fmla="*/ 321 w 321"/>
                  <a:gd name="T7" fmla="*/ 3750 h 3750"/>
                  <a:gd name="T8" fmla="*/ 321 w 321"/>
                  <a:gd name="T9" fmla="*/ 0 h 3750"/>
                  <a:gd name="T10" fmla="*/ 321 w 321"/>
                  <a:gd name="T11" fmla="*/ 0 h 37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21" h="3750">
                    <a:moveTo>
                      <a:pt x="321" y="0"/>
                    </a:moveTo>
                    <a:lnTo>
                      <a:pt x="0" y="0"/>
                    </a:lnTo>
                    <a:lnTo>
                      <a:pt x="0" y="3750"/>
                    </a:lnTo>
                    <a:lnTo>
                      <a:pt x="321" y="3750"/>
                    </a:lnTo>
                    <a:lnTo>
                      <a:pt x="321" y="0"/>
                    </a:lnTo>
                    <a:lnTo>
                      <a:pt x="321" y="0"/>
                    </a:lnTo>
                    <a:close/>
                  </a:path>
                </a:pathLst>
              </a:custGeom>
              <a:solidFill>
                <a:srgbClr val="FFC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01" name="ZoneTexte 100"/>
              <p:cNvSpPr txBox="1"/>
              <p:nvPr/>
            </p:nvSpPr>
            <p:spPr>
              <a:xfrm>
                <a:off x="6119734" y="2889959"/>
                <a:ext cx="367409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fr-FR" sz="1400" b="1" dirty="0">
                    <a:solidFill>
                      <a:srgbClr val="333399"/>
                    </a:solidFill>
                    <a:latin typeface="Calibri" pitchFamily="34" charset="0"/>
                  </a:rPr>
                  <a:t>98</a:t>
                </a:r>
              </a:p>
            </p:txBody>
          </p:sp>
          <p:sp>
            <p:nvSpPr>
              <p:cNvPr id="116" name="ZoneTexte 115"/>
              <p:cNvSpPr txBox="1"/>
              <p:nvPr/>
            </p:nvSpPr>
            <p:spPr>
              <a:xfrm>
                <a:off x="6139784" y="5487035"/>
                <a:ext cx="327308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fr-FR" sz="1000" dirty="0"/>
                  <a:t>52</a:t>
                </a:r>
              </a:p>
            </p:txBody>
          </p:sp>
        </p:grpSp>
        <p:grpSp>
          <p:nvGrpSpPr>
            <p:cNvPr id="8" name="Groupe 7"/>
            <p:cNvGrpSpPr/>
            <p:nvPr/>
          </p:nvGrpSpPr>
          <p:grpSpPr>
            <a:xfrm>
              <a:off x="6426113" y="2987367"/>
              <a:ext cx="303644" cy="2761735"/>
              <a:chOff x="6387993" y="2987367"/>
              <a:chExt cx="367409" cy="2761735"/>
            </a:xfrm>
          </p:grpSpPr>
          <p:sp>
            <p:nvSpPr>
              <p:cNvPr id="2066" name="Freeform 47"/>
              <p:cNvSpPr>
                <a:spLocks/>
              </p:cNvSpPr>
              <p:nvPr/>
            </p:nvSpPr>
            <p:spPr bwMode="auto">
              <a:xfrm>
                <a:off x="6409697" y="3299459"/>
                <a:ext cx="324000" cy="2449643"/>
              </a:xfrm>
              <a:custGeom>
                <a:avLst/>
                <a:gdLst>
                  <a:gd name="T0" fmla="*/ 320 w 320"/>
                  <a:gd name="T1" fmla="*/ 0 h 3592"/>
                  <a:gd name="T2" fmla="*/ 0 w 320"/>
                  <a:gd name="T3" fmla="*/ 0 h 3592"/>
                  <a:gd name="T4" fmla="*/ 0 w 320"/>
                  <a:gd name="T5" fmla="*/ 3592 h 3592"/>
                  <a:gd name="T6" fmla="*/ 320 w 320"/>
                  <a:gd name="T7" fmla="*/ 3592 h 3592"/>
                  <a:gd name="T8" fmla="*/ 320 w 320"/>
                  <a:gd name="T9" fmla="*/ 0 h 3592"/>
                  <a:gd name="T10" fmla="*/ 320 w 320"/>
                  <a:gd name="T11" fmla="*/ 0 h 35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20" h="3592">
                    <a:moveTo>
                      <a:pt x="320" y="0"/>
                    </a:moveTo>
                    <a:lnTo>
                      <a:pt x="0" y="0"/>
                    </a:lnTo>
                    <a:lnTo>
                      <a:pt x="0" y="3592"/>
                    </a:lnTo>
                    <a:lnTo>
                      <a:pt x="320" y="3592"/>
                    </a:lnTo>
                    <a:lnTo>
                      <a:pt x="320" y="0"/>
                    </a:lnTo>
                    <a:lnTo>
                      <a:pt x="320" y="0"/>
                    </a:lnTo>
                    <a:close/>
                  </a:path>
                </a:pathLst>
              </a:custGeom>
              <a:solidFill>
                <a:srgbClr val="0070C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02" name="ZoneTexte 101"/>
              <p:cNvSpPr txBox="1"/>
              <p:nvPr/>
            </p:nvSpPr>
            <p:spPr>
              <a:xfrm>
                <a:off x="6387993" y="2987367"/>
                <a:ext cx="367409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fr-FR" sz="1400" b="1" dirty="0">
                    <a:solidFill>
                      <a:srgbClr val="333399"/>
                    </a:solidFill>
                    <a:latin typeface="Calibri" pitchFamily="34" charset="0"/>
                  </a:rPr>
                  <a:t>94</a:t>
                </a:r>
              </a:p>
            </p:txBody>
          </p:sp>
          <p:sp>
            <p:nvSpPr>
              <p:cNvPr id="117" name="ZoneTexte 116"/>
              <p:cNvSpPr txBox="1"/>
              <p:nvPr/>
            </p:nvSpPr>
            <p:spPr>
              <a:xfrm>
                <a:off x="6408043" y="5487035"/>
                <a:ext cx="327308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fr-FR" sz="1000" dirty="0">
                    <a:solidFill>
                      <a:schemeClr val="bg1"/>
                    </a:solidFill>
                  </a:rPr>
                  <a:t>48</a:t>
                </a:r>
              </a:p>
            </p:txBody>
          </p:sp>
        </p:grpSp>
        <p:grpSp>
          <p:nvGrpSpPr>
            <p:cNvPr id="30" name="Groupe 29"/>
            <p:cNvGrpSpPr/>
            <p:nvPr/>
          </p:nvGrpSpPr>
          <p:grpSpPr>
            <a:xfrm>
              <a:off x="6732240" y="2920439"/>
              <a:ext cx="303644" cy="2828665"/>
              <a:chOff x="6732240" y="2920439"/>
              <a:chExt cx="303644" cy="2828665"/>
            </a:xfrm>
          </p:grpSpPr>
          <p:sp>
            <p:nvSpPr>
              <p:cNvPr id="2067" name="Freeform 48"/>
              <p:cNvSpPr>
                <a:spLocks/>
              </p:cNvSpPr>
              <p:nvPr/>
            </p:nvSpPr>
            <p:spPr bwMode="auto">
              <a:xfrm>
                <a:off x="6742557" y="3223260"/>
                <a:ext cx="267769" cy="2525844"/>
              </a:xfrm>
              <a:custGeom>
                <a:avLst/>
                <a:gdLst>
                  <a:gd name="T0" fmla="*/ 320 w 320"/>
                  <a:gd name="T1" fmla="*/ 0 h 3705"/>
                  <a:gd name="T2" fmla="*/ 0 w 320"/>
                  <a:gd name="T3" fmla="*/ 0 h 3705"/>
                  <a:gd name="T4" fmla="*/ 0 w 320"/>
                  <a:gd name="T5" fmla="*/ 3705 h 3705"/>
                  <a:gd name="T6" fmla="*/ 320 w 320"/>
                  <a:gd name="T7" fmla="*/ 3705 h 3705"/>
                  <a:gd name="T8" fmla="*/ 320 w 320"/>
                  <a:gd name="T9" fmla="*/ 0 h 3705"/>
                  <a:gd name="T10" fmla="*/ 320 w 320"/>
                  <a:gd name="T11" fmla="*/ 0 h 37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20" h="3705">
                    <a:moveTo>
                      <a:pt x="320" y="0"/>
                    </a:moveTo>
                    <a:lnTo>
                      <a:pt x="0" y="0"/>
                    </a:lnTo>
                    <a:lnTo>
                      <a:pt x="0" y="3705"/>
                    </a:lnTo>
                    <a:lnTo>
                      <a:pt x="320" y="3705"/>
                    </a:lnTo>
                    <a:lnTo>
                      <a:pt x="320" y="0"/>
                    </a:lnTo>
                    <a:lnTo>
                      <a:pt x="320" y="0"/>
                    </a:lnTo>
                    <a:close/>
                  </a:path>
                </a:pathLst>
              </a:custGeom>
              <a:solidFill>
                <a:srgbClr val="89CCFF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03" name="ZoneTexte 102"/>
              <p:cNvSpPr txBox="1"/>
              <p:nvPr/>
            </p:nvSpPr>
            <p:spPr>
              <a:xfrm>
                <a:off x="6732240" y="2920439"/>
                <a:ext cx="303644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fr-FR" sz="1400" b="1" dirty="0">
                    <a:solidFill>
                      <a:srgbClr val="333399"/>
                    </a:solidFill>
                    <a:latin typeface="Calibri" pitchFamily="34" charset="0"/>
                  </a:rPr>
                  <a:t>97</a:t>
                </a:r>
              </a:p>
            </p:txBody>
          </p:sp>
          <p:sp>
            <p:nvSpPr>
              <p:cNvPr id="118" name="ZoneTexte 117"/>
              <p:cNvSpPr txBox="1"/>
              <p:nvPr/>
            </p:nvSpPr>
            <p:spPr>
              <a:xfrm>
                <a:off x="6749462" y="5483607"/>
                <a:ext cx="269199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fr-FR" sz="1000" dirty="0"/>
                  <a:t>59</a:t>
                </a:r>
              </a:p>
            </p:txBody>
          </p:sp>
        </p:grpSp>
        <p:grpSp>
          <p:nvGrpSpPr>
            <p:cNvPr id="25" name="Groupe 24"/>
            <p:cNvGrpSpPr/>
            <p:nvPr/>
          </p:nvGrpSpPr>
          <p:grpSpPr>
            <a:xfrm>
              <a:off x="7179528" y="3023815"/>
              <a:ext cx="396262" cy="2725289"/>
              <a:chOff x="7306314" y="3023815"/>
              <a:chExt cx="396262" cy="2725289"/>
            </a:xfrm>
          </p:grpSpPr>
          <p:sp>
            <p:nvSpPr>
              <p:cNvPr id="2068" name="Freeform 49"/>
              <p:cNvSpPr>
                <a:spLocks/>
              </p:cNvSpPr>
              <p:nvPr/>
            </p:nvSpPr>
            <p:spPr bwMode="auto">
              <a:xfrm>
                <a:off x="7371245" y="3329940"/>
                <a:ext cx="266400" cy="2419164"/>
              </a:xfrm>
              <a:custGeom>
                <a:avLst/>
                <a:gdLst>
                  <a:gd name="T0" fmla="*/ 320 w 320"/>
                  <a:gd name="T1" fmla="*/ 3550 h 3550"/>
                  <a:gd name="T2" fmla="*/ 320 w 320"/>
                  <a:gd name="T3" fmla="*/ 0 h 3550"/>
                  <a:gd name="T4" fmla="*/ 0 w 320"/>
                  <a:gd name="T5" fmla="*/ 0 h 3550"/>
                  <a:gd name="T6" fmla="*/ 0 w 320"/>
                  <a:gd name="T7" fmla="*/ 3550 h 3550"/>
                  <a:gd name="T8" fmla="*/ 320 w 320"/>
                  <a:gd name="T9" fmla="*/ 3550 h 3550"/>
                  <a:gd name="T10" fmla="*/ 320 w 320"/>
                  <a:gd name="T11" fmla="*/ 3550 h 35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20" h="3550">
                    <a:moveTo>
                      <a:pt x="320" y="3550"/>
                    </a:moveTo>
                    <a:lnTo>
                      <a:pt x="320" y="0"/>
                    </a:lnTo>
                    <a:lnTo>
                      <a:pt x="0" y="0"/>
                    </a:lnTo>
                    <a:lnTo>
                      <a:pt x="0" y="3550"/>
                    </a:lnTo>
                    <a:lnTo>
                      <a:pt x="320" y="3550"/>
                    </a:lnTo>
                    <a:lnTo>
                      <a:pt x="320" y="3550"/>
                    </a:lnTo>
                    <a:close/>
                  </a:path>
                </a:pathLst>
              </a:custGeom>
              <a:solidFill>
                <a:srgbClr val="0099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04" name="ZoneTexte 103"/>
              <p:cNvSpPr txBox="1"/>
              <p:nvPr/>
            </p:nvSpPr>
            <p:spPr>
              <a:xfrm>
                <a:off x="7320741" y="3023815"/>
                <a:ext cx="367409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fr-FR" sz="1400" b="1" dirty="0">
                    <a:solidFill>
                      <a:srgbClr val="333399"/>
                    </a:solidFill>
                    <a:latin typeface="Calibri" pitchFamily="34" charset="0"/>
                  </a:rPr>
                  <a:t>93</a:t>
                </a:r>
              </a:p>
            </p:txBody>
          </p:sp>
          <p:sp>
            <p:nvSpPr>
              <p:cNvPr id="119" name="ZoneTexte 118"/>
              <p:cNvSpPr txBox="1"/>
              <p:nvPr/>
            </p:nvSpPr>
            <p:spPr>
              <a:xfrm>
                <a:off x="7306314" y="5483607"/>
                <a:ext cx="396262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fr-FR" sz="1000" dirty="0">
                    <a:solidFill>
                      <a:schemeClr val="bg1"/>
                    </a:solidFill>
                  </a:rPr>
                  <a:t>207</a:t>
                </a:r>
              </a:p>
            </p:txBody>
          </p:sp>
        </p:grpSp>
        <p:grpSp>
          <p:nvGrpSpPr>
            <p:cNvPr id="29" name="Groupe 28"/>
            <p:cNvGrpSpPr/>
            <p:nvPr/>
          </p:nvGrpSpPr>
          <p:grpSpPr>
            <a:xfrm>
              <a:off x="7517647" y="3049215"/>
              <a:ext cx="367409" cy="2699889"/>
              <a:chOff x="7583151" y="3049215"/>
              <a:chExt cx="367409" cy="2699889"/>
            </a:xfrm>
          </p:grpSpPr>
          <p:sp>
            <p:nvSpPr>
              <p:cNvPr id="2069" name="Freeform 50"/>
              <p:cNvSpPr>
                <a:spLocks/>
              </p:cNvSpPr>
              <p:nvPr/>
            </p:nvSpPr>
            <p:spPr bwMode="auto">
              <a:xfrm>
                <a:off x="7633655" y="3358704"/>
                <a:ext cx="266400" cy="2390400"/>
              </a:xfrm>
              <a:custGeom>
                <a:avLst/>
                <a:gdLst>
                  <a:gd name="T0" fmla="*/ 320 w 320"/>
                  <a:gd name="T1" fmla="*/ 0 h 3527"/>
                  <a:gd name="T2" fmla="*/ 0 w 320"/>
                  <a:gd name="T3" fmla="*/ 0 h 3527"/>
                  <a:gd name="T4" fmla="*/ 0 w 320"/>
                  <a:gd name="T5" fmla="*/ 3527 h 3527"/>
                  <a:gd name="T6" fmla="*/ 320 w 320"/>
                  <a:gd name="T7" fmla="*/ 3527 h 3527"/>
                  <a:gd name="T8" fmla="*/ 320 w 320"/>
                  <a:gd name="T9" fmla="*/ 0 h 3527"/>
                  <a:gd name="T10" fmla="*/ 320 w 320"/>
                  <a:gd name="T11" fmla="*/ 0 h 35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20" h="3527">
                    <a:moveTo>
                      <a:pt x="320" y="0"/>
                    </a:moveTo>
                    <a:lnTo>
                      <a:pt x="0" y="0"/>
                    </a:lnTo>
                    <a:lnTo>
                      <a:pt x="0" y="3527"/>
                    </a:lnTo>
                    <a:lnTo>
                      <a:pt x="320" y="3527"/>
                    </a:lnTo>
                    <a:lnTo>
                      <a:pt x="320" y="0"/>
                    </a:lnTo>
                    <a:lnTo>
                      <a:pt x="320" y="0"/>
                    </a:lnTo>
                    <a:close/>
                  </a:path>
                </a:pathLst>
              </a:custGeom>
              <a:solidFill>
                <a:srgbClr val="FF66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05" name="ZoneTexte 104"/>
              <p:cNvSpPr txBox="1"/>
              <p:nvPr/>
            </p:nvSpPr>
            <p:spPr>
              <a:xfrm>
                <a:off x="7583151" y="3049215"/>
                <a:ext cx="367409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fr-FR" sz="1400" b="1" dirty="0">
                    <a:solidFill>
                      <a:srgbClr val="333399"/>
                    </a:solidFill>
                    <a:latin typeface="Calibri" pitchFamily="34" charset="0"/>
                  </a:rPr>
                  <a:t>92</a:t>
                </a:r>
              </a:p>
            </p:txBody>
          </p:sp>
          <p:sp>
            <p:nvSpPr>
              <p:cNvPr id="120" name="ZoneTexte 119"/>
              <p:cNvSpPr txBox="1"/>
              <p:nvPr/>
            </p:nvSpPr>
            <p:spPr>
              <a:xfrm>
                <a:off x="7603990" y="5483607"/>
                <a:ext cx="325730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fr-FR" sz="1000" dirty="0"/>
                  <a:t>51</a:t>
                </a:r>
              </a:p>
            </p:txBody>
          </p:sp>
        </p:grpSp>
        <p:grpSp>
          <p:nvGrpSpPr>
            <p:cNvPr id="28" name="Groupe 27"/>
            <p:cNvGrpSpPr/>
            <p:nvPr/>
          </p:nvGrpSpPr>
          <p:grpSpPr>
            <a:xfrm>
              <a:off x="7826913" y="3089280"/>
              <a:ext cx="367409" cy="2659824"/>
              <a:chOff x="7850350" y="3089280"/>
              <a:chExt cx="367409" cy="2659824"/>
            </a:xfrm>
          </p:grpSpPr>
          <p:sp>
            <p:nvSpPr>
              <p:cNvPr id="2070" name="Freeform 51"/>
              <p:cNvSpPr>
                <a:spLocks/>
              </p:cNvSpPr>
              <p:nvPr/>
            </p:nvSpPr>
            <p:spPr bwMode="auto">
              <a:xfrm>
                <a:off x="7900854" y="3403600"/>
                <a:ext cx="266400" cy="2345504"/>
              </a:xfrm>
              <a:custGeom>
                <a:avLst/>
                <a:gdLst>
                  <a:gd name="T0" fmla="*/ 320 w 320"/>
                  <a:gd name="T1" fmla="*/ 0 h 3469"/>
                  <a:gd name="T2" fmla="*/ 0 w 320"/>
                  <a:gd name="T3" fmla="*/ 0 h 3469"/>
                  <a:gd name="T4" fmla="*/ 0 w 320"/>
                  <a:gd name="T5" fmla="*/ 3469 h 3469"/>
                  <a:gd name="T6" fmla="*/ 320 w 320"/>
                  <a:gd name="T7" fmla="*/ 3469 h 3469"/>
                  <a:gd name="T8" fmla="*/ 320 w 320"/>
                  <a:gd name="T9" fmla="*/ 0 h 3469"/>
                  <a:gd name="T10" fmla="*/ 320 w 320"/>
                  <a:gd name="T11" fmla="*/ 0 h 34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20" h="3469">
                    <a:moveTo>
                      <a:pt x="320" y="0"/>
                    </a:moveTo>
                    <a:lnTo>
                      <a:pt x="0" y="0"/>
                    </a:lnTo>
                    <a:lnTo>
                      <a:pt x="0" y="3469"/>
                    </a:lnTo>
                    <a:lnTo>
                      <a:pt x="320" y="3469"/>
                    </a:lnTo>
                    <a:lnTo>
                      <a:pt x="320" y="0"/>
                    </a:lnTo>
                    <a:lnTo>
                      <a:pt x="320" y="0"/>
                    </a:lnTo>
                    <a:close/>
                  </a:path>
                </a:pathLst>
              </a:custGeom>
              <a:solidFill>
                <a:srgbClr val="FFC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06" name="ZoneTexte 105"/>
              <p:cNvSpPr txBox="1"/>
              <p:nvPr/>
            </p:nvSpPr>
            <p:spPr>
              <a:xfrm>
                <a:off x="7850350" y="3089280"/>
                <a:ext cx="367409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fr-FR" sz="1400" b="1" dirty="0">
                    <a:solidFill>
                      <a:srgbClr val="333399"/>
                    </a:solidFill>
                    <a:latin typeface="Calibri" pitchFamily="34" charset="0"/>
                  </a:rPr>
                  <a:t>90</a:t>
                </a:r>
              </a:p>
            </p:txBody>
          </p:sp>
          <p:sp>
            <p:nvSpPr>
              <p:cNvPr id="121" name="ZoneTexte 120"/>
              <p:cNvSpPr txBox="1"/>
              <p:nvPr/>
            </p:nvSpPr>
            <p:spPr>
              <a:xfrm>
                <a:off x="7871189" y="5483607"/>
                <a:ext cx="325730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fr-FR" sz="1000" dirty="0"/>
                  <a:t>52</a:t>
                </a:r>
              </a:p>
            </p:txBody>
          </p:sp>
        </p:grpSp>
        <p:grpSp>
          <p:nvGrpSpPr>
            <p:cNvPr id="27" name="Groupe 26"/>
            <p:cNvGrpSpPr/>
            <p:nvPr/>
          </p:nvGrpSpPr>
          <p:grpSpPr>
            <a:xfrm>
              <a:off x="8136178" y="3069535"/>
              <a:ext cx="367409" cy="2679569"/>
              <a:chOff x="8117549" y="3069535"/>
              <a:chExt cx="367409" cy="2679569"/>
            </a:xfrm>
          </p:grpSpPr>
          <p:sp>
            <p:nvSpPr>
              <p:cNvPr id="2071" name="Freeform 52"/>
              <p:cNvSpPr>
                <a:spLocks/>
              </p:cNvSpPr>
              <p:nvPr/>
            </p:nvSpPr>
            <p:spPr bwMode="auto">
              <a:xfrm>
                <a:off x="8168053" y="3376704"/>
                <a:ext cx="266400" cy="2372400"/>
              </a:xfrm>
              <a:custGeom>
                <a:avLst/>
                <a:gdLst>
                  <a:gd name="T0" fmla="*/ 320 w 320"/>
                  <a:gd name="T1" fmla="*/ 0 h 3493"/>
                  <a:gd name="T2" fmla="*/ 0 w 320"/>
                  <a:gd name="T3" fmla="*/ 0 h 3493"/>
                  <a:gd name="T4" fmla="*/ 0 w 320"/>
                  <a:gd name="T5" fmla="*/ 3493 h 3493"/>
                  <a:gd name="T6" fmla="*/ 320 w 320"/>
                  <a:gd name="T7" fmla="*/ 3493 h 3493"/>
                  <a:gd name="T8" fmla="*/ 320 w 320"/>
                  <a:gd name="T9" fmla="*/ 0 h 3493"/>
                  <a:gd name="T10" fmla="*/ 320 w 320"/>
                  <a:gd name="T11" fmla="*/ 0 h 34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20" h="3493">
                    <a:moveTo>
                      <a:pt x="320" y="0"/>
                    </a:moveTo>
                    <a:lnTo>
                      <a:pt x="0" y="0"/>
                    </a:lnTo>
                    <a:lnTo>
                      <a:pt x="0" y="3493"/>
                    </a:lnTo>
                    <a:lnTo>
                      <a:pt x="320" y="3493"/>
                    </a:lnTo>
                    <a:lnTo>
                      <a:pt x="320" y="0"/>
                    </a:lnTo>
                    <a:lnTo>
                      <a:pt x="320" y="0"/>
                    </a:lnTo>
                    <a:close/>
                  </a:path>
                </a:pathLst>
              </a:custGeom>
              <a:solidFill>
                <a:srgbClr val="0070C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07" name="ZoneTexte 106"/>
              <p:cNvSpPr txBox="1"/>
              <p:nvPr/>
            </p:nvSpPr>
            <p:spPr>
              <a:xfrm>
                <a:off x="8117549" y="3069535"/>
                <a:ext cx="367409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fr-FR" sz="1400" b="1" dirty="0">
                    <a:solidFill>
                      <a:srgbClr val="333399"/>
                    </a:solidFill>
                    <a:latin typeface="Calibri" pitchFamily="34" charset="0"/>
                  </a:rPr>
                  <a:t>91</a:t>
                </a:r>
              </a:p>
            </p:txBody>
          </p:sp>
          <p:sp>
            <p:nvSpPr>
              <p:cNvPr id="122" name="ZoneTexte 121"/>
              <p:cNvSpPr txBox="1"/>
              <p:nvPr/>
            </p:nvSpPr>
            <p:spPr>
              <a:xfrm>
                <a:off x="8138388" y="5483607"/>
                <a:ext cx="325730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fr-FR" sz="1000" dirty="0">
                    <a:solidFill>
                      <a:schemeClr val="bg1"/>
                    </a:solidFill>
                  </a:rPr>
                  <a:t>57</a:t>
                </a:r>
              </a:p>
            </p:txBody>
          </p:sp>
        </p:grpSp>
        <p:grpSp>
          <p:nvGrpSpPr>
            <p:cNvPr id="26" name="Groupe 25"/>
            <p:cNvGrpSpPr/>
            <p:nvPr/>
          </p:nvGrpSpPr>
          <p:grpSpPr>
            <a:xfrm>
              <a:off x="8445443" y="2889959"/>
              <a:ext cx="367409" cy="2859143"/>
              <a:chOff x="8386868" y="2889959"/>
              <a:chExt cx="367409" cy="2859143"/>
            </a:xfrm>
          </p:grpSpPr>
          <p:sp>
            <p:nvSpPr>
              <p:cNvPr id="2072" name="Freeform 53"/>
              <p:cNvSpPr>
                <a:spLocks/>
              </p:cNvSpPr>
              <p:nvPr/>
            </p:nvSpPr>
            <p:spPr bwMode="auto">
              <a:xfrm>
                <a:off x="8437372" y="3196590"/>
                <a:ext cx="266400" cy="2552512"/>
              </a:xfrm>
              <a:custGeom>
                <a:avLst/>
                <a:gdLst>
                  <a:gd name="T0" fmla="*/ 321 w 321"/>
                  <a:gd name="T1" fmla="*/ 0 h 3750"/>
                  <a:gd name="T2" fmla="*/ 0 w 321"/>
                  <a:gd name="T3" fmla="*/ 0 h 3750"/>
                  <a:gd name="T4" fmla="*/ 0 w 321"/>
                  <a:gd name="T5" fmla="*/ 3750 h 3750"/>
                  <a:gd name="T6" fmla="*/ 321 w 321"/>
                  <a:gd name="T7" fmla="*/ 3750 h 3750"/>
                  <a:gd name="T8" fmla="*/ 321 w 321"/>
                  <a:gd name="T9" fmla="*/ 0 h 3750"/>
                  <a:gd name="T10" fmla="*/ 321 w 321"/>
                  <a:gd name="T11" fmla="*/ 0 h 37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21" h="3750">
                    <a:moveTo>
                      <a:pt x="321" y="0"/>
                    </a:moveTo>
                    <a:lnTo>
                      <a:pt x="0" y="0"/>
                    </a:lnTo>
                    <a:lnTo>
                      <a:pt x="0" y="3750"/>
                    </a:lnTo>
                    <a:lnTo>
                      <a:pt x="321" y="3750"/>
                    </a:lnTo>
                    <a:lnTo>
                      <a:pt x="321" y="0"/>
                    </a:lnTo>
                    <a:lnTo>
                      <a:pt x="321" y="0"/>
                    </a:lnTo>
                    <a:close/>
                  </a:path>
                </a:pathLst>
              </a:custGeom>
              <a:solidFill>
                <a:srgbClr val="89CCFF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08" name="ZoneTexte 107"/>
              <p:cNvSpPr txBox="1"/>
              <p:nvPr/>
            </p:nvSpPr>
            <p:spPr>
              <a:xfrm>
                <a:off x="8386868" y="2889959"/>
                <a:ext cx="367409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fr-FR" sz="1400" b="1" dirty="0">
                    <a:solidFill>
                      <a:srgbClr val="333399"/>
                    </a:solidFill>
                    <a:latin typeface="Calibri" pitchFamily="34" charset="0"/>
                  </a:rPr>
                  <a:t>98</a:t>
                </a:r>
              </a:p>
            </p:txBody>
          </p:sp>
          <p:sp>
            <p:nvSpPr>
              <p:cNvPr id="123" name="ZoneTexte 122"/>
              <p:cNvSpPr txBox="1"/>
              <p:nvPr/>
            </p:nvSpPr>
            <p:spPr>
              <a:xfrm>
                <a:off x="8407707" y="5483607"/>
                <a:ext cx="325730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fr-FR" sz="1000" dirty="0"/>
                  <a:t>47</a:t>
                </a:r>
              </a:p>
            </p:txBody>
          </p:sp>
        </p:grpSp>
        <p:sp>
          <p:nvSpPr>
            <p:cNvPr id="3" name="ZoneTexte 2"/>
            <p:cNvSpPr txBox="1"/>
            <p:nvPr/>
          </p:nvSpPr>
          <p:spPr>
            <a:xfrm>
              <a:off x="755576" y="5433099"/>
              <a:ext cx="31451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dirty="0"/>
                <a:t>N</a:t>
              </a:r>
            </a:p>
          </p:txBody>
        </p:sp>
        <p:sp>
          <p:nvSpPr>
            <p:cNvPr id="4" name="ZoneTexte 3"/>
            <p:cNvSpPr txBox="1"/>
            <p:nvPr/>
          </p:nvSpPr>
          <p:spPr>
            <a:xfrm>
              <a:off x="581687" y="2708920"/>
              <a:ext cx="38991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/>
                <a:t>%</a:t>
              </a:r>
            </a:p>
          </p:txBody>
        </p:sp>
      </p:grpSp>
      <p:sp>
        <p:nvSpPr>
          <p:cNvPr id="129" name="Text Box 2"/>
          <p:cNvSpPr txBox="1">
            <a:spLocks noChangeArrowheads="1"/>
          </p:cNvSpPr>
          <p:nvPr/>
        </p:nvSpPr>
        <p:spPr bwMode="auto">
          <a:xfrm>
            <a:off x="1604762" y="1151860"/>
            <a:ext cx="592181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GB" sz="2400" b="1" dirty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SVR</a:t>
            </a:r>
            <a:r>
              <a:rPr lang="en-GB" sz="2400" b="1" baseline="-25000" dirty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12</a:t>
            </a:r>
            <a:r>
              <a:rPr lang="en-GB" sz="2400" b="1" dirty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 (</a:t>
            </a:r>
            <a:r>
              <a:rPr lang="fr-FR" sz="2400" b="1" dirty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HCV RNA &lt; 15 IU</a:t>
            </a:r>
            <a:r>
              <a:rPr lang="fr-FR" sz="2400" b="1" dirty="0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/ml) </a:t>
            </a:r>
            <a:r>
              <a:rPr lang="fr-FR" sz="2400" b="1" dirty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by </a:t>
            </a:r>
            <a:r>
              <a:rPr lang="fr-FR" sz="2400" b="1" dirty="0" err="1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subgroup</a:t>
            </a:r>
            <a:r>
              <a:rPr lang="fr-FR" sz="2400" b="1" dirty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, ITT</a:t>
            </a:r>
            <a:endParaRPr lang="en-GB" sz="2400" b="1" dirty="0">
              <a:solidFill>
                <a:srgbClr val="0070C0"/>
              </a:solidFill>
              <a:latin typeface="Calibri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131" name="AutoShape 162"/>
          <p:cNvSpPr>
            <a:spLocks noChangeArrowheads="1"/>
          </p:cNvSpPr>
          <p:nvPr/>
        </p:nvSpPr>
        <p:spPr bwMode="auto">
          <a:xfrm>
            <a:off x="0" y="6570663"/>
            <a:ext cx="1658471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fr-FR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C-EDGE </a:t>
            </a:r>
            <a:r>
              <a:rPr lang="fr-FR" sz="1200" b="1" i="1" dirty="0" err="1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experienced</a:t>
            </a:r>
            <a:endParaRPr lang="fr-FR" sz="1200" b="1" i="1" dirty="0">
              <a:solidFill>
                <a:srgbClr val="333399"/>
              </a:solidFill>
              <a:latin typeface="Cambria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127" name="Titre 1"/>
          <p:cNvSpPr>
            <a:spLocks noGrp="1"/>
          </p:cNvSpPr>
          <p:nvPr>
            <p:ph type="title"/>
          </p:nvPr>
        </p:nvSpPr>
        <p:spPr>
          <a:xfrm>
            <a:off x="468313" y="76200"/>
            <a:ext cx="8351837" cy="976313"/>
          </a:xfrm>
        </p:spPr>
        <p:txBody>
          <a:bodyPr/>
          <a:lstStyle/>
          <a:p>
            <a:r>
              <a:rPr lang="en-US" sz="2800" dirty="0"/>
              <a:t>C-EDGE experienced Study: </a:t>
            </a:r>
            <a:r>
              <a:rPr lang="en-US" sz="2800" dirty="0" err="1"/>
              <a:t>elbasvir</a:t>
            </a:r>
            <a:r>
              <a:rPr lang="en-US" sz="2800" dirty="0"/>
              <a:t>/</a:t>
            </a:r>
            <a:r>
              <a:rPr lang="en-US" sz="2800" dirty="0" err="1"/>
              <a:t>grazoprevir</a:t>
            </a:r>
            <a:r>
              <a:rPr lang="en-US" sz="2800" dirty="0"/>
              <a:t> ± RBV in previous failure to PEG-IFN + RBV</a:t>
            </a:r>
          </a:p>
        </p:txBody>
      </p:sp>
      <p:sp>
        <p:nvSpPr>
          <p:cNvPr id="128" name="ZoneTexte 69"/>
          <p:cNvSpPr txBox="1">
            <a:spLocks noChangeArrowheads="1"/>
          </p:cNvSpPr>
          <p:nvPr/>
        </p:nvSpPr>
        <p:spPr bwMode="auto">
          <a:xfrm>
            <a:off x="4067944" y="6565900"/>
            <a:ext cx="506811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sz="1200" i="1" dirty="0" err="1">
                <a:solidFill>
                  <a:srgbClr val="0070C0"/>
                </a:solidFill>
                <a:ea typeface="ＭＳ Ｐゴシック" pitchFamily="34" charset="-128"/>
              </a:rPr>
              <a:t>Kwo</a:t>
            </a:r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 P. Gastroenterology 2017;152:164-175</a:t>
            </a:r>
            <a:endParaRPr lang="en-GB" sz="1200" i="1" dirty="0">
              <a:solidFill>
                <a:srgbClr val="0070C0"/>
              </a:solidFill>
              <a:ea typeface="ＭＳ Ｐゴシック" pitchFamily="34" charset="-12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106393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Group 7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15189840"/>
              </p:ext>
            </p:extLst>
          </p:nvPr>
        </p:nvGraphicFramePr>
        <p:xfrm>
          <a:off x="1187624" y="1844824"/>
          <a:ext cx="7016674" cy="3600400"/>
        </p:xfrm>
        <a:graphic>
          <a:graphicData uri="http://schemas.openxmlformats.org/drawingml/2006/table">
            <a:tbl>
              <a:tblPr/>
              <a:tblGrid>
                <a:gridCol w="469599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32067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3551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alibri" panose="020F0502020204030204" pitchFamily="34" charset="0"/>
                        <a:ea typeface="ＭＳ Ｐゴシック" pitchFamily="-109" charset="-128"/>
                        <a:cs typeface="Calibri" panose="020F0502020204030204" pitchFamily="34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alibri" panose="020F0502020204030204" pitchFamily="34" charset="0"/>
                          <a:ea typeface="ＭＳ Ｐゴシック" pitchFamily="-109" charset="-128"/>
                          <a:cs typeface="Calibri" panose="020F0502020204030204" pitchFamily="34" charset="0"/>
                        </a:rPr>
                        <a:t>Overall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071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Overall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390/408 (95.6)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31548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Genotype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1a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1b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207/218 (95.0)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143/145 (98.6)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32/36 (88.9)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5/6 (83.3)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81131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Hepatic fibrosis stage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Cirrhosis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No cirrhosis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135/144 (93.8)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255/264 (96.6)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81131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Baseline HCV RNA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≤ 2 Million IU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/ml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&gt; 2 Million IU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/ml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202/207 (98)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188/201 (94)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423926" y="1142895"/>
            <a:ext cx="828348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GB" sz="2400" b="1" dirty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SVR</a:t>
            </a:r>
            <a:r>
              <a:rPr lang="en-GB" sz="2400" b="1" baseline="-25000" dirty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12</a:t>
            </a:r>
            <a:r>
              <a:rPr lang="en-GB" sz="2400" b="1" dirty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 (</a:t>
            </a:r>
            <a:r>
              <a:rPr lang="fr-FR" sz="2400" b="1" dirty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HCV RNA &lt; 15 IU</a:t>
            </a:r>
            <a:r>
              <a:rPr lang="fr-FR" sz="2400" b="1" dirty="0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/ml) </a:t>
            </a:r>
            <a:r>
              <a:rPr lang="fr-FR" sz="2400" b="1" dirty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by </a:t>
            </a:r>
            <a:r>
              <a:rPr lang="fr-FR" sz="2400" b="1" dirty="0" err="1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subgroup</a:t>
            </a:r>
            <a:r>
              <a:rPr lang="fr-FR" sz="2400" b="1" dirty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, Per-</a:t>
            </a:r>
            <a:r>
              <a:rPr lang="fr-FR" sz="2400" b="1" dirty="0" err="1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protocol</a:t>
            </a:r>
            <a:r>
              <a:rPr lang="fr-FR" sz="2400" b="1" dirty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, n/N (%)</a:t>
            </a:r>
            <a:endParaRPr lang="en-GB" sz="2400" b="1" dirty="0">
              <a:solidFill>
                <a:srgbClr val="0070C0"/>
              </a:solidFill>
              <a:latin typeface="Calibri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13" name="AutoShape 162"/>
          <p:cNvSpPr>
            <a:spLocks noChangeArrowheads="1"/>
          </p:cNvSpPr>
          <p:nvPr/>
        </p:nvSpPr>
        <p:spPr bwMode="auto">
          <a:xfrm>
            <a:off x="0" y="6570663"/>
            <a:ext cx="1658471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fr-FR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C-EDGE </a:t>
            </a:r>
            <a:r>
              <a:rPr lang="fr-FR" sz="1200" b="1" i="1" dirty="0" err="1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experienced</a:t>
            </a:r>
            <a:endParaRPr lang="fr-FR" sz="1200" b="1" i="1" dirty="0">
              <a:solidFill>
                <a:srgbClr val="333399"/>
              </a:solidFill>
              <a:latin typeface="Cambria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83568" y="5551505"/>
            <a:ext cx="727280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en-US"/>
              <a:t>The per-protocol analysis excluded 12 patients who discontinued for administrative reasons</a:t>
            </a:r>
          </a:p>
        </p:txBody>
      </p:sp>
      <p:sp>
        <p:nvSpPr>
          <p:cNvPr id="9" name="Titre 1"/>
          <p:cNvSpPr>
            <a:spLocks noGrp="1"/>
          </p:cNvSpPr>
          <p:nvPr>
            <p:ph type="title"/>
          </p:nvPr>
        </p:nvSpPr>
        <p:spPr>
          <a:xfrm>
            <a:off x="468313" y="76200"/>
            <a:ext cx="8351837" cy="976313"/>
          </a:xfrm>
        </p:spPr>
        <p:txBody>
          <a:bodyPr/>
          <a:lstStyle/>
          <a:p>
            <a:r>
              <a:rPr lang="en-US" sz="2800" dirty="0"/>
              <a:t>C-EDGE experienced Study: </a:t>
            </a:r>
            <a:r>
              <a:rPr lang="en-US" sz="2800" dirty="0" err="1"/>
              <a:t>elbasvir</a:t>
            </a:r>
            <a:r>
              <a:rPr lang="en-US" sz="2800" dirty="0"/>
              <a:t>/</a:t>
            </a:r>
            <a:r>
              <a:rPr lang="en-US" sz="2800" dirty="0" err="1"/>
              <a:t>grazoprevir</a:t>
            </a:r>
            <a:r>
              <a:rPr lang="en-US" sz="2800" dirty="0"/>
              <a:t> ± RBV in previous failure to PEG-IFN + RBV</a:t>
            </a:r>
          </a:p>
        </p:txBody>
      </p:sp>
      <p:sp>
        <p:nvSpPr>
          <p:cNvPr id="11" name="ZoneTexte 69"/>
          <p:cNvSpPr txBox="1">
            <a:spLocks noChangeArrowheads="1"/>
          </p:cNvSpPr>
          <p:nvPr/>
        </p:nvSpPr>
        <p:spPr bwMode="auto">
          <a:xfrm>
            <a:off x="4067944" y="6565900"/>
            <a:ext cx="506811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sz="1200" i="1" dirty="0" err="1">
                <a:solidFill>
                  <a:srgbClr val="0070C0"/>
                </a:solidFill>
                <a:ea typeface="ＭＳ Ｐゴシック" pitchFamily="34" charset="-128"/>
              </a:rPr>
              <a:t>Kwo</a:t>
            </a:r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 P. Gastroenterology 2017;152:164-175</a:t>
            </a:r>
            <a:endParaRPr lang="en-GB" sz="1200" i="1" dirty="0">
              <a:solidFill>
                <a:srgbClr val="0070C0"/>
              </a:solidFill>
              <a:ea typeface="ＭＳ Ｐゴシック" pitchFamily="34" charset="-12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452935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C-EDGE experienced Study: </a:t>
            </a:r>
            <a:r>
              <a:rPr lang="en-US" sz="2800" dirty="0" err="1"/>
              <a:t>elbasvir</a:t>
            </a:r>
            <a:r>
              <a:rPr lang="en-US" sz="2800" dirty="0"/>
              <a:t>/</a:t>
            </a:r>
            <a:r>
              <a:rPr lang="en-US" sz="2800" dirty="0" err="1"/>
              <a:t>grazoprevir</a:t>
            </a:r>
            <a:r>
              <a:rPr lang="en-US" sz="2800" dirty="0"/>
              <a:t> ± RBV in previous failure to PEG-IFN + RBV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idx="1"/>
          </p:nvPr>
        </p:nvSpPr>
        <p:spPr>
          <a:xfrm>
            <a:off x="539750" y="1196876"/>
            <a:ext cx="8351838" cy="4824412"/>
          </a:xfrm>
        </p:spPr>
        <p:txBody>
          <a:bodyPr/>
          <a:lstStyle/>
          <a:p>
            <a:r>
              <a:rPr lang="en-GB" dirty="0">
                <a:ea typeface="ＭＳ Ｐゴシック" pitchFamily="-109" charset="-128"/>
                <a:cs typeface="Calibri" panose="020F0502020204030204" pitchFamily="34" charset="0"/>
              </a:rPr>
              <a:t>Resistance-Associated Variants</a:t>
            </a:r>
          </a:p>
          <a:p>
            <a:pPr lvl="1"/>
            <a:r>
              <a:rPr lang="en-GB" dirty="0">
                <a:latin typeface="Arial" pitchFamily="-109" charset="0"/>
                <a:ea typeface="ＭＳ Ｐゴシック" pitchFamily="-109" charset="-128"/>
                <a:cs typeface="ＭＳ Ｐゴシック" pitchFamily="-109" charset="-128"/>
              </a:rPr>
              <a:t>P</a:t>
            </a:r>
            <a:r>
              <a:rPr lang="en-GB" dirty="0">
                <a:solidFill>
                  <a:srgbClr val="000066"/>
                </a:solidFill>
                <a:latin typeface="Arial" pitchFamily="-109" charset="0"/>
                <a:ea typeface="ＭＳ Ｐゴシック" pitchFamily="-109" charset="-128"/>
                <a:cs typeface="ＭＳ Ｐゴシック" pitchFamily="-109" charset="-128"/>
              </a:rPr>
              <a:t>resence of NS3 RAVs at baseline in genotype 1 by population sequencing: 33.2% (123/170)</a:t>
            </a:r>
          </a:p>
          <a:p>
            <a:pPr lvl="2"/>
            <a:r>
              <a:rPr lang="en-GB" dirty="0">
                <a:solidFill>
                  <a:srgbClr val="000066"/>
                </a:solidFill>
                <a:latin typeface="Arial" pitchFamily="-109" charset="0"/>
                <a:ea typeface="ＭＳ Ｐゴシック" pitchFamily="-109" charset="-128"/>
                <a:cs typeface="ＭＳ Ｐゴシック" pitchFamily="-109" charset="-128"/>
              </a:rPr>
              <a:t>NS3 variants at positions </a:t>
            </a:r>
            <a:r>
              <a:rPr lang="cs-CZ" dirty="0">
                <a:latin typeface="Arial" pitchFamily="-109" charset="0"/>
                <a:ea typeface="ＭＳ Ｐゴシック" pitchFamily="-109" charset="-128"/>
                <a:cs typeface="ＭＳ Ｐゴシック" pitchFamily="-109" charset="-128"/>
              </a:rPr>
              <a:t>36, 54, 55, 56, 80, 107, 122, 132, 155, 156, 158, 168, 170, and 175, considered for the analysis</a:t>
            </a:r>
            <a:endParaRPr lang="en-GB" dirty="0">
              <a:solidFill>
                <a:srgbClr val="000066"/>
              </a:solidFill>
              <a:latin typeface="Arial" pitchFamily="-109" charset="0"/>
              <a:ea typeface="ＭＳ Ｐゴシック" pitchFamily="-109" charset="-128"/>
              <a:cs typeface="ＭＳ Ｐゴシック" pitchFamily="-109" charset="-128"/>
            </a:endParaRPr>
          </a:p>
          <a:p>
            <a:pPr lvl="2"/>
            <a:r>
              <a:rPr lang="en-GB" dirty="0">
                <a:solidFill>
                  <a:srgbClr val="000066"/>
                </a:solidFill>
                <a:latin typeface="Arial" pitchFamily="-109" charset="0"/>
                <a:ea typeface="ＭＳ Ｐゴシック" pitchFamily="-109" charset="-128"/>
                <a:cs typeface="ＭＳ Ｐゴシック" pitchFamily="-109" charset="-128"/>
              </a:rPr>
              <a:t>SVR</a:t>
            </a:r>
            <a:r>
              <a:rPr lang="en-GB" baseline="-25000" dirty="0">
                <a:solidFill>
                  <a:srgbClr val="000066"/>
                </a:solidFill>
                <a:latin typeface="Arial" pitchFamily="-109" charset="0"/>
                <a:ea typeface="ＭＳ Ｐゴシック" pitchFamily="-109" charset="-128"/>
                <a:cs typeface="ＭＳ Ｐゴシック" pitchFamily="-109" charset="-128"/>
              </a:rPr>
              <a:t>12</a:t>
            </a:r>
            <a:r>
              <a:rPr lang="en-GB" dirty="0">
                <a:solidFill>
                  <a:srgbClr val="000066"/>
                </a:solidFill>
                <a:latin typeface="Arial" pitchFamily="-109" charset="0"/>
                <a:ea typeface="ＭＳ Ｐゴシック" pitchFamily="-109" charset="-128"/>
                <a:cs typeface="ＭＳ Ｐゴシック" pitchFamily="-109" charset="-128"/>
              </a:rPr>
              <a:t> rates</a:t>
            </a:r>
            <a:r>
              <a:rPr lang="en-GB" dirty="0">
                <a:latin typeface="Arial" pitchFamily="-109" charset="0"/>
                <a:ea typeface="ＭＳ Ｐゴシック" pitchFamily="-109" charset="-128"/>
                <a:cs typeface="ＭＳ Ｐゴシック" pitchFamily="-109" charset="-128"/>
              </a:rPr>
              <a:t>:</a:t>
            </a:r>
            <a:r>
              <a:rPr lang="en-GB" dirty="0">
                <a:solidFill>
                  <a:srgbClr val="000066"/>
                </a:solidFill>
                <a:latin typeface="Arial" pitchFamily="-109" charset="0"/>
                <a:ea typeface="ＭＳ Ｐゴシック" pitchFamily="-109" charset="-128"/>
                <a:cs typeface="ＭＳ Ｐゴシック" pitchFamily="-109" charset="-128"/>
              </a:rPr>
              <a:t> 97.2% (240/247) and 94.3% (116/123) if baseline NS3 RAVs absent or present, </a:t>
            </a:r>
            <a:r>
              <a:rPr lang="en-US" dirty="0"/>
              <a:t>respectively</a:t>
            </a:r>
          </a:p>
          <a:p>
            <a:pPr lvl="2"/>
            <a:r>
              <a:rPr lang="en-US" dirty="0"/>
              <a:t>The slightly higher rate of virologic failure among patients with baseline NS3 RAVs is likely explained by the co-existence of baseline NS5A RAVs in these patients. Of the 14 virologic failures in genotype 1, 12 had baseline NS5A RAVs, and of the 2 failures who were wild-type for NS5A, only 1 had a baseline NS3 RAV</a:t>
            </a:r>
          </a:p>
          <a:p>
            <a:pPr lvl="1"/>
            <a:r>
              <a:rPr lang="en-US" dirty="0"/>
              <a:t>NS5A RAVs at positions 28, 30, 31 and 93 assessed by population sequencing (limit of detection: 25%) and NGS (limit of detection: </a:t>
            </a:r>
            <a:br>
              <a:rPr lang="en-US" dirty="0"/>
            </a:br>
            <a:r>
              <a:rPr lang="en-US" dirty="0"/>
              <a:t>1% and 15%)</a:t>
            </a:r>
          </a:p>
          <a:p>
            <a:pPr lvl="2"/>
            <a:r>
              <a:rPr lang="en-US" dirty="0"/>
              <a:t>The lower-sensitivity assays (population sequencing and NGS 15%) offer the highest precision in identifying patients with baseline RAVs at risk of virologic failure</a:t>
            </a:r>
          </a:p>
          <a:p>
            <a:pPr lvl="2"/>
            <a:endParaRPr lang="fr-FR" dirty="0"/>
          </a:p>
          <a:p>
            <a:pPr lvl="1"/>
            <a:endParaRPr lang="fr-FR" dirty="0"/>
          </a:p>
        </p:txBody>
      </p:sp>
      <p:sp>
        <p:nvSpPr>
          <p:cNvPr id="8" name="ZoneTexte 69"/>
          <p:cNvSpPr txBox="1">
            <a:spLocks noChangeArrowheads="1"/>
          </p:cNvSpPr>
          <p:nvPr/>
        </p:nvSpPr>
        <p:spPr bwMode="auto">
          <a:xfrm>
            <a:off x="4067944" y="6565900"/>
            <a:ext cx="506811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sz="1200" i="1" dirty="0" err="1">
                <a:solidFill>
                  <a:srgbClr val="0070C0"/>
                </a:solidFill>
                <a:ea typeface="ＭＳ Ｐゴシック" pitchFamily="34" charset="-128"/>
              </a:rPr>
              <a:t>Kwo</a:t>
            </a:r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 P. Gastroenterology 2017;152:164-175</a:t>
            </a:r>
            <a:endParaRPr lang="en-GB" sz="1200" i="1" dirty="0">
              <a:solidFill>
                <a:srgbClr val="0070C0"/>
              </a:solidFill>
              <a:ea typeface="ＭＳ Ｐゴシック" pitchFamily="34" charset="-128"/>
            </a:endParaRPr>
          </a:p>
        </p:txBody>
      </p:sp>
      <p:sp>
        <p:nvSpPr>
          <p:cNvPr id="9" name="AutoShape 162"/>
          <p:cNvSpPr>
            <a:spLocks noChangeArrowheads="1"/>
          </p:cNvSpPr>
          <p:nvPr/>
        </p:nvSpPr>
        <p:spPr bwMode="auto">
          <a:xfrm>
            <a:off x="0" y="6570663"/>
            <a:ext cx="1658471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fr-FR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C-EDGE </a:t>
            </a:r>
            <a:r>
              <a:rPr lang="fr-FR" sz="1200" b="1" i="1" dirty="0" err="1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experienced</a:t>
            </a:r>
            <a:endParaRPr lang="fr-FR" sz="1200" b="1" i="1" dirty="0">
              <a:solidFill>
                <a:srgbClr val="333399"/>
              </a:solidFill>
              <a:latin typeface="Cambria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890348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Group 77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989901635"/>
              </p:ext>
            </p:extLst>
          </p:nvPr>
        </p:nvGraphicFramePr>
        <p:xfrm>
          <a:off x="323528" y="1556792"/>
          <a:ext cx="8640960" cy="4712214"/>
        </p:xfrm>
        <a:graphic>
          <a:graphicData uri="http://schemas.openxmlformats.org/drawingml/2006/table">
            <a:tbl>
              <a:tblPr/>
              <a:tblGrid>
                <a:gridCol w="280831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65618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37626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8002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44904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Calibri" pitchFamily="34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Overall efficacy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Calibri" pitchFamily="34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NS3 variants  </a:t>
                      </a:r>
                      <a:b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Calibri" pitchFamily="34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Calibri" pitchFamily="34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not detectable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Calibri" pitchFamily="34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NS3 variants detected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13697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Overall genotype 1 in RAP *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12W, no RBV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12W + RBV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16W, no RBV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16W + RBV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356/370 (96.2)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89/94 (94.7)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84/89 (94.4)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91/95 (95.8)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92/92 (100)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240/247 (97.2)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57/59 (96.6)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58/62 (93.5)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70/71 (98.6)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55/55 (100)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116/123 (94.3)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32/35 (91.4)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26/27 (96.3)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21/24 (87.5)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37/37 (100)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136976">
                <a:tc>
                  <a:txBody>
                    <a:bodyPr/>
                    <a:lstStyle/>
                    <a:p>
                      <a:pPr marL="0" marR="0" lvl="0" indent="-27940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Overall genotype 1a in RAP *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12W, no RBV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12W + RBV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16W, no RBV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16W + RBV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211/223 (94.6)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55/60 (91.7)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56/60 (93.3)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45/48 (93.8)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55/55 (100)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107/112 (95.5)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27/29 (93.1)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33/36 (91.7)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26/26 (100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21/21 (100)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104/111 (93.7)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28/31 (90.3)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23/24 (95.8)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19/22 (86.4)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34/34 (100)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136976">
                <a:tc>
                  <a:txBody>
                    <a:bodyPr/>
                    <a:lstStyle/>
                    <a:p>
                      <a:pPr marL="0" marR="0" lvl="0" indent="-27940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Overall genotype 1b in RAP *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12W, no RBV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12W + RBV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16W, no RBV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16W + RBV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144/146 (98.6)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34/34 (100)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28/29 (96.6)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46/47 (97.9)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36/36 (100)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133/135 (98.5)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30/30 (100)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23/26 (96.2)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44/45 (97.8)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34/34 (100)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11/11 (100)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4/4 (100)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3/3 (100)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2/2 (100)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2/2 (100)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65465">
                <a:tc>
                  <a:txBody>
                    <a:bodyPr/>
                    <a:lstStyle/>
                    <a:p>
                      <a:pPr marL="457200" marR="0" lvl="1" indent="-27940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Genotype 1-other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1/1 (100)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-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1/1 (100)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65465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RAVs assessed by population sequencing; limit of detection approximately 25%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8" name="ZoneTexte 7"/>
          <p:cNvSpPr txBox="1"/>
          <p:nvPr/>
        </p:nvSpPr>
        <p:spPr>
          <a:xfrm>
            <a:off x="264373" y="6255925"/>
            <a:ext cx="870011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* RAP = resistance analysis population excludes patients who discontinued for administrative reasons or did not have sequence data</a:t>
            </a:r>
          </a:p>
        </p:txBody>
      </p:sp>
      <p:sp>
        <p:nvSpPr>
          <p:cNvPr id="10" name="Rectangle 9"/>
          <p:cNvSpPr/>
          <p:nvPr/>
        </p:nvSpPr>
        <p:spPr>
          <a:xfrm>
            <a:off x="298653" y="1122253"/>
            <a:ext cx="87487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Impact of baseline NS3 variants on SVR</a:t>
            </a:r>
            <a:r>
              <a:rPr lang="en-US" sz="2400" b="1" baseline="-25000" dirty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12</a:t>
            </a:r>
            <a:r>
              <a:rPr lang="en-US" sz="2400" b="1" dirty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 in genotype 1, n/N (%)</a:t>
            </a:r>
          </a:p>
        </p:txBody>
      </p:sp>
      <p:sp>
        <p:nvSpPr>
          <p:cNvPr id="15" name="AutoShape 162"/>
          <p:cNvSpPr>
            <a:spLocks noChangeArrowheads="1"/>
          </p:cNvSpPr>
          <p:nvPr/>
        </p:nvSpPr>
        <p:spPr bwMode="auto">
          <a:xfrm>
            <a:off x="0" y="6570663"/>
            <a:ext cx="1658471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fr-FR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C-EDGE </a:t>
            </a:r>
            <a:r>
              <a:rPr lang="fr-FR" sz="1200" b="1" i="1" dirty="0" err="1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experienced</a:t>
            </a:r>
            <a:endParaRPr lang="fr-FR" sz="1200" b="1" i="1" dirty="0">
              <a:solidFill>
                <a:srgbClr val="333399"/>
              </a:solidFill>
              <a:latin typeface="Cambria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13" name="Titre 1"/>
          <p:cNvSpPr>
            <a:spLocks noGrp="1"/>
          </p:cNvSpPr>
          <p:nvPr>
            <p:ph type="title"/>
          </p:nvPr>
        </p:nvSpPr>
        <p:spPr>
          <a:xfrm>
            <a:off x="468313" y="76200"/>
            <a:ext cx="8351837" cy="976313"/>
          </a:xfrm>
        </p:spPr>
        <p:txBody>
          <a:bodyPr/>
          <a:lstStyle/>
          <a:p>
            <a:r>
              <a:rPr lang="en-US" sz="2800" dirty="0"/>
              <a:t>C-EDGE experienced Study: </a:t>
            </a:r>
            <a:r>
              <a:rPr lang="en-US" sz="2800" dirty="0" err="1"/>
              <a:t>elbasvir</a:t>
            </a:r>
            <a:r>
              <a:rPr lang="en-US" sz="2800" dirty="0"/>
              <a:t>/</a:t>
            </a:r>
            <a:r>
              <a:rPr lang="en-US" sz="2800" dirty="0" err="1"/>
              <a:t>grazoprevir</a:t>
            </a:r>
            <a:r>
              <a:rPr lang="en-US" sz="2800" dirty="0"/>
              <a:t> ± RBV in previous failure to PEG-IFN + RBV</a:t>
            </a:r>
          </a:p>
        </p:txBody>
      </p:sp>
      <p:sp>
        <p:nvSpPr>
          <p:cNvPr id="14" name="ZoneTexte 69"/>
          <p:cNvSpPr txBox="1">
            <a:spLocks noChangeArrowheads="1"/>
          </p:cNvSpPr>
          <p:nvPr/>
        </p:nvSpPr>
        <p:spPr bwMode="auto">
          <a:xfrm>
            <a:off x="4067944" y="6565900"/>
            <a:ext cx="506811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sz="1200" i="1" dirty="0" err="1">
                <a:solidFill>
                  <a:srgbClr val="0070C0"/>
                </a:solidFill>
                <a:ea typeface="ＭＳ Ｐゴシック" pitchFamily="34" charset="-128"/>
              </a:rPr>
              <a:t>Kwo</a:t>
            </a:r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 P. Gastroenterology 2017;152:164-175</a:t>
            </a:r>
            <a:endParaRPr lang="en-GB" sz="1200" i="1" dirty="0">
              <a:solidFill>
                <a:srgbClr val="0070C0"/>
              </a:solidFill>
              <a:ea typeface="ＭＳ Ｐゴシック" pitchFamily="34" charset="-12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106393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oup 7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00298503"/>
              </p:ext>
            </p:extLst>
          </p:nvPr>
        </p:nvGraphicFramePr>
        <p:xfrm>
          <a:off x="258762" y="2004060"/>
          <a:ext cx="8618538" cy="3513170"/>
        </p:xfrm>
        <a:graphic>
          <a:graphicData uri="http://schemas.openxmlformats.org/drawingml/2006/table">
            <a:tbl>
              <a:tblPr/>
              <a:tblGrid>
                <a:gridCol w="244167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79955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584176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376766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416366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336549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72000" marR="72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SVR</a:t>
                      </a:r>
                      <a:r>
                        <a:rPr kumimoji="0" lang="en-GB" sz="1800" b="1" i="0" u="none" strike="noStrike" cap="none" normalizeH="0" baseline="-2500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12</a:t>
                      </a: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(%)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950667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Calibri" pitchFamily="34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Overall efficacy in subject with sequence in RAP*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Calibri" pitchFamily="34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NS5A variants</a:t>
                      </a:r>
                      <a:b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Calibri" pitchFamily="34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Calibri" pitchFamily="34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not detectable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Calibri" pitchFamily="34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NS5A variants with </a:t>
                      </a:r>
                      <a:r>
                        <a:rPr kumimoji="0" lang="en-GB" sz="1600" b="1" i="0" u="sng" strike="noStrike" cap="none" normalizeH="0" baseline="0" dirty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Calibri" pitchFamily="34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&lt;</a:t>
                      </a: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Calibri" pitchFamily="34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5-fold shift to EBR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Calibri" pitchFamily="34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NS5A variants with &gt; 5-fold shift to EBR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381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Overall genotype 1 in RAP</a:t>
                      </a:r>
                    </a:p>
                  </a:txBody>
                  <a:tcPr marL="72000" marR="72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355/369 (96.2%)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317/319 (99.4%)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10/10 (100%)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28/40 (70.0%)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73819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By Genotype and Subtypes</a:t>
                      </a:r>
                    </a:p>
                  </a:txBody>
                  <a:tcPr marL="72000" marR="72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73819">
                <a:tc>
                  <a:txBody>
                    <a:bodyPr/>
                    <a:lstStyle/>
                    <a:p>
                      <a:pPr marL="457200" marR="0" lvl="1" indent="-27940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1a</a:t>
                      </a:r>
                    </a:p>
                  </a:txBody>
                  <a:tcPr marL="72000" marR="72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211/223 (94.6%)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190/192 (99.0%)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10/10 (100%)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11/21 (52.4%)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73819">
                <a:tc>
                  <a:txBody>
                    <a:bodyPr/>
                    <a:lstStyle/>
                    <a:p>
                      <a:pPr marL="457200" marR="0" lvl="1" indent="-27940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1b</a:t>
                      </a:r>
                    </a:p>
                  </a:txBody>
                  <a:tcPr marL="72000" marR="72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143/145 (98.6%)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127/127 (100%)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16/18 (88.9%)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73819">
                <a:tc>
                  <a:txBody>
                    <a:bodyPr/>
                    <a:lstStyle/>
                    <a:p>
                      <a:pPr marL="457200" marR="0" lvl="1" indent="-27940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1-other</a:t>
                      </a:r>
                    </a:p>
                  </a:txBody>
                  <a:tcPr marL="72000" marR="72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1/1 (100%)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1/1 (100%)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56859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RAVs assessed by population sequencing; limit of detection approximately 25%</a:t>
                      </a:r>
                    </a:p>
                  </a:txBody>
                  <a:tcPr marL="72000" marR="72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6" name="ZoneTexte 5"/>
          <p:cNvSpPr txBox="1"/>
          <p:nvPr/>
        </p:nvSpPr>
        <p:spPr>
          <a:xfrm>
            <a:off x="107504" y="5568040"/>
            <a:ext cx="876979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* RAP = resistance analysis population excludes patients who discontinued for administrative reasons or did not have sequence data</a:t>
            </a:r>
            <a:br>
              <a:rPr lang="en-US" sz="1100" dirty="0"/>
            </a:br>
            <a:r>
              <a:rPr lang="en-US" sz="1100" dirty="0"/>
              <a:t>  n/a = not applicable</a:t>
            </a:r>
          </a:p>
        </p:txBody>
      </p:sp>
      <p:sp>
        <p:nvSpPr>
          <p:cNvPr id="7" name="Rectangle 6"/>
          <p:cNvSpPr/>
          <p:nvPr/>
        </p:nvSpPr>
        <p:spPr>
          <a:xfrm>
            <a:off x="298653" y="1122253"/>
            <a:ext cx="874871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Impact of baseline NS5A variants </a:t>
            </a:r>
            <a:br>
              <a:rPr lang="en-US" sz="2400" b="1" dirty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</a:br>
            <a:r>
              <a:rPr lang="en-US" sz="2400" b="1" dirty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on efficacy in genotype 1-infected subjects</a:t>
            </a:r>
          </a:p>
        </p:txBody>
      </p:sp>
      <p:sp>
        <p:nvSpPr>
          <p:cNvPr id="13" name="AutoShape 162"/>
          <p:cNvSpPr>
            <a:spLocks noChangeArrowheads="1"/>
          </p:cNvSpPr>
          <p:nvPr/>
        </p:nvSpPr>
        <p:spPr bwMode="auto">
          <a:xfrm>
            <a:off x="0" y="6570663"/>
            <a:ext cx="1658471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fr-FR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C-EDGE </a:t>
            </a:r>
            <a:r>
              <a:rPr lang="fr-FR" sz="1200" b="1" i="1" dirty="0" err="1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experienced</a:t>
            </a:r>
            <a:endParaRPr lang="fr-FR" sz="1200" b="1" i="1" dirty="0">
              <a:solidFill>
                <a:srgbClr val="333399"/>
              </a:solidFill>
              <a:latin typeface="Cambria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9" name="Titre 1"/>
          <p:cNvSpPr>
            <a:spLocks noGrp="1"/>
          </p:cNvSpPr>
          <p:nvPr>
            <p:ph type="title"/>
          </p:nvPr>
        </p:nvSpPr>
        <p:spPr>
          <a:xfrm>
            <a:off x="468313" y="76200"/>
            <a:ext cx="8351837" cy="976313"/>
          </a:xfrm>
        </p:spPr>
        <p:txBody>
          <a:bodyPr/>
          <a:lstStyle/>
          <a:p>
            <a:r>
              <a:rPr lang="en-US" sz="2800" dirty="0"/>
              <a:t>C-EDGE experienced Study: </a:t>
            </a:r>
            <a:r>
              <a:rPr lang="en-US" sz="2800" dirty="0" err="1"/>
              <a:t>elbasvir</a:t>
            </a:r>
            <a:r>
              <a:rPr lang="en-US" sz="2800" dirty="0"/>
              <a:t>/</a:t>
            </a:r>
            <a:r>
              <a:rPr lang="en-US" sz="2800" dirty="0" err="1"/>
              <a:t>grazoprevir</a:t>
            </a:r>
            <a:r>
              <a:rPr lang="en-US" sz="2800" dirty="0"/>
              <a:t> ± RBV in previous failure to PEG-IFN + RBV</a:t>
            </a:r>
          </a:p>
        </p:txBody>
      </p:sp>
      <p:sp>
        <p:nvSpPr>
          <p:cNvPr id="11" name="ZoneTexte 69"/>
          <p:cNvSpPr txBox="1">
            <a:spLocks noChangeArrowheads="1"/>
          </p:cNvSpPr>
          <p:nvPr/>
        </p:nvSpPr>
        <p:spPr bwMode="auto">
          <a:xfrm>
            <a:off x="6793179" y="6565900"/>
            <a:ext cx="234288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sz="1200" i="1" dirty="0" err="1">
                <a:solidFill>
                  <a:srgbClr val="0070C0"/>
                </a:solidFill>
                <a:ea typeface="ＭＳ Ｐゴシック" pitchFamily="34" charset="-128"/>
              </a:rPr>
              <a:t>Kwo</a:t>
            </a:r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 P. EASL 2015, Abs. P0886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1063939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COUNT" val="9"/>
  <p:tag name="ARTICULATE_PROJECT_OPEN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HCV-trials.com 2017">
  <a:themeElements>
    <a:clrScheme name="SNFMI 2013 2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FBDF53"/>
      </a:accent1>
      <a:accent2>
        <a:srgbClr val="FF9966"/>
      </a:accent2>
      <a:accent3>
        <a:srgbClr val="FFFFFF"/>
      </a:accent3>
      <a:accent4>
        <a:srgbClr val="000000"/>
      </a:accent4>
      <a:accent5>
        <a:srgbClr val="FDECB3"/>
      </a:accent5>
      <a:accent6>
        <a:srgbClr val="E78A5C"/>
      </a:accent6>
      <a:hlink>
        <a:srgbClr val="CC3300"/>
      </a:hlink>
      <a:folHlink>
        <a:srgbClr val="996600"/>
      </a:folHlink>
    </a:clrScheme>
    <a:fontScheme name="SNFMI 2013">
      <a:majorFont>
        <a:latin typeface="Trebuchet MS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NFMI 2013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2768</TotalTime>
  <Words>2901</Words>
  <Application>Microsoft Macintosh PowerPoint</Application>
  <PresentationFormat>Présentation à l'écran (4:3)</PresentationFormat>
  <Paragraphs>857</Paragraphs>
  <Slides>14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14</vt:i4>
      </vt:variant>
    </vt:vector>
  </HeadingPairs>
  <TitlesOfParts>
    <vt:vector size="15" baseType="lpstr">
      <vt:lpstr>HCV-trials.com 2017</vt:lpstr>
      <vt:lpstr>C-EDGE experienced Study: elbasvir/grazoprevir ± RBV in previous failure to PEG-IFN + RBV</vt:lpstr>
      <vt:lpstr>C-EDGE experienced Study: elbasvir/grazoprevir ± RBV in previous failure to PEG-IFN + RBV</vt:lpstr>
      <vt:lpstr>C-EDGE experienced Study: elbasvir/grazoprevir ± RBV in previous failure to PEG-IFN + RBV</vt:lpstr>
      <vt:lpstr>C-EDGE experienced Study: elbasvir/grazoprevir ± RBV in previous failure to PEG-IFN + RBV</vt:lpstr>
      <vt:lpstr>C-EDGE experienced Study: elbasvir/grazoprevir ± RBV in previous failure to PEG-IFN + RBV</vt:lpstr>
      <vt:lpstr>C-EDGE experienced Study: elbasvir/grazoprevir ± RBV in previous failure to PEG-IFN + RBV</vt:lpstr>
      <vt:lpstr>C-EDGE experienced Study: elbasvir/grazoprevir ± RBV in previous failure to PEG-IFN + RBV</vt:lpstr>
      <vt:lpstr>C-EDGE experienced Study: elbasvir/grazoprevir ± RBV in previous failure to PEG-IFN + RBV</vt:lpstr>
      <vt:lpstr>C-EDGE experienced Study: elbasvir/grazoprevir ± RBV in previous failure to PEG-IFN + RBV</vt:lpstr>
      <vt:lpstr>C-EDGE experienced Study: elbasvir/grazoprevir ± RBV in previous failure to PEG-IFN + RBV</vt:lpstr>
      <vt:lpstr>C-EDGE experienced Study: elbasvir/grazoprevir ± RBV in previous failure to PEG-IFN + RBV</vt:lpstr>
      <vt:lpstr>C-EDGE experienced Study: elbasvir/grazoprevir ± RBV in previous failure to PEG-IFN + RBV</vt:lpstr>
      <vt:lpstr>C-EDGE experienced Study: elbasvir/grazoprevir ± RBV in previous failure to PEG-IFN + RBV</vt:lpstr>
      <vt:lpstr>C-EDGE experienced Study: elbasvir/grazoprevir ± RBV in previous failure to PEG-IFN + RBV</vt:lpstr>
    </vt:vector>
  </TitlesOfParts>
  <Company>AEI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HCV-trials 2017</dc:title>
  <dc:subject>AEI - www.aei.fr</dc:subject>
  <dc:creator>www.hcv-trial.com</dc:creator>
  <cp:lastModifiedBy>Utilisateur de Microsoft Office</cp:lastModifiedBy>
  <cp:revision>179</cp:revision>
  <dcterms:created xsi:type="dcterms:W3CDTF">2015-05-23T16:11:26Z</dcterms:created>
  <dcterms:modified xsi:type="dcterms:W3CDTF">2017-02-10T09:21:37Z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C2259DED-CFDC-4833-8C0E-13A17FBD0AF1</vt:lpwstr>
  </property>
  <property fmtid="{D5CDD505-2E9C-101B-9397-08002B2CF9AE}" pid="3" name="ArticulatePath">
    <vt:lpwstr>C-EDGE experienced-150615</vt:lpwstr>
  </property>
</Properties>
</file>