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0C0"/>
    <a:srgbClr val="FFC000"/>
    <a:srgbClr val="DDDDDD"/>
    <a:srgbClr val="333399"/>
    <a:srgbClr val="000066"/>
    <a:srgbClr val="FF9900"/>
    <a:srgbClr val="FF6600"/>
    <a:srgbClr val="10EB00"/>
    <a:srgbClr val="000000"/>
    <a:srgbClr val="3333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383" autoAdjust="0"/>
    <p:restoredTop sz="98315" autoAdjust="0"/>
  </p:normalViewPr>
  <p:slideViewPr>
    <p:cSldViewPr>
      <p:cViewPr varScale="1">
        <p:scale>
          <a:sx n="88" d="100"/>
          <a:sy n="88" d="100"/>
        </p:scale>
        <p:origin x="-1650" y="-9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18/08/2015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Line 172"/>
          <p:cNvSpPr>
            <a:spLocks noChangeShapeType="1"/>
          </p:cNvSpPr>
          <p:nvPr/>
        </p:nvSpPr>
        <p:spPr bwMode="auto">
          <a:xfrm>
            <a:off x="7488312" y="2349161"/>
            <a:ext cx="0" cy="251999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C-SALT Study: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genotype 1 with Child-Pugh B cirrhosis</a:t>
            </a:r>
            <a:endParaRPr lang="en-US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323529" y="12778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3" name="AutoShape 162"/>
          <p:cNvSpPr>
            <a:spLocks noChangeArrowheads="1"/>
          </p:cNvSpPr>
          <p:nvPr/>
        </p:nvSpPr>
        <p:spPr bwMode="auto">
          <a:xfrm>
            <a:off x="2915814" y="2996952"/>
            <a:ext cx="1512170" cy="292721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Child-Pugh B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07874" y="4163126"/>
            <a:ext cx="3051924" cy="576064"/>
          </a:xfrm>
          <a:prstGeom prst="rect">
            <a:avLst/>
          </a:prstGeom>
          <a:solidFill>
            <a:srgbClr val="0070C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</a:rPr>
              <a:t>GZR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100 mg + </a:t>
            </a: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</a:rPr>
              <a:t>EBR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50 mg</a:t>
            </a:r>
            <a:endParaRPr lang="fr-F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07874" y="3030743"/>
            <a:ext cx="3051924" cy="576064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GZR  50 mg + EBR 50 mg</a:t>
            </a:r>
          </a:p>
        </p:txBody>
      </p:sp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2915814" y="4146974"/>
            <a:ext cx="1512170" cy="27138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Non-cirrhotic</a:t>
            </a:r>
          </a:p>
        </p:txBody>
      </p:sp>
      <p:sp>
        <p:nvSpPr>
          <p:cNvPr id="61" name="Oval 110"/>
          <p:cNvSpPr>
            <a:spLocks noChangeArrowheads="1"/>
          </p:cNvSpPr>
          <p:nvPr/>
        </p:nvSpPr>
        <p:spPr bwMode="auto">
          <a:xfrm>
            <a:off x="7236296" y="1898079"/>
            <a:ext cx="468040" cy="468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36" name="Connecteur droit 66"/>
          <p:cNvCxnSpPr>
            <a:cxnSpLocks noChangeShapeType="1"/>
          </p:cNvCxnSpPr>
          <p:nvPr/>
        </p:nvCxnSpPr>
        <p:spPr bwMode="auto">
          <a:xfrm rot="5400000">
            <a:off x="3849565" y="2518791"/>
            <a:ext cx="323997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7" name="Oval 170"/>
          <p:cNvSpPr>
            <a:spLocks noChangeArrowheads="1"/>
          </p:cNvSpPr>
          <p:nvPr/>
        </p:nvSpPr>
        <p:spPr bwMode="auto">
          <a:xfrm>
            <a:off x="3275856" y="1649506"/>
            <a:ext cx="1478648" cy="69926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8381060" y="3789040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Calibri" pitchFamily="34" charset="0"/>
              </a:rPr>
              <a:t>SVR</a:t>
            </a:r>
            <a:r>
              <a:rPr lang="fr-FR" sz="1600" b="1" baseline="-25000" dirty="0" smtClean="0">
                <a:latin typeface="Calibri" pitchFamily="34" charset="0"/>
              </a:rPr>
              <a:t>12</a:t>
            </a:r>
            <a:endParaRPr lang="fr-FR" sz="1600" b="1" baseline="-25000" dirty="0">
              <a:latin typeface="Calibri" pitchFamily="34" charset="0"/>
            </a:endParaRP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7492341" y="3338239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Line 63"/>
          <p:cNvSpPr>
            <a:spLocks noChangeShapeType="1"/>
          </p:cNvSpPr>
          <p:nvPr/>
        </p:nvSpPr>
        <p:spPr bwMode="auto">
          <a:xfrm>
            <a:off x="7492341" y="4470622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2880125" y="3338239"/>
            <a:ext cx="1511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2880125" y="4470622"/>
            <a:ext cx="1511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780351" y="3409255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708343" y="4542630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8" name="AutoShape 162"/>
          <p:cNvSpPr>
            <a:spLocks noChangeArrowheads="1"/>
          </p:cNvSpPr>
          <p:nvPr/>
        </p:nvSpPr>
        <p:spPr bwMode="auto">
          <a:xfrm>
            <a:off x="194177" y="2399123"/>
            <a:ext cx="2649631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 with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IFN-based regimen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Child-Pugh B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9" name="AutoShape 162"/>
          <p:cNvSpPr>
            <a:spLocks noChangeArrowheads="1"/>
          </p:cNvSpPr>
          <p:nvPr/>
        </p:nvSpPr>
        <p:spPr bwMode="auto">
          <a:xfrm>
            <a:off x="179512" y="4235511"/>
            <a:ext cx="2649631" cy="47088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No-cirrhosis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(PK intensive study)</a:t>
            </a:r>
            <a:endParaRPr lang="en-GB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0" name="Espace réservé du contenu 1"/>
          <p:cNvSpPr txBox="1">
            <a:spLocks/>
          </p:cNvSpPr>
          <p:nvPr/>
        </p:nvSpPr>
        <p:spPr bwMode="auto">
          <a:xfrm>
            <a:off x="323529" y="5386261"/>
            <a:ext cx="8208714" cy="77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 smtClean="0"/>
              <a:t>Objective</a:t>
            </a:r>
            <a:endParaRPr lang="en-US" kern="0" dirty="0"/>
          </a:p>
          <a:p>
            <a:pPr lvl="1"/>
            <a:r>
              <a:rPr lang="en-US" sz="1600" kern="0" dirty="0"/>
              <a:t>Primary endpoint : 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(HCV RNA &lt; </a:t>
            </a:r>
            <a:r>
              <a:rPr lang="en-US" sz="1600" kern="0" dirty="0" smtClean="0"/>
              <a:t>15 </a:t>
            </a:r>
            <a:r>
              <a:rPr lang="en-US" sz="1600" kern="0" dirty="0"/>
              <a:t>IU</a:t>
            </a:r>
            <a:r>
              <a:rPr lang="en-US" sz="1600" kern="0" dirty="0" smtClean="0"/>
              <a:t>/ml)</a:t>
            </a:r>
            <a:r>
              <a:rPr lang="en-US" sz="1600" kern="0" dirty="0"/>
              <a:t>, </a:t>
            </a:r>
            <a:r>
              <a:rPr lang="en-US" sz="1600" kern="0" dirty="0" smtClean="0"/>
              <a:t>by ITT analysis</a:t>
            </a:r>
            <a:endParaRPr lang="en-US" sz="1600" kern="0" dirty="0"/>
          </a:p>
        </p:txBody>
      </p:sp>
      <p:sp>
        <p:nvSpPr>
          <p:cNvPr id="26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8241918"/>
              </p:ext>
            </p:extLst>
          </p:nvPr>
        </p:nvGraphicFramePr>
        <p:xfrm>
          <a:off x="539552" y="1702018"/>
          <a:ext cx="8203233" cy="4535293"/>
        </p:xfrm>
        <a:graphic>
          <a:graphicData uri="http://schemas.openxmlformats.org/drawingml/2006/table">
            <a:tbl>
              <a:tblPr/>
              <a:tblGrid>
                <a:gridCol w="3318274"/>
                <a:gridCol w="2521549"/>
                <a:gridCol w="2363410"/>
              </a:tblGrid>
              <a:tr h="510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Child Pugh-B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Non-cirrhotic (PK arm)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264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60.4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8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43.3%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96.7%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0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197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status </a:t>
                      </a:r>
                    </a:p>
                    <a:p>
                      <a:pPr marL="533400" marR="0" lvl="2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Naive </a:t>
                      </a:r>
                    </a:p>
                    <a:p>
                      <a:pPr marL="533400" marR="0" lvl="2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</a:p>
                    <a:p>
                      <a:pPr marL="533400" marR="0" lvl="2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 </a:t>
                      </a:r>
                    </a:p>
                    <a:p>
                      <a:pPr marL="533400" marR="0" lvl="2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63.3%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16.7%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4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Child-Pugh score</a:t>
                      </a:r>
                    </a:p>
                    <a:p>
                      <a:pPr marL="5334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5334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5334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23.3%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35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MELD score, (mean ± 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9.9 ± 2.5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 ± 1.0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C-SALT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/>
              <a:t>elbasvir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genotype 1 with Child-Pugh B cirrhosis</a:t>
            </a:r>
            <a:endParaRPr lang="en-US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84263" y="1268760"/>
            <a:ext cx="3155479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6"/>
          <p:cNvSpPr>
            <a:spLocks/>
          </p:cNvSpPr>
          <p:nvPr/>
        </p:nvSpPr>
        <p:spPr bwMode="auto">
          <a:xfrm>
            <a:off x="1934935" y="2455862"/>
            <a:ext cx="756000" cy="2363943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3498992" y="2180337"/>
            <a:ext cx="756000" cy="2639469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70C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293498" y="2843064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293498" y="3491136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1293498" y="4158953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293498" y="4819806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1293498" y="2182247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23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860608091"/>
              </p:ext>
            </p:extLst>
          </p:nvPr>
        </p:nvGraphicFramePr>
        <p:xfrm>
          <a:off x="107505" y="5301208"/>
          <a:ext cx="4608511" cy="1136400"/>
        </p:xfrm>
        <a:graphic>
          <a:graphicData uri="http://schemas.openxmlformats.org/drawingml/2006/table">
            <a:tbl>
              <a:tblPr/>
              <a:tblGrid>
                <a:gridCol w="1584175"/>
                <a:gridCol w="1390601"/>
                <a:gridCol w="163373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(6.7%)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Rebound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857458" y="203649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100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956844" y="268917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75</a:t>
            </a:r>
            <a:endParaRPr lang="fr-FR" sz="1400" dirty="0"/>
          </a:p>
        </p:txBody>
      </p:sp>
      <p:sp>
        <p:nvSpPr>
          <p:cNvPr id="32" name="ZoneTexte 31"/>
          <p:cNvSpPr txBox="1"/>
          <p:nvPr/>
        </p:nvSpPr>
        <p:spPr>
          <a:xfrm>
            <a:off x="956844" y="33372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50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956844" y="400506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25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056230" y="466591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8" name="ZoneTexte 37"/>
          <p:cNvSpPr txBox="1"/>
          <p:nvPr/>
        </p:nvSpPr>
        <p:spPr>
          <a:xfrm>
            <a:off x="1758486" y="1860496"/>
            <a:ext cx="11088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90</a:t>
            </a:r>
            <a:b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(73.5-97.9)</a:t>
            </a:r>
            <a:endParaRPr lang="fr-FR" sz="16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120753" y="4509120"/>
            <a:ext cx="38436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dirty="0" smtClean="0"/>
              <a:t>30</a:t>
            </a:r>
            <a:endParaRPr lang="fr-FR" sz="1400" dirty="0"/>
          </a:p>
        </p:txBody>
      </p:sp>
      <p:sp>
        <p:nvSpPr>
          <p:cNvPr id="43" name="ZoneTexte 42"/>
          <p:cNvSpPr txBox="1"/>
          <p:nvPr/>
        </p:nvSpPr>
        <p:spPr>
          <a:xfrm>
            <a:off x="3684810" y="4509120"/>
            <a:ext cx="38436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10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691680" y="4821536"/>
            <a:ext cx="1242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Child-</a:t>
            </a:r>
            <a:r>
              <a:rPr lang="fr-FR" sz="1400" dirty="0" err="1" smtClean="0"/>
              <a:t>Pugh</a:t>
            </a:r>
            <a:r>
              <a:rPr lang="fr-FR" sz="1400" dirty="0"/>
              <a:t> </a:t>
            </a:r>
            <a:r>
              <a:rPr lang="fr-FR" sz="1400" dirty="0" smtClean="0"/>
              <a:t>B</a:t>
            </a:r>
            <a:endParaRPr lang="fr-FR" sz="1400" dirty="0"/>
          </a:p>
        </p:txBody>
      </p:sp>
      <p:sp>
        <p:nvSpPr>
          <p:cNvPr id="47" name="ZoneTexte 46"/>
          <p:cNvSpPr txBox="1"/>
          <p:nvPr/>
        </p:nvSpPr>
        <p:spPr>
          <a:xfrm>
            <a:off x="3275856" y="4821536"/>
            <a:ext cx="1202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Non-</a:t>
            </a:r>
            <a:r>
              <a:rPr lang="fr-FR" sz="1400" dirty="0" err="1" smtClean="0"/>
              <a:t>cirrhotic</a:t>
            </a:r>
            <a:endParaRPr lang="fr-FR" sz="1400" dirty="0" smtClean="0"/>
          </a:p>
        </p:txBody>
      </p:sp>
      <p:sp>
        <p:nvSpPr>
          <p:cNvPr id="49" name="ZoneTexte 48"/>
          <p:cNvSpPr txBox="1"/>
          <p:nvPr/>
        </p:nvSpPr>
        <p:spPr>
          <a:xfrm>
            <a:off x="3349944" y="1595949"/>
            <a:ext cx="105409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/>
            </a:r>
            <a:b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(69.2-100)</a:t>
            </a:r>
            <a:endParaRPr lang="fr-FR" sz="16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9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 smtClean="0"/>
              <a:t>C-SALT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/>
              <a:t>elbasvir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genotype 1 with Child-Pugh B cirrhosis</a:t>
            </a:r>
            <a:endParaRPr lang="en-US" dirty="0"/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1917572" y="1195229"/>
            <a:ext cx="5296191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, % (95% CI)</a:t>
            </a:r>
          </a:p>
        </p:txBody>
      </p:sp>
      <p:sp>
        <p:nvSpPr>
          <p:cNvPr id="37" name="Text Box 148"/>
          <p:cNvSpPr txBox="1">
            <a:spLocks noChangeArrowheads="1"/>
          </p:cNvSpPr>
          <p:nvPr/>
        </p:nvSpPr>
        <p:spPr bwMode="auto">
          <a:xfrm>
            <a:off x="1143380" y="1772816"/>
            <a:ext cx="387350" cy="3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40" name="Freeform 16"/>
          <p:cNvSpPr>
            <a:spLocks/>
          </p:cNvSpPr>
          <p:nvPr/>
        </p:nvSpPr>
        <p:spPr bwMode="auto">
          <a:xfrm>
            <a:off x="6097751" y="2382520"/>
            <a:ext cx="503999" cy="2437286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Freeform 16"/>
          <p:cNvSpPr>
            <a:spLocks/>
          </p:cNvSpPr>
          <p:nvPr/>
        </p:nvSpPr>
        <p:spPr bwMode="auto">
          <a:xfrm>
            <a:off x="7249879" y="2468880"/>
            <a:ext cx="503999" cy="2350926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Freeform 16"/>
          <p:cNvSpPr>
            <a:spLocks/>
          </p:cNvSpPr>
          <p:nvPr/>
        </p:nvSpPr>
        <p:spPr bwMode="auto">
          <a:xfrm>
            <a:off x="8185983" y="2180337"/>
            <a:ext cx="503999" cy="2639469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Freeform 16"/>
          <p:cNvSpPr>
            <a:spLocks/>
          </p:cNvSpPr>
          <p:nvPr/>
        </p:nvSpPr>
        <p:spPr bwMode="auto">
          <a:xfrm>
            <a:off x="5161646" y="2529840"/>
            <a:ext cx="503999" cy="2289965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383196" y="2182247"/>
            <a:ext cx="7560000" cy="2637559"/>
          </a:xfrm>
          <a:custGeom>
            <a:avLst/>
            <a:gdLst>
              <a:gd name="T0" fmla="*/ 3482 w 3482"/>
              <a:gd name="T1" fmla="*/ 1382 h 1382"/>
              <a:gd name="T2" fmla="*/ 0 w 3482"/>
              <a:gd name="T3" fmla="*/ 1382 h 1382"/>
              <a:gd name="T4" fmla="*/ 0 w 3482"/>
              <a:gd name="T5" fmla="*/ 0 h 1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82" h="1382">
                <a:moveTo>
                  <a:pt x="3482" y="1382"/>
                </a:moveTo>
                <a:lnTo>
                  <a:pt x="0" y="1382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5837785" y="5641503"/>
            <a:ext cx="2190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Child-</a:t>
            </a:r>
            <a:r>
              <a:rPr lang="fr-FR" sz="1400" dirty="0" err="1" smtClean="0"/>
              <a:t>Pugh</a:t>
            </a:r>
            <a:r>
              <a:rPr lang="fr-FR" sz="1400" dirty="0"/>
              <a:t> </a:t>
            </a:r>
            <a:r>
              <a:rPr lang="fr-FR" sz="1400" dirty="0" smtClean="0"/>
              <a:t>B </a:t>
            </a:r>
            <a:r>
              <a:rPr lang="fr-FR" sz="1400" dirty="0" err="1" smtClean="0"/>
              <a:t>sub</a:t>
            </a:r>
            <a:r>
              <a:rPr lang="fr-FR" sz="1400" dirty="0" smtClean="0"/>
              <a:t>-groups</a:t>
            </a:r>
            <a:endParaRPr lang="fr-FR" sz="1400" dirty="0"/>
          </a:p>
        </p:txBody>
      </p:sp>
      <p:sp>
        <p:nvSpPr>
          <p:cNvPr id="53" name="ZoneTexte 52"/>
          <p:cNvSpPr txBox="1"/>
          <p:nvPr/>
        </p:nvSpPr>
        <p:spPr>
          <a:xfrm>
            <a:off x="7020272" y="4821536"/>
            <a:ext cx="963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err="1" smtClean="0"/>
              <a:t>Genotype</a:t>
            </a:r>
            <a:endParaRPr lang="fr-FR" sz="1400" dirty="0" smtClean="0"/>
          </a:p>
          <a:p>
            <a:pPr algn="ctr"/>
            <a:r>
              <a:rPr lang="fr-FR" sz="1400" dirty="0" smtClean="0"/>
              <a:t>1a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7956376" y="4821536"/>
            <a:ext cx="963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err="1" smtClean="0"/>
              <a:t>Genotype</a:t>
            </a:r>
            <a:endParaRPr lang="fr-FR" sz="1400" dirty="0" smtClean="0"/>
          </a:p>
          <a:p>
            <a:pPr algn="ctr"/>
            <a:r>
              <a:rPr lang="fr-FR" sz="1400" dirty="0" smtClean="0"/>
              <a:t>1b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788024" y="5157192"/>
            <a:ext cx="230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Baseline HCV RNA (IU/ml)</a:t>
            </a:r>
            <a:endParaRPr lang="fr-FR" sz="14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097462" y="4821536"/>
            <a:ext cx="632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≤ 1 M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030411" y="4821536"/>
            <a:ext cx="638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&gt; 1 M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221463" y="4509120"/>
            <a:ext cx="38436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dirty="0" smtClean="0"/>
              <a:t>15</a:t>
            </a:r>
            <a:endParaRPr lang="fr-FR" sz="1400" dirty="0"/>
          </a:p>
        </p:txBody>
      </p:sp>
      <p:sp>
        <p:nvSpPr>
          <p:cNvPr id="59" name="ZoneTexte 58"/>
          <p:cNvSpPr txBox="1"/>
          <p:nvPr/>
        </p:nvSpPr>
        <p:spPr>
          <a:xfrm>
            <a:off x="6157568" y="4509120"/>
            <a:ext cx="38436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dirty="0" smtClean="0"/>
              <a:t>15</a:t>
            </a:r>
            <a:endParaRPr lang="fr-FR" sz="1400" dirty="0"/>
          </a:p>
        </p:txBody>
      </p:sp>
      <p:sp>
        <p:nvSpPr>
          <p:cNvPr id="60" name="ZoneTexte 59"/>
          <p:cNvSpPr txBox="1"/>
          <p:nvPr/>
        </p:nvSpPr>
        <p:spPr>
          <a:xfrm>
            <a:off x="7309696" y="4509120"/>
            <a:ext cx="38436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dirty="0" smtClean="0"/>
              <a:t>27</a:t>
            </a:r>
            <a:endParaRPr lang="fr-FR" sz="1400" dirty="0"/>
          </a:p>
        </p:txBody>
      </p:sp>
      <p:sp>
        <p:nvSpPr>
          <p:cNvPr id="61" name="ZoneTexte 60"/>
          <p:cNvSpPr txBox="1"/>
          <p:nvPr/>
        </p:nvSpPr>
        <p:spPr>
          <a:xfrm>
            <a:off x="8295725" y="4509120"/>
            <a:ext cx="28451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dirty="0"/>
              <a:t>3</a:t>
            </a:r>
          </a:p>
        </p:txBody>
      </p:sp>
      <p:sp>
        <p:nvSpPr>
          <p:cNvPr id="2" name="Rectangle 1"/>
          <p:cNvSpPr/>
          <p:nvPr/>
        </p:nvSpPr>
        <p:spPr>
          <a:xfrm>
            <a:off x="5217117" y="2186576"/>
            <a:ext cx="3930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87</a:t>
            </a:r>
            <a:endParaRPr lang="fr-FR" sz="1600" dirty="0"/>
          </a:p>
        </p:txBody>
      </p:sp>
      <p:sp>
        <p:nvSpPr>
          <p:cNvPr id="62" name="Rectangle 61"/>
          <p:cNvSpPr/>
          <p:nvPr/>
        </p:nvSpPr>
        <p:spPr>
          <a:xfrm>
            <a:off x="6153222" y="2036464"/>
            <a:ext cx="3930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600" dirty="0"/>
          </a:p>
        </p:txBody>
      </p:sp>
      <p:sp>
        <p:nvSpPr>
          <p:cNvPr id="63" name="Rectangle 62"/>
          <p:cNvSpPr/>
          <p:nvPr/>
        </p:nvSpPr>
        <p:spPr>
          <a:xfrm>
            <a:off x="7305350" y="2126760"/>
            <a:ext cx="3930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89</a:t>
            </a:r>
            <a:endParaRPr lang="fr-FR" sz="1600" dirty="0"/>
          </a:p>
        </p:txBody>
      </p:sp>
      <p:sp>
        <p:nvSpPr>
          <p:cNvPr id="64" name="Rectangle 63"/>
          <p:cNvSpPr/>
          <p:nvPr/>
        </p:nvSpPr>
        <p:spPr>
          <a:xfrm>
            <a:off x="8189356" y="1844824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/>
          </a:p>
        </p:txBody>
      </p:sp>
      <p:cxnSp>
        <p:nvCxnSpPr>
          <p:cNvPr id="65" name="Straight Connector 76"/>
          <p:cNvCxnSpPr/>
          <p:nvPr/>
        </p:nvCxnSpPr>
        <p:spPr bwMode="auto">
          <a:xfrm>
            <a:off x="4860032" y="5589240"/>
            <a:ext cx="3888432" cy="0"/>
          </a:xfrm>
          <a:prstGeom prst="line">
            <a:avLst/>
          </a:prstGeom>
          <a:ln w="190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0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1414649" y="2775663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1414649" y="3459199"/>
            <a:ext cx="7158308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1414649" y="4148799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414649" y="4845639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1414649" y="2096558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177381" y="195080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2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177381" y="26217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177381" y="330531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118069" y="399491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-1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18069" y="469175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-2</a:t>
            </a:r>
            <a:endParaRPr lang="fr-FR" sz="1400" dirty="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1414649" y="5507360"/>
            <a:ext cx="89701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118069" y="535347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-3</a:t>
            </a:r>
            <a:endParaRPr lang="fr-FR" sz="1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270469" y="6001543"/>
            <a:ext cx="2190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*Relapse patients (N = 2)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5357992" y="4098855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*</a:t>
            </a:r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5544016" y="3089867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*</a:t>
            </a:r>
            <a:endParaRPr lang="fr-FR" sz="2800" dirty="0"/>
          </a:p>
        </p:txBody>
      </p:sp>
      <p:sp>
        <p:nvSpPr>
          <p:cNvPr id="23" name="Freeform 16"/>
          <p:cNvSpPr>
            <a:spLocks/>
          </p:cNvSpPr>
          <p:nvPr/>
        </p:nvSpPr>
        <p:spPr bwMode="auto">
          <a:xfrm>
            <a:off x="7156804" y="2775661"/>
            <a:ext cx="151200" cy="675767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10EB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370438" y="2775661"/>
            <a:ext cx="151200" cy="675767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10EB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Freeform 16"/>
          <p:cNvSpPr>
            <a:spLocks/>
          </p:cNvSpPr>
          <p:nvPr/>
        </p:nvSpPr>
        <p:spPr bwMode="auto">
          <a:xfrm>
            <a:off x="7573825" y="2775661"/>
            <a:ext cx="151200" cy="675767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10EB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7770832" y="2089085"/>
            <a:ext cx="187060" cy="1362345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10EB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Freeform 16"/>
          <p:cNvSpPr>
            <a:spLocks/>
          </p:cNvSpPr>
          <p:nvPr/>
        </p:nvSpPr>
        <p:spPr bwMode="auto">
          <a:xfrm>
            <a:off x="6912840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Freeform 16"/>
          <p:cNvSpPr>
            <a:spLocks/>
          </p:cNvSpPr>
          <p:nvPr/>
        </p:nvSpPr>
        <p:spPr bwMode="auto">
          <a:xfrm>
            <a:off x="6708982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Freeform 16"/>
          <p:cNvSpPr>
            <a:spLocks/>
          </p:cNvSpPr>
          <p:nvPr/>
        </p:nvSpPr>
        <p:spPr bwMode="auto">
          <a:xfrm>
            <a:off x="6483419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Freeform 16"/>
          <p:cNvSpPr>
            <a:spLocks/>
          </p:cNvSpPr>
          <p:nvPr/>
        </p:nvSpPr>
        <p:spPr bwMode="auto">
          <a:xfrm>
            <a:off x="6264708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Freeform 16"/>
          <p:cNvSpPr>
            <a:spLocks/>
          </p:cNvSpPr>
          <p:nvPr/>
        </p:nvSpPr>
        <p:spPr bwMode="auto">
          <a:xfrm>
            <a:off x="6061308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Freeform 18"/>
          <p:cNvSpPr>
            <a:spLocks/>
          </p:cNvSpPr>
          <p:nvPr/>
        </p:nvSpPr>
        <p:spPr bwMode="auto">
          <a:xfrm>
            <a:off x="5419623" y="3463009"/>
            <a:ext cx="150964" cy="68538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Freeform 16"/>
          <p:cNvSpPr>
            <a:spLocks/>
          </p:cNvSpPr>
          <p:nvPr/>
        </p:nvSpPr>
        <p:spPr bwMode="auto">
          <a:xfrm>
            <a:off x="5854809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Freeform 16"/>
          <p:cNvSpPr>
            <a:spLocks/>
          </p:cNvSpPr>
          <p:nvPr/>
        </p:nvSpPr>
        <p:spPr bwMode="auto">
          <a:xfrm>
            <a:off x="5612550" y="3433428"/>
            <a:ext cx="151200" cy="18000"/>
          </a:xfrm>
          <a:custGeom>
            <a:avLst/>
            <a:gdLst>
              <a:gd name="T0" fmla="*/ 344 w 344"/>
              <a:gd name="T1" fmla="*/ 0 h 1305"/>
              <a:gd name="T2" fmla="*/ 0 w 344"/>
              <a:gd name="T3" fmla="*/ 0 h 1305"/>
              <a:gd name="T4" fmla="*/ 0 w 344"/>
              <a:gd name="T5" fmla="*/ 1305 h 1305"/>
              <a:gd name="T6" fmla="*/ 344 w 344"/>
              <a:gd name="T7" fmla="*/ 1305 h 1305"/>
              <a:gd name="T8" fmla="*/ 344 w 344"/>
              <a:gd name="T9" fmla="*/ 0 h 1305"/>
              <a:gd name="T10" fmla="*/ 344 w 344"/>
              <a:gd name="T11" fmla="*/ 0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305">
                <a:moveTo>
                  <a:pt x="344" y="0"/>
                </a:moveTo>
                <a:lnTo>
                  <a:pt x="0" y="0"/>
                </a:lnTo>
                <a:lnTo>
                  <a:pt x="0" y="1305"/>
                </a:lnTo>
                <a:lnTo>
                  <a:pt x="344" y="1305"/>
                </a:lnTo>
                <a:lnTo>
                  <a:pt x="344" y="0"/>
                </a:lnTo>
                <a:lnTo>
                  <a:pt x="344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Freeform 18"/>
          <p:cNvSpPr>
            <a:spLocks/>
          </p:cNvSpPr>
          <p:nvPr/>
        </p:nvSpPr>
        <p:spPr bwMode="auto">
          <a:xfrm>
            <a:off x="5197503" y="3463009"/>
            <a:ext cx="150964" cy="68538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Freeform 18"/>
          <p:cNvSpPr>
            <a:spLocks/>
          </p:cNvSpPr>
          <p:nvPr/>
        </p:nvSpPr>
        <p:spPr bwMode="auto">
          <a:xfrm>
            <a:off x="4975756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Freeform 18"/>
          <p:cNvSpPr>
            <a:spLocks/>
          </p:cNvSpPr>
          <p:nvPr/>
        </p:nvSpPr>
        <p:spPr bwMode="auto">
          <a:xfrm>
            <a:off x="4755922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3" name="Freeform 18"/>
          <p:cNvSpPr>
            <a:spLocks/>
          </p:cNvSpPr>
          <p:nvPr/>
        </p:nvSpPr>
        <p:spPr bwMode="auto">
          <a:xfrm>
            <a:off x="4554855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Freeform 18"/>
          <p:cNvSpPr>
            <a:spLocks/>
          </p:cNvSpPr>
          <p:nvPr/>
        </p:nvSpPr>
        <p:spPr bwMode="auto">
          <a:xfrm>
            <a:off x="4329589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Freeform 18"/>
          <p:cNvSpPr>
            <a:spLocks/>
          </p:cNvSpPr>
          <p:nvPr/>
        </p:nvSpPr>
        <p:spPr bwMode="auto">
          <a:xfrm>
            <a:off x="4128522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3902973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Freeform 18"/>
          <p:cNvSpPr>
            <a:spLocks/>
          </p:cNvSpPr>
          <p:nvPr/>
        </p:nvSpPr>
        <p:spPr bwMode="auto">
          <a:xfrm>
            <a:off x="3701906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Freeform 18"/>
          <p:cNvSpPr>
            <a:spLocks/>
          </p:cNvSpPr>
          <p:nvPr/>
        </p:nvSpPr>
        <p:spPr bwMode="auto">
          <a:xfrm>
            <a:off x="3467115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Freeform 18"/>
          <p:cNvSpPr>
            <a:spLocks/>
          </p:cNvSpPr>
          <p:nvPr/>
        </p:nvSpPr>
        <p:spPr bwMode="auto">
          <a:xfrm>
            <a:off x="3266048" y="3463009"/>
            <a:ext cx="150964" cy="677761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Freeform 18"/>
          <p:cNvSpPr>
            <a:spLocks/>
          </p:cNvSpPr>
          <p:nvPr/>
        </p:nvSpPr>
        <p:spPr bwMode="auto">
          <a:xfrm>
            <a:off x="3040184" y="3463009"/>
            <a:ext cx="150964" cy="1368006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Freeform 18"/>
          <p:cNvSpPr>
            <a:spLocks/>
          </p:cNvSpPr>
          <p:nvPr/>
        </p:nvSpPr>
        <p:spPr bwMode="auto">
          <a:xfrm>
            <a:off x="2831108" y="3463009"/>
            <a:ext cx="150964" cy="1368006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Freeform 18"/>
          <p:cNvSpPr>
            <a:spLocks/>
          </p:cNvSpPr>
          <p:nvPr/>
        </p:nvSpPr>
        <p:spPr bwMode="auto">
          <a:xfrm>
            <a:off x="2604924" y="3463009"/>
            <a:ext cx="150964" cy="1368006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Freeform 18"/>
          <p:cNvSpPr>
            <a:spLocks/>
          </p:cNvSpPr>
          <p:nvPr/>
        </p:nvSpPr>
        <p:spPr bwMode="auto">
          <a:xfrm>
            <a:off x="2384492" y="3463009"/>
            <a:ext cx="150964" cy="1368006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Freeform 18"/>
          <p:cNvSpPr>
            <a:spLocks/>
          </p:cNvSpPr>
          <p:nvPr/>
        </p:nvSpPr>
        <p:spPr bwMode="auto">
          <a:xfrm>
            <a:off x="2157214" y="3463009"/>
            <a:ext cx="150964" cy="1368006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Freeform 18"/>
          <p:cNvSpPr>
            <a:spLocks/>
          </p:cNvSpPr>
          <p:nvPr/>
        </p:nvSpPr>
        <p:spPr bwMode="auto">
          <a:xfrm>
            <a:off x="1954312" y="3463009"/>
            <a:ext cx="150964" cy="1368006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Freeform 18"/>
          <p:cNvSpPr>
            <a:spLocks/>
          </p:cNvSpPr>
          <p:nvPr/>
        </p:nvSpPr>
        <p:spPr bwMode="auto">
          <a:xfrm>
            <a:off x="1733208" y="3463009"/>
            <a:ext cx="150964" cy="2044350"/>
          </a:xfrm>
          <a:custGeom>
            <a:avLst/>
            <a:gdLst>
              <a:gd name="T0" fmla="*/ 344 w 344"/>
              <a:gd name="T1" fmla="*/ 1279 h 1279"/>
              <a:gd name="T2" fmla="*/ 344 w 344"/>
              <a:gd name="T3" fmla="*/ 0 h 1279"/>
              <a:gd name="T4" fmla="*/ 0 w 344"/>
              <a:gd name="T5" fmla="*/ 0 h 1279"/>
              <a:gd name="T6" fmla="*/ 0 w 344"/>
              <a:gd name="T7" fmla="*/ 1279 h 1279"/>
              <a:gd name="T8" fmla="*/ 344 w 344"/>
              <a:gd name="T9" fmla="*/ 1279 h 1279"/>
              <a:gd name="T10" fmla="*/ 344 w 344"/>
              <a:gd name="T11" fmla="*/ 1279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1279">
                <a:moveTo>
                  <a:pt x="344" y="1279"/>
                </a:moveTo>
                <a:lnTo>
                  <a:pt x="344" y="0"/>
                </a:lnTo>
                <a:lnTo>
                  <a:pt x="0" y="0"/>
                </a:lnTo>
                <a:lnTo>
                  <a:pt x="0" y="1279"/>
                </a:lnTo>
                <a:lnTo>
                  <a:pt x="344" y="1279"/>
                </a:lnTo>
                <a:lnTo>
                  <a:pt x="344" y="1279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Line 14"/>
          <p:cNvSpPr>
            <a:spLocks noChangeShapeType="1"/>
          </p:cNvSpPr>
          <p:nvPr/>
        </p:nvSpPr>
        <p:spPr bwMode="auto">
          <a:xfrm rot="16200000">
            <a:off x="-203359" y="3801092"/>
            <a:ext cx="3424728" cy="0"/>
          </a:xfrm>
          <a:prstGeom prst="line">
            <a:avLst/>
          </a:prstGeom>
          <a:noFill/>
          <a:ln w="11113">
            <a:solidFill>
              <a:srgbClr val="0000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 smtClean="0"/>
              <a:t>C-SALT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 smtClean="0"/>
              <a:t>elbasvir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genotype 1 with Child-Pugh B cirrhosis</a:t>
            </a:r>
            <a:endParaRPr lang="en-US" dirty="0"/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723100" y="1268760"/>
            <a:ext cx="7679217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Child-Pugh score change from baseline to follow-up W12</a:t>
            </a:r>
            <a:r>
              <a:rPr lang="en-GB" sz="2400" b="1" baseline="30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§</a:t>
            </a:r>
            <a:endParaRPr lang="en-GB" sz="2400" b="1" baseline="30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Left Bracket 32"/>
          <p:cNvSpPr>
            <a:spLocks/>
          </p:cNvSpPr>
          <p:nvPr/>
        </p:nvSpPr>
        <p:spPr bwMode="auto">
          <a:xfrm rot="5400000">
            <a:off x="3611673" y="1410714"/>
            <a:ext cx="120123" cy="3815996"/>
          </a:xfrm>
          <a:prstGeom prst="leftBracket">
            <a:avLst>
              <a:gd name="adj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Aft>
                <a:spcPct val="25000"/>
              </a:spcAft>
              <a:buFontTx/>
              <a:buChar char="•"/>
            </a:pPr>
            <a:endParaRPr lang="fr-FR" sz="3600" b="1" baseline="-25000"/>
          </a:p>
        </p:txBody>
      </p:sp>
      <p:sp>
        <p:nvSpPr>
          <p:cNvPr id="64" name="TextBox 33"/>
          <p:cNvSpPr txBox="1">
            <a:spLocks noChangeArrowheads="1"/>
          </p:cNvSpPr>
          <p:nvPr/>
        </p:nvSpPr>
        <p:spPr bwMode="auto">
          <a:xfrm>
            <a:off x="3059832" y="2926982"/>
            <a:ext cx="8694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smtClean="0">
                <a:solidFill>
                  <a:srgbClr val="000066"/>
                </a:solidFill>
              </a:rPr>
              <a:t>N = 18</a:t>
            </a:r>
            <a:endParaRPr lang="en-US" sz="1400" b="1" dirty="0">
              <a:solidFill>
                <a:srgbClr val="000066"/>
              </a:solidFill>
            </a:endParaRPr>
          </a:p>
        </p:txBody>
      </p:sp>
      <p:sp>
        <p:nvSpPr>
          <p:cNvPr id="65" name="Left Bracket 28"/>
          <p:cNvSpPr>
            <a:spLocks/>
          </p:cNvSpPr>
          <p:nvPr/>
        </p:nvSpPr>
        <p:spPr bwMode="auto">
          <a:xfrm rot="16200000" flipV="1">
            <a:off x="7536756" y="3175276"/>
            <a:ext cx="119063" cy="863998"/>
          </a:xfrm>
          <a:prstGeom prst="leftBracket">
            <a:avLst>
              <a:gd name="adj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Aft>
                <a:spcPct val="25000"/>
              </a:spcAft>
              <a:buFontTx/>
              <a:buChar char="•"/>
            </a:pPr>
            <a:endParaRPr lang="fr-FR" sz="3600" b="1" baseline="-25000"/>
          </a:p>
        </p:txBody>
      </p:sp>
      <p:sp>
        <p:nvSpPr>
          <p:cNvPr id="66" name="TextBox 29"/>
          <p:cNvSpPr txBox="1">
            <a:spLocks noChangeArrowheads="1"/>
          </p:cNvSpPr>
          <p:nvPr/>
        </p:nvSpPr>
        <p:spPr bwMode="auto">
          <a:xfrm>
            <a:off x="7384109" y="3666807"/>
            <a:ext cx="6187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smtClean="0">
                <a:solidFill>
                  <a:srgbClr val="000066"/>
                </a:solidFill>
              </a:rPr>
              <a:t>N = </a:t>
            </a:r>
            <a:r>
              <a:rPr lang="en-US" sz="1400" b="1" dirty="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67" name="Left Bracket 44"/>
          <p:cNvSpPr>
            <a:spLocks/>
          </p:cNvSpPr>
          <p:nvPr/>
        </p:nvSpPr>
        <p:spPr bwMode="auto">
          <a:xfrm rot="16200000" flipV="1">
            <a:off x="6297134" y="2871661"/>
            <a:ext cx="114300" cy="1475991"/>
          </a:xfrm>
          <a:prstGeom prst="leftBracket">
            <a:avLst>
              <a:gd name="adj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Aft>
                <a:spcPct val="25000"/>
              </a:spcAft>
              <a:buFontTx/>
              <a:buChar char="•"/>
            </a:pPr>
            <a:endParaRPr lang="fr-FR" sz="3600" b="1" baseline="-25000"/>
          </a:p>
        </p:txBody>
      </p:sp>
      <p:sp>
        <p:nvSpPr>
          <p:cNvPr id="68" name="TextBox 45"/>
          <p:cNvSpPr txBox="1">
            <a:spLocks noChangeArrowheads="1"/>
          </p:cNvSpPr>
          <p:nvPr/>
        </p:nvSpPr>
        <p:spPr bwMode="auto">
          <a:xfrm>
            <a:off x="6084168" y="3666807"/>
            <a:ext cx="6187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smtClean="0">
                <a:solidFill>
                  <a:srgbClr val="000066"/>
                </a:solidFill>
              </a:rPr>
              <a:t>N = </a:t>
            </a:r>
            <a:r>
              <a:rPr lang="en-US" sz="1400" b="1" dirty="0">
                <a:solidFill>
                  <a:srgbClr val="000066"/>
                </a:solidFill>
              </a:rPr>
              <a:t>7</a:t>
            </a:r>
          </a:p>
        </p:txBody>
      </p:sp>
      <p:sp>
        <p:nvSpPr>
          <p:cNvPr id="2" name="Rectangle 1"/>
          <p:cNvSpPr/>
          <p:nvPr/>
        </p:nvSpPr>
        <p:spPr>
          <a:xfrm>
            <a:off x="5580112" y="5949280"/>
            <a:ext cx="22812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206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§ 1 died at follow-up W4 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58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7742350"/>
              </p:ext>
            </p:extLst>
          </p:nvPr>
        </p:nvGraphicFramePr>
        <p:xfrm>
          <a:off x="1187625" y="2708920"/>
          <a:ext cx="6768751" cy="2490600"/>
        </p:xfrm>
        <a:graphic>
          <a:graphicData uri="http://schemas.openxmlformats.org/drawingml/2006/table">
            <a:tbl>
              <a:tblPr/>
              <a:tblGrid>
                <a:gridCol w="3384376"/>
                <a:gridCol w="3384375"/>
              </a:tblGrid>
              <a:tr h="440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GMR (90% CI)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Child-Pugh B / Non-cirrhotic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823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Grazoprevir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2hr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24hr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AUC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0-24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1.06 (0.53, 2.11)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1.71 (0.87, 3.33)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1.25 (0.70, 2.24)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3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Elbasvir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2hr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24hr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AUC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0-24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0.93 (0.64, 1.33)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1.04 (0.67, 1.60)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0.90 (0.63, 1.60)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23528" y="5229200"/>
            <a:ext cx="8496944" cy="1007566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</a:pPr>
            <a:r>
              <a:rPr lang="en-US" sz="2000" b="0" dirty="0" smtClean="0">
                <a:solidFill>
                  <a:srgbClr val="000066"/>
                </a:solidFill>
              </a:rPr>
              <a:t>GZR exposure was slightly higher (not significant) in patients with Child-Pugh B cirrhosis receiving 50 mg dose compared to non-cirrhotic patients receiving </a:t>
            </a:r>
            <a:br>
              <a:rPr lang="en-US" sz="2000" b="0" dirty="0" smtClean="0">
                <a:solidFill>
                  <a:srgbClr val="000066"/>
                </a:solidFill>
              </a:rPr>
            </a:br>
            <a:r>
              <a:rPr lang="en-US" sz="2000" b="0" dirty="0" smtClean="0">
                <a:solidFill>
                  <a:srgbClr val="000066"/>
                </a:solidFill>
              </a:rPr>
              <a:t>100 mg dose</a:t>
            </a:r>
          </a:p>
          <a:p>
            <a:pPr marL="285750" indent="-285750">
              <a:spcBef>
                <a:spcPts val="0"/>
              </a:spcBef>
            </a:pPr>
            <a:r>
              <a:rPr lang="en-US" sz="2000" b="0" dirty="0" smtClean="0">
                <a:solidFill>
                  <a:srgbClr val="000066"/>
                </a:solidFill>
              </a:rPr>
              <a:t>EBR (50 mg) PK was similar in both patient populations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0" dirty="0">
              <a:solidFill>
                <a:srgbClr val="000066"/>
              </a:solidFill>
            </a:endParaRPr>
          </a:p>
          <a:p>
            <a:pPr marL="285750" indent="-285750">
              <a:spcBef>
                <a:spcPts val="0"/>
              </a:spcBef>
            </a:pPr>
            <a:endParaRPr lang="en-US" sz="2000" b="0" dirty="0">
              <a:solidFill>
                <a:srgbClr val="000066"/>
              </a:solidFill>
            </a:endParaRPr>
          </a:p>
          <a:p>
            <a:pPr marL="285750" indent="-285750">
              <a:spcBef>
                <a:spcPts val="0"/>
              </a:spcBef>
            </a:pPr>
            <a:endParaRPr lang="en-US" sz="2000" b="0" dirty="0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</a:pPr>
            <a:endParaRPr lang="en-US" sz="1800" b="0" dirty="0">
              <a:solidFill>
                <a:srgbClr val="000066"/>
              </a:solidFill>
            </a:endParaRPr>
          </a:p>
        </p:txBody>
      </p:sp>
      <p:sp>
        <p:nvSpPr>
          <p:cNvPr id="12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 smtClean="0"/>
              <a:t>C-SALT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/>
              <a:t>elbasvir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genotype 1 with Child-Pugh B cirrhosis</a:t>
            </a:r>
            <a:endParaRPr lang="en-US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342320" y="1186846"/>
            <a:ext cx="2446704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Pharmacokinetics</a:t>
            </a:r>
            <a:endParaRPr lang="en-GB" sz="24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628800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hangingPunct="0">
              <a:spcBef>
                <a:spcPts val="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kern="0" dirty="0">
                <a:latin typeface="Calibri" pitchFamily="34" charset="0"/>
                <a:cs typeface="+mn-cs"/>
              </a:rPr>
              <a:t>Plasma samples </a:t>
            </a:r>
            <a:r>
              <a:rPr lang="en-US" sz="2000" kern="0" dirty="0" smtClean="0">
                <a:latin typeface="Calibri" pitchFamily="34" charset="0"/>
                <a:cs typeface="+mn-cs"/>
              </a:rPr>
              <a:t>collected over 24 hours at treatment W4 </a:t>
            </a:r>
          </a:p>
          <a:p>
            <a:pPr marL="800100" lvl="1" indent="-342900" eaLnBrk="0" hangingPunct="0"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latin typeface="Calibri" pitchFamily="34" charset="0"/>
                <a:cs typeface="+mn-cs"/>
              </a:rPr>
              <a:t>PK group (non-cirrhotic, N = 9) with GZR 100 mg</a:t>
            </a:r>
          </a:p>
          <a:p>
            <a:pPr marL="800100" lvl="1" indent="-342900" eaLnBrk="0" hangingPunct="0">
              <a:spcBef>
                <a:spcPts val="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latin typeface="Calibri" pitchFamily="34" charset="0"/>
                <a:cs typeface="+mn-cs"/>
              </a:rPr>
              <a:t>Child-Pugh B (N = 9) with GZR 50 mg</a:t>
            </a:r>
            <a:endParaRPr lang="en-US" sz="2000" kern="0" dirty="0">
              <a:latin typeface="Calibri" pitchFamily="34" charset="0"/>
              <a:cs typeface="+mn-cs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60397123"/>
              </p:ext>
            </p:extLst>
          </p:nvPr>
        </p:nvGraphicFramePr>
        <p:xfrm>
          <a:off x="246786" y="1700808"/>
          <a:ext cx="8640374" cy="3811373"/>
        </p:xfrm>
        <a:graphic>
          <a:graphicData uri="http://schemas.openxmlformats.org/drawingml/2006/table">
            <a:tbl>
              <a:tblPr/>
              <a:tblGrid>
                <a:gridCol w="4024465"/>
                <a:gridCol w="2382669"/>
                <a:gridCol w="2233240"/>
              </a:tblGrid>
              <a:tr h="582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Child-Pugh 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cirrhotic (PK)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54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an AE,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4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(13.3%)*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8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events, N (%)</a:t>
                      </a:r>
                    </a:p>
                    <a:p>
                      <a:pPr marL="450850" marR="0" lvl="0" indent="0" algn="just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ALT/AST elevation, N (%)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bilirubin elevation, N (%)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(13.3)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**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(3.3)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 smtClean="0"/>
              <a:t>C-SALT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/>
              <a:t>elbasvir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genotype 1 with Child-Pugh B cirrhosis</a:t>
            </a:r>
            <a:endParaRPr 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077762" y="1196752"/>
            <a:ext cx="2981105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9512" y="5562057"/>
            <a:ext cx="8424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* All unrelated to study treatment : hepatocellular carcinoma, N = 1; ascites and encephalopathy, N = 1 ; bacterial peritonitis, cerebral infarction and hepatic failure (**death at follow-up W4) N = 1 ; hematemesis, N = 1</a:t>
            </a:r>
            <a:endParaRPr lang="fr-FR" sz="14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106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C-SALT Study: </a:t>
            </a:r>
            <a:r>
              <a:rPr lang="en-US" dirty="0" err="1"/>
              <a:t>grazoprevir</a:t>
            </a:r>
            <a:r>
              <a:rPr lang="en-US" dirty="0"/>
              <a:t> + </a:t>
            </a:r>
            <a:r>
              <a:rPr lang="en-US" dirty="0" err="1"/>
              <a:t>elbasvir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genotype 1 with Child-Pugh B cirrhosis</a:t>
            </a:r>
            <a:endParaRPr lang="fr-FR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 smtClean="0"/>
              <a:t>High </a:t>
            </a:r>
            <a:r>
              <a:rPr lang="en-US" sz="2000" dirty="0"/>
              <a:t>rates of </a:t>
            </a:r>
            <a:r>
              <a:rPr lang="en-US" sz="2000" dirty="0" err="1"/>
              <a:t>virologic</a:t>
            </a:r>
            <a:r>
              <a:rPr lang="en-US" sz="2000" dirty="0"/>
              <a:t> response were observed in </a:t>
            </a:r>
            <a:r>
              <a:rPr lang="en-US" sz="2000" dirty="0" smtClean="0"/>
              <a:t>Child-Pugh B </a:t>
            </a:r>
            <a:r>
              <a:rPr lang="en-US" sz="2000" dirty="0"/>
              <a:t>patients receiving a combination of </a:t>
            </a:r>
            <a:r>
              <a:rPr lang="en-US" sz="2000" dirty="0" smtClean="0"/>
              <a:t>once-daily GZR 50 mg </a:t>
            </a:r>
            <a:br>
              <a:rPr lang="en-US" sz="2000" dirty="0" smtClean="0"/>
            </a:br>
            <a:r>
              <a:rPr lang="en-US" sz="2000" dirty="0" smtClean="0"/>
              <a:t>+ </a:t>
            </a:r>
            <a:r>
              <a:rPr lang="en-US" sz="2000" dirty="0"/>
              <a:t>EBR </a:t>
            </a:r>
            <a:r>
              <a:rPr lang="en-US" sz="2000" dirty="0" smtClean="0"/>
              <a:t>50 mg</a:t>
            </a:r>
            <a:endParaRPr lang="en-US" sz="2000" dirty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regimen was well tolerated with no evidence of </a:t>
            </a:r>
            <a:r>
              <a:rPr lang="en-US" sz="2000" dirty="0" smtClean="0"/>
              <a:t>hepatotoxicity</a:t>
            </a:r>
            <a:endParaRPr lang="en-US" sz="2000" dirty="0"/>
          </a:p>
          <a:p>
            <a:pPr lvl="1"/>
            <a:r>
              <a:rPr lang="en-US" sz="2000" dirty="0" smtClean="0"/>
              <a:t>Plasma </a:t>
            </a:r>
            <a:r>
              <a:rPr lang="en-US" sz="2000" dirty="0"/>
              <a:t>GZR exposure was slightly higher in Child-Pugh B </a:t>
            </a:r>
            <a:r>
              <a:rPr lang="en-US" sz="2000" dirty="0" smtClean="0"/>
              <a:t>patients </a:t>
            </a:r>
            <a:r>
              <a:rPr lang="en-US" sz="2000" dirty="0"/>
              <a:t>receiving 50 mg compared to non-cirrhotic patients receiving 100 mg </a:t>
            </a:r>
          </a:p>
          <a:p>
            <a:pPr lvl="1"/>
            <a:r>
              <a:rPr lang="en-US" sz="2000" dirty="0" smtClean="0"/>
              <a:t>EBR </a:t>
            </a:r>
            <a:r>
              <a:rPr lang="en-US" sz="2000" dirty="0"/>
              <a:t>exposure was similar in both Child-Pugh B </a:t>
            </a:r>
            <a:r>
              <a:rPr lang="en-US" sz="2000" dirty="0" smtClean="0"/>
              <a:t>and </a:t>
            </a:r>
            <a:r>
              <a:rPr lang="en-US" sz="2000" dirty="0"/>
              <a:t>non-cirrhotic groups </a:t>
            </a:r>
          </a:p>
          <a:p>
            <a:pPr lvl="1"/>
            <a:r>
              <a:rPr lang="en-US" sz="2000" dirty="0" smtClean="0"/>
              <a:t>This </a:t>
            </a:r>
            <a:r>
              <a:rPr lang="en-US" sz="2000" dirty="0"/>
              <a:t>regimen was highly effective and well-tolerated in a traditionally hard-to-treat patient group with no currently approved treatment options </a:t>
            </a:r>
          </a:p>
          <a:p>
            <a:pPr lvl="1"/>
            <a:endParaRPr lang="en-US" sz="20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6358662" y="6574023"/>
            <a:ext cx="276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IM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. EASL 2015, Abs. O008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570663"/>
            <a:ext cx="73510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C-SALT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8603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</TotalTime>
  <Words>641</Words>
  <Application>Microsoft Office PowerPoint</Application>
  <PresentationFormat>Affichage à l'écran (4:3)</PresentationFormat>
  <Paragraphs>211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C-SALT Study: grazoprevir + elbasvir  in genotype 1 with Child-Pugh B cirrhosis</vt:lpstr>
      <vt:lpstr>C-SALT Study: grazoprevir + elbasvir  in genotype 1 with Child-Pugh B cirrhosis</vt:lpstr>
      <vt:lpstr>C-SALT Study: grazoprevir + elbasvir  in genotype 1 with Child-Pugh B cirrhosis</vt:lpstr>
      <vt:lpstr>C-SALT Study: grazoprevir + elbasvir in genotype 1 with Child-Pugh B cirrhosis</vt:lpstr>
      <vt:lpstr>C-SALT Study: grazoprevir + elbasvir  in genotype 1 with Child-Pugh B cirrhosis</vt:lpstr>
      <vt:lpstr>C-SALT Study: grazoprevir + elbasvir  in genotype 1 with Child-Pugh B cirrhosis</vt:lpstr>
      <vt:lpstr>C-SALT Study: grazoprevir + elbasvir  in genotype 1 with Child-Pugh B cirrhosis</vt:lpstr>
    </vt:vector>
  </TitlesOfParts>
  <Company>AEI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Pilouk</cp:lastModifiedBy>
  <cp:revision>145</cp:revision>
  <dcterms:created xsi:type="dcterms:W3CDTF">2015-05-23T16:11:26Z</dcterms:created>
  <dcterms:modified xsi:type="dcterms:W3CDTF">2015-08-18T06:36:30Z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025DDEBC-01D5-4B0C-BBBB-278BA8EA6F39</vt:lpwstr>
  </property>
  <property fmtid="{D5CDD505-2E9C-101B-9397-08002B2CF9AE}" pid="3" name="ArticulatePath">
    <vt:lpwstr>C-SALT-150615</vt:lpwstr>
  </property>
</Properties>
</file>