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30" r:id="rId3"/>
    <p:sldId id="331" r:id="rId4"/>
    <p:sldId id="334" r:id="rId5"/>
    <p:sldId id="332" r:id="rId6"/>
    <p:sldId id="333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DDDDDD"/>
    <a:srgbClr val="000066"/>
    <a:srgbClr val="FF6600"/>
    <a:srgbClr val="10EB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304" autoAdjust="0"/>
    <p:restoredTop sz="94660" autoAdjust="0"/>
  </p:normalViewPr>
  <p:slideViewPr>
    <p:cSldViewPr>
      <p:cViewPr>
        <p:scale>
          <a:sx n="114" d="100"/>
          <a:sy n="114" d="100"/>
        </p:scale>
        <p:origin x="-2190" y="-48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8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05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56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24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595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024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1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C-SALVAGE Study: </a:t>
            </a:r>
            <a:r>
              <a:rPr lang="en-US" sz="2800" dirty="0" err="1" smtClean="0"/>
              <a:t>grazoprevir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elbasvir</a:t>
            </a:r>
            <a:r>
              <a:rPr lang="en-US" sz="2800" dirty="0" smtClean="0"/>
              <a:t> + RBV in genotype 1 with failure to PI-based regimen</a:t>
            </a:r>
            <a:endParaRPr lang="en-US" sz="2800" dirty="0"/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 bwMode="auto">
          <a:xfrm>
            <a:off x="395536" y="5085184"/>
            <a:ext cx="849674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58775" indent="-358775">
              <a:buFont typeface="Arial" pitchFamily="34" charset="0"/>
              <a:buChar char="–"/>
            </a:pPr>
            <a:r>
              <a:rPr lang="en-US" sz="1800" b="0" kern="0" dirty="0" smtClean="0">
                <a:solidFill>
                  <a:srgbClr val="000066"/>
                </a:solidFill>
                <a:latin typeface="+mn-lt"/>
              </a:rPr>
              <a:t>NS3 and NS5A RAVs identified by population sequencing at baseline and VF</a:t>
            </a:r>
            <a:endParaRPr lang="fr-FR" sz="1800" b="0" kern="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323529" y="1196752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3419872" y="3147040"/>
            <a:ext cx="792088" cy="35396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27272" y="2569056"/>
            <a:ext cx="2765007" cy="1147976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GZR 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100 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mg + EBR 50 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mg</a:t>
            </a:r>
            <a:b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+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weight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-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based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RBV (BID 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dosing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(800-1400 mg/</a:t>
            </a:r>
            <a:r>
              <a:rPr lang="fr-F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day</a:t>
            </a:r>
            <a:r>
              <a:rPr lang="fr-F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  <a:endParaRPr lang="fr-F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243560" y="2767255"/>
            <a:ext cx="111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Open-label</a:t>
            </a:r>
            <a:endParaRPr lang="fr-FR" sz="1400" b="1" dirty="0"/>
          </a:p>
        </p:txBody>
      </p:sp>
      <p:cxnSp>
        <p:nvCxnSpPr>
          <p:cNvPr id="35" name="Connecteur droit 34"/>
          <p:cNvCxnSpPr/>
          <p:nvPr/>
        </p:nvCxnSpPr>
        <p:spPr>
          <a:xfrm>
            <a:off x="7082484" y="3140968"/>
            <a:ext cx="1763998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820472" y="2204864"/>
            <a:ext cx="0" cy="158417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45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0" name="Oval 110"/>
          <p:cNvSpPr>
            <a:spLocks noChangeArrowheads="1"/>
          </p:cNvSpPr>
          <p:nvPr/>
        </p:nvSpPr>
        <p:spPr bwMode="auto">
          <a:xfrm>
            <a:off x="6840305" y="1700808"/>
            <a:ext cx="467999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</a:t>
            </a: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2" name="Oval 110"/>
          <p:cNvSpPr>
            <a:spLocks noChangeArrowheads="1"/>
          </p:cNvSpPr>
          <p:nvPr/>
        </p:nvSpPr>
        <p:spPr bwMode="auto">
          <a:xfrm>
            <a:off x="8568497" y="1700808"/>
            <a:ext cx="467999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179512" y="1750403"/>
            <a:ext cx="3096344" cy="282630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Failure to ≥ 4 weeks of treatment with PEG-IFN + RBV + (BOC, TVR, or SMV)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cxnSp>
        <p:nvCxnSpPr>
          <p:cNvPr id="61" name="Connecteur droit 60"/>
          <p:cNvCxnSpPr/>
          <p:nvPr/>
        </p:nvCxnSpPr>
        <p:spPr>
          <a:xfrm>
            <a:off x="3312028" y="3151192"/>
            <a:ext cx="1007997" cy="0"/>
          </a:xfrm>
          <a:prstGeom prst="line">
            <a:avLst/>
          </a:prstGeom>
          <a:ln w="28575">
            <a:solidFill>
              <a:srgbClr val="00206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536" y="4653136"/>
            <a:ext cx="84969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Metavir</a:t>
            </a:r>
            <a:r>
              <a:rPr lang="fr-FR" sz="1400" dirty="0" smtClean="0"/>
              <a:t> F4 or </a:t>
            </a:r>
            <a:r>
              <a:rPr lang="fr-FR" sz="1400" dirty="0" err="1" smtClean="0"/>
              <a:t>Fibroscan</a:t>
            </a:r>
            <a:r>
              <a:rPr lang="fr-FR" sz="1400" dirty="0" smtClean="0"/>
              <a:t> &gt; 12.5 kPa or </a:t>
            </a:r>
            <a:r>
              <a:rPr lang="fr-FR" sz="1400" dirty="0" err="1" smtClean="0"/>
              <a:t>FibroTest</a:t>
            </a:r>
            <a:r>
              <a:rPr lang="fr-FR" sz="1400" dirty="0" smtClean="0"/>
              <a:t> &gt; 0.75 + APRI &gt; 2</a:t>
            </a:r>
            <a:endParaRPr lang="fr-FR" sz="1400" dirty="0"/>
          </a:p>
        </p:txBody>
      </p:sp>
      <p:sp>
        <p:nvSpPr>
          <p:cNvPr id="62" name="Line 172"/>
          <p:cNvSpPr>
            <a:spLocks noChangeShapeType="1"/>
          </p:cNvSpPr>
          <p:nvPr/>
        </p:nvSpPr>
        <p:spPr bwMode="auto">
          <a:xfrm>
            <a:off x="7092280" y="2213248"/>
            <a:ext cx="0" cy="158417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4" name="Espace réservé du contenu 2"/>
          <p:cNvSpPr>
            <a:spLocks/>
          </p:cNvSpPr>
          <p:nvPr/>
        </p:nvSpPr>
        <p:spPr bwMode="auto">
          <a:xfrm>
            <a:off x="-68377" y="5514644"/>
            <a:ext cx="9104427" cy="101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15 IU/ml) with 95% CI, no formal statistical hypothesis : Primary endpoint : per-protocol ; secondary : efficacy and safety on full set</a:t>
            </a:r>
          </a:p>
        </p:txBody>
      </p:sp>
    </p:spTree>
    <p:extLst>
      <p:ext uri="{BB962C8B-B14F-4D97-AF65-F5344CB8AC3E}">
        <p14:creationId xmlns:p14="http://schemas.microsoft.com/office/powerpoint/2010/main" val="101063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9451024"/>
              </p:ext>
            </p:extLst>
          </p:nvPr>
        </p:nvGraphicFramePr>
        <p:xfrm>
          <a:off x="179512" y="1628800"/>
          <a:ext cx="8767410" cy="4160628"/>
        </p:xfrm>
        <a:graphic>
          <a:graphicData uri="http://schemas.openxmlformats.org/drawingml/2006/table">
            <a:tbl>
              <a:tblPr/>
              <a:tblGrid>
                <a:gridCol w="2808312"/>
                <a:gridCol w="1296144"/>
                <a:gridCol w="2600052"/>
                <a:gridCol w="2062902"/>
              </a:tblGrid>
              <a:tr h="37489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Evaluable patients (with baseline sequencing data)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293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NS3 RAVs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34*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baseline NS3 RAVs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54.4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 / 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/ 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 / 84%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4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DAA experience, n (%)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Boceprevir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Telaprevir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Simeprevir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(35.4)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(54.4)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(10.1)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(29.4)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(55.9)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(14.7)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(38.6)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(54.5)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(6.8)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Past history of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NS5A polymorphisms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8** (10.1%)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(17.6%)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(4.5%)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therapy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(for AE)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79512" y="5877272"/>
            <a:ext cx="72128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Variants with &gt; 5 fold decrease susceptibility to </a:t>
            </a:r>
            <a:r>
              <a:rPr lang="en-US" sz="1600" dirty="0" err="1" smtClean="0"/>
              <a:t>grazoprevir</a:t>
            </a:r>
            <a:r>
              <a:rPr lang="en-US" sz="1600" dirty="0" smtClean="0"/>
              <a:t> : 4 (11.8%)</a:t>
            </a:r>
          </a:p>
          <a:p>
            <a:r>
              <a:rPr lang="en-US" sz="1600" dirty="0" smtClean="0"/>
              <a:t>** NS5A variants with &gt; 5 fold decrease susceptibility to </a:t>
            </a:r>
            <a:r>
              <a:rPr lang="en-US" sz="1600" dirty="0" err="1" smtClean="0"/>
              <a:t>elbasvir</a:t>
            </a:r>
            <a:r>
              <a:rPr lang="en-US" sz="1600" dirty="0" smtClean="0"/>
              <a:t> : 5/8 (62.5%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37602" y="1124744"/>
            <a:ext cx="6014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disposition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/>
              <a:t>C-SALVAGE Study: </a:t>
            </a:r>
            <a:r>
              <a:rPr lang="en-US" sz="2800" dirty="0" err="1" smtClean="0"/>
              <a:t>grazoprevir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elbasvir</a:t>
            </a:r>
            <a:r>
              <a:rPr lang="en-US" sz="2800" dirty="0" smtClean="0"/>
              <a:t> + RBV in genotype 1 with failure to PI-based regimen</a:t>
            </a:r>
            <a:endParaRPr lang="en-US" sz="2800" dirty="0"/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4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27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8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95536" y="112474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IU/ml), % (95% CI), full analysis set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580526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Per </a:t>
            </a:r>
            <a:r>
              <a:rPr lang="fr-FR" sz="1400" dirty="0" err="1" smtClean="0"/>
              <a:t>protocol</a:t>
            </a:r>
            <a:r>
              <a:rPr lang="fr-FR" sz="1400" dirty="0" smtClean="0"/>
              <a:t> : </a:t>
            </a:r>
          </a:p>
          <a:p>
            <a:pPr algn="ctr"/>
            <a:r>
              <a:rPr lang="fr-FR" sz="1400" dirty="0" smtClean="0"/>
              <a:t>97.1% (90.1-99.7)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5949280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3 </a:t>
            </a:r>
            <a:r>
              <a:rPr lang="fr-FR" sz="1400" dirty="0" err="1" smtClean="0"/>
              <a:t>virologic</a:t>
            </a:r>
            <a:r>
              <a:rPr lang="fr-FR" sz="1400" dirty="0" smtClean="0"/>
              <a:t> </a:t>
            </a:r>
            <a:r>
              <a:rPr lang="fr-FR" sz="1400" dirty="0" err="1" smtClean="0"/>
              <a:t>failures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+ 3 relapses</a:t>
            </a:r>
            <a:endParaRPr lang="fr-FR" sz="1400" dirty="0"/>
          </a:p>
        </p:txBody>
      </p:sp>
      <p:sp>
        <p:nvSpPr>
          <p:cNvPr id="45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/>
              <a:t>C-SALVAGE Study: </a:t>
            </a:r>
            <a:r>
              <a:rPr lang="en-US" sz="2800" dirty="0" err="1" smtClean="0"/>
              <a:t>grazoprevir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elbasvir</a:t>
            </a:r>
            <a:r>
              <a:rPr lang="en-US" sz="2800" dirty="0" smtClean="0"/>
              <a:t> + RBV in genotype 1 with failure to PI-based regimen</a:t>
            </a:r>
            <a:endParaRPr lang="en-US" sz="2800" dirty="0"/>
          </a:p>
        </p:txBody>
      </p:sp>
      <p:sp>
        <p:nvSpPr>
          <p:cNvPr id="5" name="Freeform 16"/>
          <p:cNvSpPr>
            <a:spLocks/>
          </p:cNvSpPr>
          <p:nvPr/>
        </p:nvSpPr>
        <p:spPr bwMode="auto">
          <a:xfrm>
            <a:off x="934365" y="2653074"/>
            <a:ext cx="432000" cy="2597368"/>
          </a:xfrm>
          <a:custGeom>
            <a:avLst/>
            <a:gdLst>
              <a:gd name="T0" fmla="*/ 344 w 344"/>
              <a:gd name="T1" fmla="*/ 0 h 1305"/>
              <a:gd name="T2" fmla="*/ 0 w 344"/>
              <a:gd name="T3" fmla="*/ 0 h 1305"/>
              <a:gd name="T4" fmla="*/ 0 w 344"/>
              <a:gd name="T5" fmla="*/ 1305 h 1305"/>
              <a:gd name="T6" fmla="*/ 344 w 344"/>
              <a:gd name="T7" fmla="*/ 1305 h 1305"/>
              <a:gd name="T8" fmla="*/ 344 w 344"/>
              <a:gd name="T9" fmla="*/ 0 h 1305"/>
              <a:gd name="T10" fmla="*/ 344 w 344"/>
              <a:gd name="T11" fmla="*/ 0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305">
                <a:moveTo>
                  <a:pt x="344" y="0"/>
                </a:moveTo>
                <a:lnTo>
                  <a:pt x="0" y="0"/>
                </a:lnTo>
                <a:lnTo>
                  <a:pt x="0" y="1305"/>
                </a:lnTo>
                <a:lnTo>
                  <a:pt x="344" y="1305"/>
                </a:lnTo>
                <a:lnTo>
                  <a:pt x="344" y="0"/>
                </a:lnTo>
                <a:lnTo>
                  <a:pt x="344" y="0"/>
                </a:lnTo>
                <a:close/>
              </a:path>
            </a:pathLst>
          </a:custGeom>
          <a:solidFill>
            <a:srgbClr val="FF66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2149910" y="2710946"/>
            <a:ext cx="432000" cy="2541405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669577" y="2127740"/>
            <a:ext cx="99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96.2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(89.3-99.2)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183305" y="489172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66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60845" y="5252350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/>
              <a:t>All</a:t>
            </a:r>
            <a:br>
              <a:rPr lang="en-US" sz="1400" b="1" smtClean="0"/>
            </a:br>
            <a:r>
              <a:rPr lang="en-US" sz="1400" b="1" smtClean="0"/>
              <a:t>patients</a:t>
            </a:r>
            <a:endParaRPr lang="en-US" sz="1400" b="1"/>
          </a:p>
        </p:txBody>
      </p:sp>
      <p:sp>
        <p:nvSpPr>
          <p:cNvPr id="24" name="ZoneTexte 23"/>
          <p:cNvSpPr txBox="1"/>
          <p:nvPr/>
        </p:nvSpPr>
        <p:spPr>
          <a:xfrm>
            <a:off x="1547664" y="5252350"/>
            <a:ext cx="1399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Prior </a:t>
            </a:r>
            <a:r>
              <a:rPr lang="en-US" sz="1400" b="1" dirty="0" err="1" smtClean="0"/>
              <a:t>virologic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failure</a:t>
            </a:r>
            <a:endParaRPr lang="en-US" sz="14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884370" y="2185700"/>
            <a:ext cx="993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95.5 *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(87.3-99.1)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3478214" y="2502602"/>
            <a:ext cx="432000" cy="2749748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3523184" y="489172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13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3219533" y="1988840"/>
            <a:ext cx="94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100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(75.3-100)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076005" y="5252350"/>
            <a:ext cx="1321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Prior </a:t>
            </a:r>
          </a:p>
          <a:p>
            <a:pPr algn="ctr"/>
            <a:r>
              <a:rPr lang="en-US" sz="1400" b="1" dirty="0" smtClean="0"/>
              <a:t>non-</a:t>
            </a:r>
            <a:r>
              <a:rPr lang="en-US" sz="1400" b="1" dirty="0" err="1" smtClean="0"/>
              <a:t>virologic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failure</a:t>
            </a:r>
            <a:endParaRPr lang="en-US" sz="1400" b="1" dirty="0"/>
          </a:p>
        </p:txBody>
      </p:sp>
      <p:sp>
        <p:nvSpPr>
          <p:cNvPr id="40" name="Freeform 18"/>
          <p:cNvSpPr>
            <a:spLocks/>
          </p:cNvSpPr>
          <p:nvPr/>
        </p:nvSpPr>
        <p:spPr bwMode="auto">
          <a:xfrm>
            <a:off x="4823382" y="2815119"/>
            <a:ext cx="432000" cy="2437232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ZoneTexte 41"/>
          <p:cNvSpPr txBox="1"/>
          <p:nvPr/>
        </p:nvSpPr>
        <p:spPr>
          <a:xfrm>
            <a:off x="4668369" y="2301365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93.3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(78-99)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825650" y="5631554"/>
            <a:ext cx="100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/>
              <a:t>Genotype</a:t>
            </a:r>
          </a:p>
        </p:txBody>
      </p:sp>
      <p:sp>
        <p:nvSpPr>
          <p:cNvPr id="44" name="Freeform 18"/>
          <p:cNvSpPr>
            <a:spLocks/>
          </p:cNvSpPr>
          <p:nvPr/>
        </p:nvSpPr>
        <p:spPr bwMode="auto">
          <a:xfrm>
            <a:off x="6228139" y="2734095"/>
            <a:ext cx="432000" cy="2518254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ZoneTexte 45"/>
          <p:cNvSpPr txBox="1"/>
          <p:nvPr/>
        </p:nvSpPr>
        <p:spPr>
          <a:xfrm>
            <a:off x="6084168" y="2227929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94.1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(80-99)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303973" y="5631554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/>
              <a:t>Cirrhosis</a:t>
            </a:r>
            <a:endParaRPr lang="en-US" sz="1400" b="1"/>
          </a:p>
        </p:txBody>
      </p:sp>
      <p:sp>
        <p:nvSpPr>
          <p:cNvPr id="50" name="Freeform 18"/>
          <p:cNvSpPr>
            <a:spLocks/>
          </p:cNvSpPr>
          <p:nvPr/>
        </p:nvSpPr>
        <p:spPr bwMode="auto">
          <a:xfrm>
            <a:off x="5419212" y="2548901"/>
            <a:ext cx="432000" cy="2703449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18"/>
          <p:cNvSpPr>
            <a:spLocks/>
          </p:cNvSpPr>
          <p:nvPr/>
        </p:nvSpPr>
        <p:spPr bwMode="auto">
          <a:xfrm>
            <a:off x="6840313" y="2618350"/>
            <a:ext cx="432000" cy="2634000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ZoneTexte 56"/>
          <p:cNvSpPr txBox="1"/>
          <p:nvPr/>
        </p:nvSpPr>
        <p:spPr>
          <a:xfrm>
            <a:off x="4895204" y="491147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30</a:t>
            </a:r>
            <a:endParaRPr lang="en-US" sz="1400"/>
          </a:p>
        </p:txBody>
      </p:sp>
      <p:sp>
        <p:nvSpPr>
          <p:cNvPr id="58" name="ZoneTexte 57"/>
          <p:cNvSpPr txBox="1"/>
          <p:nvPr/>
        </p:nvSpPr>
        <p:spPr>
          <a:xfrm>
            <a:off x="971600" y="491147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79</a:t>
            </a:r>
            <a:endParaRPr lang="en-US" sz="1400"/>
          </a:p>
        </p:txBody>
      </p:sp>
      <p:sp>
        <p:nvSpPr>
          <p:cNvPr id="61" name="ZoneTexte 60"/>
          <p:cNvSpPr txBox="1"/>
          <p:nvPr/>
        </p:nvSpPr>
        <p:spPr>
          <a:xfrm>
            <a:off x="5270756" y="2041684"/>
            <a:ext cx="80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98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(89-100)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475395" y="491147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49</a:t>
            </a:r>
            <a:endParaRPr lang="en-US" sz="1400"/>
          </a:p>
        </p:txBody>
      </p:sp>
      <p:sp>
        <p:nvSpPr>
          <p:cNvPr id="63" name="ZoneTexte 62"/>
          <p:cNvSpPr txBox="1"/>
          <p:nvPr/>
        </p:nvSpPr>
        <p:spPr>
          <a:xfrm>
            <a:off x="4869608" y="527151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1a</a:t>
            </a:r>
            <a:endParaRPr lang="en-US" sz="1400" dirty="0"/>
          </a:p>
        </p:txBody>
      </p:sp>
      <p:sp>
        <p:nvSpPr>
          <p:cNvPr id="64" name="ZoneTexte 63"/>
          <p:cNvSpPr txBox="1"/>
          <p:nvPr/>
        </p:nvSpPr>
        <p:spPr>
          <a:xfrm>
            <a:off x="5483779" y="527151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1b</a:t>
            </a:r>
            <a:endParaRPr lang="en-US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6199551" y="5271514"/>
            <a:ext cx="47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66" name="ZoneTexte 65"/>
          <p:cNvSpPr txBox="1"/>
          <p:nvPr/>
        </p:nvSpPr>
        <p:spPr>
          <a:xfrm>
            <a:off x="6894133" y="5271514"/>
            <a:ext cx="4141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67" name="ZoneTexte 66"/>
          <p:cNvSpPr txBox="1"/>
          <p:nvPr/>
        </p:nvSpPr>
        <p:spPr>
          <a:xfrm>
            <a:off x="6647292" y="2113692"/>
            <a:ext cx="80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97.8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(88-100)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>
            <a:off x="4752008" y="5631554"/>
            <a:ext cx="1188144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6156176" y="5631554"/>
            <a:ext cx="1224144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135"/>
          <p:cNvSpPr>
            <a:spLocks noChangeArrowheads="1"/>
          </p:cNvSpPr>
          <p:nvPr/>
        </p:nvSpPr>
        <p:spPr bwMode="auto">
          <a:xfrm>
            <a:off x="167230" y="447249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n-US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6"/>
          <p:cNvSpPr>
            <a:spLocks noChangeArrowheads="1"/>
          </p:cNvSpPr>
          <p:nvPr/>
        </p:nvSpPr>
        <p:spPr bwMode="auto">
          <a:xfrm>
            <a:off x="167230" y="378034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n-US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1" name="Rectangle 137"/>
          <p:cNvSpPr>
            <a:spLocks noChangeArrowheads="1"/>
          </p:cNvSpPr>
          <p:nvPr/>
        </p:nvSpPr>
        <p:spPr bwMode="auto">
          <a:xfrm>
            <a:off x="67843" y="2399220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n-US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4" name="Rectangle 138"/>
          <p:cNvSpPr>
            <a:spLocks noChangeArrowheads="1"/>
          </p:cNvSpPr>
          <p:nvPr/>
        </p:nvSpPr>
        <p:spPr bwMode="auto">
          <a:xfrm>
            <a:off x="167230" y="308978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n-US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Line 139"/>
          <p:cNvSpPr>
            <a:spLocks noChangeShapeType="1"/>
          </p:cNvSpPr>
          <p:nvPr/>
        </p:nvSpPr>
        <p:spPr bwMode="auto">
          <a:xfrm>
            <a:off x="399275" y="458021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Line 140"/>
          <p:cNvSpPr>
            <a:spLocks noChangeShapeType="1"/>
          </p:cNvSpPr>
          <p:nvPr/>
        </p:nvSpPr>
        <p:spPr bwMode="auto">
          <a:xfrm>
            <a:off x="399275" y="388965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Line 141"/>
          <p:cNvSpPr>
            <a:spLocks noChangeShapeType="1"/>
          </p:cNvSpPr>
          <p:nvPr/>
        </p:nvSpPr>
        <p:spPr bwMode="auto">
          <a:xfrm>
            <a:off x="399275" y="250535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0" name="Line 142"/>
          <p:cNvSpPr>
            <a:spLocks noChangeShapeType="1"/>
          </p:cNvSpPr>
          <p:nvPr/>
        </p:nvSpPr>
        <p:spPr bwMode="auto">
          <a:xfrm>
            <a:off x="399275" y="319591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0" name="Line 143"/>
          <p:cNvSpPr>
            <a:spLocks noChangeShapeType="1"/>
          </p:cNvSpPr>
          <p:nvPr/>
        </p:nvSpPr>
        <p:spPr bwMode="auto">
          <a:xfrm>
            <a:off x="489764" y="2495829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Text Box 148"/>
          <p:cNvSpPr txBox="1">
            <a:spLocks noChangeArrowheads="1"/>
          </p:cNvSpPr>
          <p:nvPr/>
        </p:nvSpPr>
        <p:spPr bwMode="auto">
          <a:xfrm>
            <a:off x="61138" y="2019579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2" name="Line 146"/>
          <p:cNvSpPr>
            <a:spLocks noChangeShapeType="1"/>
          </p:cNvSpPr>
          <p:nvPr/>
        </p:nvSpPr>
        <p:spPr bwMode="auto">
          <a:xfrm>
            <a:off x="399274" y="5260384"/>
            <a:ext cx="863722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3" name="Rectangle 135"/>
          <p:cNvSpPr>
            <a:spLocks noChangeArrowheads="1"/>
          </p:cNvSpPr>
          <p:nvPr/>
        </p:nvSpPr>
        <p:spPr bwMode="auto">
          <a:xfrm>
            <a:off x="266616" y="5124347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ea typeface="Arial" pitchFamily="-1" charset="0"/>
                <a:cs typeface="Arial" pitchFamily="-1" charset="0"/>
              </a:rPr>
              <a:t>0</a:t>
            </a:r>
            <a:endParaRPr lang="en-US" sz="14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923938" y="4911474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45</a:t>
            </a:r>
            <a:endParaRPr lang="en-US" sz="1400" dirty="0"/>
          </a:p>
        </p:txBody>
      </p:sp>
      <p:sp>
        <p:nvSpPr>
          <p:cNvPr id="75" name="ZoneTexte 74"/>
          <p:cNvSpPr txBox="1"/>
          <p:nvPr/>
        </p:nvSpPr>
        <p:spPr>
          <a:xfrm>
            <a:off x="467746" y="491403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N</a:t>
            </a:r>
            <a:endParaRPr lang="en-US" sz="1400"/>
          </a:p>
        </p:txBody>
      </p:sp>
      <p:sp>
        <p:nvSpPr>
          <p:cNvPr id="77" name="ZoneTexte 76"/>
          <p:cNvSpPr txBox="1"/>
          <p:nvPr/>
        </p:nvSpPr>
        <p:spPr>
          <a:xfrm>
            <a:off x="6276794" y="4921423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34</a:t>
            </a:r>
            <a:endParaRPr lang="en-US" sz="1400" dirty="0"/>
          </a:p>
        </p:txBody>
      </p:sp>
      <p:sp>
        <p:nvSpPr>
          <p:cNvPr id="78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9" name="Freeform 18"/>
          <p:cNvSpPr>
            <a:spLocks/>
          </p:cNvSpPr>
          <p:nvPr/>
        </p:nvSpPr>
        <p:spPr bwMode="auto">
          <a:xfrm>
            <a:off x="7667579" y="2804350"/>
            <a:ext cx="432000" cy="2448000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ZoneTexte 79"/>
          <p:cNvSpPr txBox="1"/>
          <p:nvPr/>
        </p:nvSpPr>
        <p:spPr>
          <a:xfrm>
            <a:off x="7522700" y="2175085"/>
            <a:ext cx="715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93.1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(77-99)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427138" y="5641503"/>
            <a:ext cx="1604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Baseline</a:t>
            </a:r>
          </a:p>
          <a:p>
            <a:pPr algn="ctr"/>
            <a:r>
              <a:rPr lang="en-US" sz="1400" b="1" dirty="0" smtClean="0"/>
              <a:t>HCV RNA (IU/ml)</a:t>
            </a:r>
            <a:endParaRPr lang="en-US" sz="1400" b="1" dirty="0"/>
          </a:p>
        </p:txBody>
      </p:sp>
      <p:sp>
        <p:nvSpPr>
          <p:cNvPr id="82" name="Freeform 18"/>
          <p:cNvSpPr>
            <a:spLocks/>
          </p:cNvSpPr>
          <p:nvPr/>
        </p:nvSpPr>
        <p:spPr bwMode="auto">
          <a:xfrm>
            <a:off x="8279753" y="2552350"/>
            <a:ext cx="432000" cy="2700000"/>
          </a:xfrm>
          <a:custGeom>
            <a:avLst/>
            <a:gdLst>
              <a:gd name="T0" fmla="*/ 344 w 344"/>
              <a:gd name="T1" fmla="*/ 1279 h 1279"/>
              <a:gd name="T2" fmla="*/ 344 w 344"/>
              <a:gd name="T3" fmla="*/ 0 h 1279"/>
              <a:gd name="T4" fmla="*/ 0 w 344"/>
              <a:gd name="T5" fmla="*/ 0 h 1279"/>
              <a:gd name="T6" fmla="*/ 0 w 344"/>
              <a:gd name="T7" fmla="*/ 1279 h 1279"/>
              <a:gd name="T8" fmla="*/ 344 w 344"/>
              <a:gd name="T9" fmla="*/ 1279 h 1279"/>
              <a:gd name="T10" fmla="*/ 344 w 344"/>
              <a:gd name="T11" fmla="*/ 1279 h 1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1279">
                <a:moveTo>
                  <a:pt x="344" y="1279"/>
                </a:moveTo>
                <a:lnTo>
                  <a:pt x="344" y="0"/>
                </a:lnTo>
                <a:lnTo>
                  <a:pt x="0" y="0"/>
                </a:lnTo>
                <a:lnTo>
                  <a:pt x="0" y="1279"/>
                </a:lnTo>
                <a:lnTo>
                  <a:pt x="344" y="1279"/>
                </a:lnTo>
                <a:lnTo>
                  <a:pt x="344" y="1279"/>
                </a:lnTo>
                <a:close/>
              </a:path>
            </a:pathLst>
          </a:custGeom>
          <a:solidFill>
            <a:srgbClr val="33CC3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ZoneTexte 82"/>
          <p:cNvSpPr txBox="1"/>
          <p:nvPr/>
        </p:nvSpPr>
        <p:spPr>
          <a:xfrm>
            <a:off x="7380312" y="5281463"/>
            <a:ext cx="87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 smtClean="0"/>
              <a:t>&lt;</a:t>
            </a:r>
            <a:r>
              <a:rPr lang="en-US" sz="1200" dirty="0" smtClean="0"/>
              <a:t> 800,000</a:t>
            </a:r>
            <a:endParaRPr lang="en-US" sz="1200" dirty="0"/>
          </a:p>
        </p:txBody>
      </p:sp>
      <p:sp>
        <p:nvSpPr>
          <p:cNvPr id="84" name="ZoneTexte 83"/>
          <p:cNvSpPr txBox="1"/>
          <p:nvPr/>
        </p:nvSpPr>
        <p:spPr>
          <a:xfrm>
            <a:off x="8175890" y="5281463"/>
            <a:ext cx="87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&gt; 800,000</a:t>
            </a:r>
            <a:endParaRPr lang="en-US" sz="1200" dirty="0"/>
          </a:p>
        </p:txBody>
      </p:sp>
      <p:sp>
        <p:nvSpPr>
          <p:cNvPr id="85" name="ZoneTexte 84"/>
          <p:cNvSpPr txBox="1"/>
          <p:nvPr/>
        </p:nvSpPr>
        <p:spPr>
          <a:xfrm>
            <a:off x="8086012" y="2060848"/>
            <a:ext cx="806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98.0</a:t>
            </a:r>
            <a:b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</a:br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</a:rPr>
              <a:t>(89-100)</a:t>
            </a:r>
            <a:endParaRPr lang="en-US" sz="14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>
            <a:off x="7524328" y="5641503"/>
            <a:ext cx="1368144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8363378" y="485863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50</a:t>
            </a:r>
            <a:endParaRPr lang="en-US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7715770" y="486857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14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33647"/>
              </p:ext>
            </p:extLst>
          </p:nvPr>
        </p:nvGraphicFramePr>
        <p:xfrm>
          <a:off x="323528" y="1837209"/>
          <a:ext cx="8619427" cy="355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667"/>
                <a:gridCol w="1440160"/>
                <a:gridCol w="1296144"/>
                <a:gridCol w="2160240"/>
                <a:gridCol w="1944216"/>
              </a:tblGrid>
              <a:tr h="745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16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at baseline</a:t>
                      </a:r>
                      <a:b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(n/N)</a:t>
                      </a: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all patients</a:t>
                      </a:r>
                      <a:b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% (N/n)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RAVs with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≤ 5-fold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susceptibility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SVR</a:t>
                      </a:r>
                      <a:r>
                        <a:rPr lang="en-US" sz="1600" b="1" baseline="-2500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12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RAVs with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&gt; 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5-fold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</a:t>
                      </a:r>
                      <a:r>
                        <a:rPr lang="en-US" sz="1600" b="1" baseline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susceptibility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5948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</a:pPr>
                      <a:endParaRPr lang="en-US" sz="1600" b="1" dirty="0" smtClean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3319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914400" marR="0" lvl="2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GT 1a</a:t>
                      </a:r>
                    </a:p>
                    <a:p>
                      <a:pPr marL="914400" marR="0" lvl="2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  Q80K+</a:t>
                      </a:r>
                    </a:p>
                    <a:p>
                      <a:pPr marL="914400" marR="0" lvl="2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GT1b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44% (34/78)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76.7% (23/30)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36.7% (11/30)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22.9% (11/48)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56% (44/78)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91.2% (31/34)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91.3%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(21/23)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90.9% (10/11)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90.9% (10/11)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(44/44)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93.3% (28/30)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 (3/4)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948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739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All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patients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Present</a:t>
                      </a:r>
                    </a:p>
                    <a:p>
                      <a:pPr marL="457200" marR="0" lvl="1" algn="l">
                        <a:spcBef>
                          <a:spcPts val="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Absent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10% (8/81)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90% (73/81)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75% (6/8)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98.6% (72/73)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100%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(3/3)</a:t>
                      </a: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2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60% (3/5)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-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5497" y="5661248"/>
            <a:ext cx="878497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spc="-40" dirty="0" smtClean="0"/>
              <a:t>In the 3 </a:t>
            </a:r>
            <a:r>
              <a:rPr lang="en-US" sz="1600" spc="-40" dirty="0" err="1" smtClean="0"/>
              <a:t>virologic</a:t>
            </a:r>
            <a:r>
              <a:rPr lang="en-US" sz="1600" spc="-40" dirty="0" smtClean="0"/>
              <a:t> failures : emergence of resistance variants to </a:t>
            </a:r>
            <a:r>
              <a:rPr lang="en-US" sz="1600" spc="-40" dirty="0" err="1" smtClean="0"/>
              <a:t>grazoprevir</a:t>
            </a:r>
            <a:r>
              <a:rPr lang="en-US" sz="1600" spc="-40" dirty="0" smtClean="0"/>
              <a:t> (NS3 A156T in 3 cases + other variants in 2 cases)  and to </a:t>
            </a:r>
            <a:r>
              <a:rPr lang="en-US" sz="1600" spc="-40" dirty="0" err="1" smtClean="0"/>
              <a:t>elbasvir</a:t>
            </a:r>
            <a:r>
              <a:rPr lang="en-US" sz="1600" spc="-40" dirty="0" smtClean="0"/>
              <a:t> (NS5A Y93H in 2 cases</a:t>
            </a:r>
            <a:r>
              <a:rPr lang="en-US" sz="1600" spc="-40" smtClean="0"/>
              <a:t>, Q30R </a:t>
            </a:r>
            <a:r>
              <a:rPr lang="en-US" sz="1600" spc="-40" dirty="0" smtClean="0"/>
              <a:t>in </a:t>
            </a:r>
            <a:r>
              <a:rPr lang="en-US" sz="1600" spc="-40" smtClean="0"/>
              <a:t>1 case)</a:t>
            </a:r>
            <a:endParaRPr lang="fr-FR" sz="1600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439526" y="1284455"/>
            <a:ext cx="6251968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according to baseline NS3 and NS5A RAVs</a:t>
            </a:r>
          </a:p>
        </p:txBody>
      </p:sp>
      <p:sp>
        <p:nvSpPr>
          <p:cNvPr id="6" name="Titre 4"/>
          <p:cNvSpPr txBox="1">
            <a:spLocks/>
          </p:cNvSpPr>
          <p:nvPr/>
        </p:nvSpPr>
        <p:spPr>
          <a:xfrm>
            <a:off x="468313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smtClean="0"/>
              <a:t>C-SALVAGE Study: grazoprevir + elbasvir + RBV in genotype 1 with failure to PI-based regimen</a:t>
            </a:r>
            <a:endParaRPr lang="en-US" sz="2800" dirty="0"/>
          </a:p>
        </p:txBody>
      </p:sp>
      <p:grpSp>
        <p:nvGrpSpPr>
          <p:cNvPr id="7" name="Groupe 53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63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38901"/>
              </p:ext>
            </p:extLst>
          </p:nvPr>
        </p:nvGraphicFramePr>
        <p:xfrm>
          <a:off x="971600" y="1988841"/>
          <a:ext cx="7233920" cy="3648961"/>
        </p:xfrm>
        <a:graphic>
          <a:graphicData uri="http://schemas.openxmlformats.org/drawingml/2006/table">
            <a:tbl>
              <a:tblPr/>
              <a:tblGrid>
                <a:gridCol w="4571092"/>
                <a:gridCol w="2662828"/>
              </a:tblGrid>
              <a:tr h="363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RBV, 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223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drug-related adverse event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 ( 57.0)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3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(5.1)*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3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Discontinuations due to an adverse event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(1.3)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6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Specific adverse event in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(27.8)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(19.0)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(15.2)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(11.4)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2.5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INR &gt; 1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9 g/dl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(6.3)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(5.1)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(2.5)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331640" y="1340768"/>
            <a:ext cx="6749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N (%)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5661248"/>
            <a:ext cx="297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None related to study medication </a:t>
            </a:r>
            <a:endParaRPr lang="en-US" sz="1400"/>
          </a:p>
        </p:txBody>
      </p:sp>
      <p:sp>
        <p:nvSpPr>
          <p:cNvPr id="11" name="ZoneTexte 10"/>
          <p:cNvSpPr txBox="1"/>
          <p:nvPr/>
        </p:nvSpPr>
        <p:spPr>
          <a:xfrm>
            <a:off x="899592" y="6093296"/>
            <a:ext cx="717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mtClean="0"/>
              <a:t>RBV dose was reduced in 11 (14%) patients ; all achieved SVR</a:t>
            </a:r>
            <a:r>
              <a:rPr lang="en-US" baseline="-25000" smtClean="0"/>
              <a:t>12</a:t>
            </a:r>
            <a:endParaRPr lang="en-US" baseline="-25000"/>
          </a:p>
        </p:txBody>
      </p:sp>
      <p:sp>
        <p:nvSpPr>
          <p:cNvPr id="13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/>
              <a:t>C-SALVAGE Study: </a:t>
            </a:r>
            <a:r>
              <a:rPr lang="en-US" sz="2800" dirty="0" err="1" smtClean="0"/>
              <a:t>grazoprevir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elbasvir</a:t>
            </a:r>
            <a:r>
              <a:rPr lang="en-US" sz="2800" dirty="0" smtClean="0"/>
              <a:t> + RBV in genotype 1 with failure to PI-based regimen</a:t>
            </a:r>
            <a:endParaRPr lang="en-US" sz="2800" dirty="0"/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4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1412776"/>
            <a:ext cx="8351838" cy="48244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Summary</a:t>
            </a:r>
            <a:br>
              <a:rPr lang="en-US" sz="2800" dirty="0" smtClean="0"/>
            </a:b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200" dirty="0" smtClean="0"/>
              <a:t>GZR </a:t>
            </a:r>
            <a:r>
              <a:rPr lang="en-US" sz="2200" dirty="0"/>
              <a:t>+ EBR + RBV </a:t>
            </a:r>
            <a:r>
              <a:rPr lang="en-US" sz="2200" dirty="0" smtClean="0"/>
              <a:t>for </a:t>
            </a:r>
            <a:r>
              <a:rPr lang="en-US" sz="2200" dirty="0"/>
              <a:t>12 weeks resulted in SVR</a:t>
            </a:r>
            <a:r>
              <a:rPr lang="en-US" sz="2200" baseline="-25000" dirty="0"/>
              <a:t>12</a:t>
            </a:r>
            <a:r>
              <a:rPr lang="en-US" sz="2200" dirty="0"/>
              <a:t> in </a:t>
            </a:r>
            <a:r>
              <a:rPr lang="en-US" sz="2200" dirty="0" smtClean="0"/>
              <a:t>76/79 patients </a:t>
            </a:r>
            <a:r>
              <a:rPr lang="en-US" sz="2200" dirty="0"/>
              <a:t>(96.2%) who had failed previous </a:t>
            </a:r>
            <a:r>
              <a:rPr lang="en-US" sz="2200" dirty="0" smtClean="0"/>
              <a:t>PEG-IFN + RBV </a:t>
            </a:r>
            <a:r>
              <a:rPr lang="en-US" sz="2200" dirty="0"/>
              <a:t>plus an </a:t>
            </a:r>
            <a:r>
              <a:rPr lang="en-US" sz="2200" dirty="0" smtClean="0"/>
              <a:t>earlier-generation</a:t>
            </a:r>
            <a:r>
              <a:rPr lang="en-US" sz="2200" dirty="0"/>
              <a:t> </a:t>
            </a:r>
            <a:r>
              <a:rPr lang="en-US" sz="2200" dirty="0" smtClean="0"/>
              <a:t>PI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</a:t>
            </a:r>
            <a:r>
              <a:rPr lang="en-US" sz="1800" dirty="0"/>
              <a:t>was attained in 63/66 (95.5%) patients with a history of VF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</a:t>
            </a:r>
            <a:r>
              <a:rPr lang="en-US" sz="1800" dirty="0"/>
              <a:t>was attained in 31/34 (91.2%) patients harboring </a:t>
            </a:r>
            <a:r>
              <a:rPr lang="en-US" sz="1800" dirty="0" smtClean="0"/>
              <a:t>baseline</a:t>
            </a:r>
            <a:br>
              <a:rPr lang="en-US" sz="1800" dirty="0" smtClean="0"/>
            </a:br>
            <a:r>
              <a:rPr lang="en-US" sz="1800" dirty="0" smtClean="0"/>
              <a:t>NS3 </a:t>
            </a:r>
            <a:r>
              <a:rPr lang="en-US" sz="1800" dirty="0"/>
              <a:t>RAVs conferring decreased susceptibility to 1</a:t>
            </a:r>
            <a:r>
              <a:rPr lang="en-US" sz="1800" baseline="30000" dirty="0"/>
              <a:t>st</a:t>
            </a:r>
            <a:r>
              <a:rPr lang="en-US" sz="1800" dirty="0"/>
              <a:t>-generation </a:t>
            </a:r>
            <a:r>
              <a:rPr lang="en-US" sz="1800" dirty="0" smtClean="0"/>
              <a:t>PIs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2200" dirty="0" smtClean="0"/>
              <a:t>GZR </a:t>
            </a:r>
            <a:r>
              <a:rPr lang="en-US" sz="2200" dirty="0"/>
              <a:t>+ EBR + RBV was generally well tolerated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O</a:t>
            </a:r>
            <a:r>
              <a:rPr lang="en-US" sz="1800" dirty="0"/>
              <a:t>nly 1 patient stopped study treatment </a:t>
            </a:r>
            <a:r>
              <a:rPr lang="en-US" sz="1800" dirty="0" smtClean="0"/>
              <a:t>(adverse event </a:t>
            </a:r>
            <a:r>
              <a:rPr lang="en-US" sz="1800" dirty="0"/>
              <a:t>unrelated to </a:t>
            </a:r>
            <a:r>
              <a:rPr lang="en-US" sz="1800" dirty="0" smtClean="0"/>
              <a:t>study treatment)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No serious drug-related adverse event</a:t>
            </a:r>
            <a:endParaRPr lang="en-US" sz="1800" dirty="0"/>
          </a:p>
        </p:txBody>
      </p:sp>
      <p:grpSp>
        <p:nvGrpSpPr>
          <p:cNvPr id="5" name="Groupe 4"/>
          <p:cNvGrpSpPr/>
          <p:nvPr/>
        </p:nvGrpSpPr>
        <p:grpSpPr>
          <a:xfrm>
            <a:off x="-130" y="6570663"/>
            <a:ext cx="971730" cy="288111"/>
            <a:chOff x="-130" y="6570663"/>
            <a:chExt cx="971730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971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-130" y="6581775"/>
              <a:ext cx="97172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C-SALVAGE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 smtClean="0"/>
              <a:t>C-SALVAGE Study: </a:t>
            </a:r>
            <a:r>
              <a:rPr lang="en-US" sz="2800" dirty="0" err="1" smtClean="0"/>
              <a:t>grazoprevir</a:t>
            </a:r>
            <a:r>
              <a:rPr lang="en-US" sz="2800" dirty="0"/>
              <a:t> </a:t>
            </a:r>
            <a:r>
              <a:rPr lang="en-US" sz="2800" dirty="0" smtClean="0"/>
              <a:t>+ </a:t>
            </a:r>
            <a:r>
              <a:rPr lang="en-US" sz="2800" dirty="0" err="1" smtClean="0"/>
              <a:t>elbasvir</a:t>
            </a:r>
            <a:r>
              <a:rPr lang="en-US" sz="2800" dirty="0" smtClean="0"/>
              <a:t> + RBV in genotype 1 with failure to PI-based regimen</a:t>
            </a:r>
            <a:endParaRPr lang="en-US" sz="28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Forns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X. J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34" charset="-128"/>
              </a:rPr>
              <a:t> 2015; 63: 564-72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424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863</Words>
  <Application>Microsoft Office PowerPoint</Application>
  <PresentationFormat>Affichage à l'écran (4:3)</PresentationFormat>
  <Paragraphs>235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C-SALVAGE Study: grazoprevir + elbasvir + RBV in genotype 1 with failure to PI-based regimen</vt:lpstr>
      <vt:lpstr>C-SALVAGE Study: grazoprevir + elbasvir + RBV in genotype 1 with failure to PI-based regimen</vt:lpstr>
      <vt:lpstr>C-SALVAGE Study: grazoprevir + elbasvir + RBV in genotype 1 with failure to PI-based regimen</vt:lpstr>
      <vt:lpstr>Présentation PowerPoint</vt:lpstr>
      <vt:lpstr>C-SALVAGE Study: grazoprevir + elbasvir + RBV in genotype 1 with failure to PI-based regimen</vt:lpstr>
      <vt:lpstr>C-SALVAGE Study: grazoprevir + elbasvir + RBV in genotype 1 with failure to PI-based regimen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137</cp:revision>
  <dcterms:created xsi:type="dcterms:W3CDTF">2015-05-23T16:11:26Z</dcterms:created>
  <dcterms:modified xsi:type="dcterms:W3CDTF">2015-09-02T08:27:15Z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4CDEEFEC-3D23-405A-9266-3B30E53075A0</vt:lpwstr>
  </property>
  <property fmtid="{D5CDD505-2E9C-101B-9397-08002B2CF9AE}" pid="3" name="ArticulatePath">
    <vt:lpwstr>C-SALVAGE-150615</vt:lpwstr>
  </property>
</Properties>
</file>