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5" r:id="rId3"/>
    <p:sldId id="286" r:id="rId4"/>
    <p:sldId id="287" r:id="rId5"/>
    <p:sldId id="289" r:id="rId6"/>
    <p:sldId id="290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00B0F0"/>
    <a:srgbClr val="7030A0"/>
    <a:srgbClr val="0070C0"/>
    <a:srgbClr val="FF6600"/>
    <a:srgbClr val="333399"/>
    <a:srgbClr val="000066"/>
    <a:srgbClr val="DDDDDD"/>
    <a:srgbClr val="0066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>
        <p:scale>
          <a:sx n="85" d="100"/>
          <a:sy n="85" d="100"/>
        </p:scale>
        <p:origin x="-200" y="-7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80A058D7-3DF6-412B-ACEB-0EEBAD1F9C87}" type="datetimeFigureOut">
              <a:rPr lang="fr-FR"/>
              <a:pPr>
                <a:defRPr/>
              </a:pPr>
              <a:t>28/11/17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14C581BD-C1D8-41B2-8340-52CD7409D2C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964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7F2EA090-01EB-4C71-9457-1498B423D2E6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E0E8EE2F-7DCD-4E2D-8668-4AEB7A864B53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229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229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68E806CD-02C6-4CCD-8DBB-8744D5E2D757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536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536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D93A1B22-0A8C-4455-B445-EB866967E77E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894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Line 172"/>
          <p:cNvSpPr>
            <a:spLocks noChangeShapeType="1"/>
          </p:cNvSpPr>
          <p:nvPr/>
        </p:nvSpPr>
        <p:spPr bwMode="auto">
          <a:xfrm>
            <a:off x="8172400" y="1772816"/>
            <a:ext cx="0" cy="2376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7173" name="Groupe 26"/>
          <p:cNvGrpSpPr>
            <a:grpSpLocks/>
          </p:cNvGrpSpPr>
          <p:nvPr/>
        </p:nvGrpSpPr>
        <p:grpSpPr bwMode="auto">
          <a:xfrm>
            <a:off x="0" y="6570663"/>
            <a:ext cx="1116013" cy="287337"/>
            <a:chOff x="0" y="6570663"/>
            <a:chExt cx="1115616" cy="287337"/>
          </a:xfrm>
        </p:grpSpPr>
        <p:sp>
          <p:nvSpPr>
            <p:cNvPr id="724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964596" cy="286565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7247" name="ZoneTexte 23"/>
            <p:cNvSpPr txBox="1">
              <a:spLocks noChangeArrowheads="1"/>
            </p:cNvSpPr>
            <p:nvPr/>
          </p:nvSpPr>
          <p:spPr bwMode="auto">
            <a:xfrm>
              <a:off x="67522" y="6581745"/>
              <a:ext cx="1048094" cy="276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C-SCAPE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220663" y="1331913"/>
            <a:ext cx="1811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7175" name="Rectangle 27"/>
          <p:cNvSpPr>
            <a:spLocks noGrp="1" noChangeArrowheads="1"/>
          </p:cNvSpPr>
          <p:nvPr>
            <p:ph type="title"/>
          </p:nvPr>
        </p:nvSpPr>
        <p:spPr>
          <a:xfrm>
            <a:off x="251520" y="76200"/>
            <a:ext cx="8674100" cy="976313"/>
          </a:xfrm>
        </p:spPr>
        <p:txBody>
          <a:bodyPr/>
          <a:lstStyle/>
          <a:p>
            <a:r>
              <a:rPr lang="fr-FR" sz="2800" dirty="0" smtClean="0"/>
              <a:t>C-SCAPE </a:t>
            </a:r>
            <a:r>
              <a:rPr lang="fr-FR" sz="2800" dirty="0" err="1" smtClean="0"/>
              <a:t>Study</a:t>
            </a:r>
            <a:r>
              <a:rPr lang="fr-FR" sz="2800" dirty="0" smtClean="0"/>
              <a:t>: </a:t>
            </a:r>
            <a:r>
              <a:rPr lang="fr-FR" sz="2800" dirty="0" err="1" smtClean="0"/>
              <a:t>elbasvir</a:t>
            </a:r>
            <a:r>
              <a:rPr lang="fr-FR" sz="2800" dirty="0" smtClean="0"/>
              <a:t> ± </a:t>
            </a:r>
            <a:r>
              <a:rPr lang="fr-FR" sz="2800" dirty="0" err="1" smtClean="0"/>
              <a:t>grazoprevir</a:t>
            </a:r>
            <a:r>
              <a:rPr lang="fr-FR" sz="2800" dirty="0" smtClean="0"/>
              <a:t> </a:t>
            </a:r>
            <a:r>
              <a:rPr lang="fr-FR" sz="2800" dirty="0" smtClean="0"/>
              <a:t>± RBV </a:t>
            </a:r>
            <a:br>
              <a:rPr lang="fr-FR" sz="2800" dirty="0" smtClean="0"/>
            </a:br>
            <a:r>
              <a:rPr lang="fr-FR" sz="2800" dirty="0" smtClean="0"/>
              <a:t>in </a:t>
            </a:r>
            <a:r>
              <a:rPr lang="fr-FR" sz="2800" dirty="0" err="1" smtClean="0"/>
              <a:t>genotypes</a:t>
            </a:r>
            <a:r>
              <a:rPr lang="fr-FR" sz="2800" dirty="0" smtClean="0"/>
              <a:t> 2, 4, 5 or 6</a:t>
            </a:r>
          </a:p>
        </p:txBody>
      </p:sp>
      <p:sp>
        <p:nvSpPr>
          <p:cNvPr id="7176" name="AutoShape 162"/>
          <p:cNvSpPr>
            <a:spLocks noChangeArrowheads="1"/>
          </p:cNvSpPr>
          <p:nvPr/>
        </p:nvSpPr>
        <p:spPr bwMode="auto">
          <a:xfrm>
            <a:off x="502964" y="1988840"/>
            <a:ext cx="2628876" cy="158399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 smtClean="0">
                <a:latin typeface="Calibri" pitchFamily="34" charset="0"/>
              </a:rPr>
              <a:t>≥ 18 years</a:t>
            </a:r>
          </a:p>
          <a:p>
            <a:pPr algn="ctr"/>
            <a:r>
              <a:rPr lang="en-US" sz="1600" b="1" dirty="0" smtClean="0">
                <a:latin typeface="Calibri" pitchFamily="34" charset="0"/>
              </a:rPr>
              <a:t>Treatment</a:t>
            </a:r>
            <a:r>
              <a:rPr lang="en-US" sz="1600" b="1" dirty="0">
                <a:latin typeface="Calibri" pitchFamily="34" charset="0"/>
              </a:rPr>
              <a:t>-naïve </a:t>
            </a:r>
            <a:endParaRPr lang="en-US" sz="1600" b="1" dirty="0" smtClean="0">
              <a:latin typeface="Calibri" pitchFamily="34" charset="0"/>
            </a:endParaRPr>
          </a:p>
          <a:p>
            <a:pPr algn="ctr"/>
            <a:r>
              <a:rPr lang="en-US" sz="1600" b="1" dirty="0" smtClean="0">
                <a:latin typeface="Calibri" pitchFamily="34" charset="0"/>
              </a:rPr>
              <a:t>Genotype 2</a:t>
            </a:r>
            <a:r>
              <a:rPr lang="en-US" sz="1600" b="1" dirty="0">
                <a:latin typeface="Calibri" pitchFamily="34" charset="0"/>
              </a:rPr>
              <a:t>, 4, 5, </a:t>
            </a:r>
            <a:r>
              <a:rPr lang="en-US" sz="1600" b="1" dirty="0" smtClean="0">
                <a:latin typeface="Calibri" pitchFamily="34" charset="0"/>
              </a:rPr>
              <a:t>6</a:t>
            </a:r>
          </a:p>
          <a:p>
            <a:pPr algn="ctr"/>
            <a:r>
              <a:rPr lang="en-US" sz="1600" b="1" dirty="0" smtClean="0">
                <a:latin typeface="Calibri" pitchFamily="34" charset="0"/>
              </a:rPr>
              <a:t>HCV RNA ≥ 10 000 IU/mL</a:t>
            </a:r>
            <a:endParaRPr lang="en-US" sz="1600" b="1" dirty="0">
              <a:latin typeface="Calibri" pitchFamily="34" charset="0"/>
            </a:endParaRPr>
          </a:p>
          <a:p>
            <a:pPr algn="ctr"/>
            <a:r>
              <a:rPr lang="en-US" sz="1600" b="1" dirty="0" smtClean="0">
                <a:latin typeface="Calibri" pitchFamily="34" charset="0"/>
              </a:rPr>
              <a:t>No cirrhosis *</a:t>
            </a:r>
            <a:endParaRPr lang="en-US" sz="1600" b="1" dirty="0" smtClean="0">
              <a:latin typeface="Calibri" pitchFamily="34" charset="0"/>
            </a:endParaRPr>
          </a:p>
          <a:p>
            <a:pPr algn="ctr"/>
            <a:r>
              <a:rPr lang="en-US" sz="1600" b="1" dirty="0" smtClean="0">
                <a:latin typeface="Calibri" pitchFamily="34" charset="0"/>
              </a:rPr>
              <a:t>HCV </a:t>
            </a:r>
            <a:r>
              <a:rPr lang="en-US" sz="1600" b="1" dirty="0" err="1">
                <a:latin typeface="Calibri" pitchFamily="34" charset="0"/>
              </a:rPr>
              <a:t>monoinfected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7177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Brown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A.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J Viral Hepatitis 2017 (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ahead of print)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73" name="Oval 110"/>
          <p:cNvSpPr>
            <a:spLocks noChangeArrowheads="1"/>
          </p:cNvSpPr>
          <p:nvPr/>
        </p:nvSpPr>
        <p:spPr bwMode="auto">
          <a:xfrm>
            <a:off x="7921649" y="1340768"/>
            <a:ext cx="466775" cy="468362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53019" y="5550912"/>
            <a:ext cx="856745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GB" sz="2400" b="1" kern="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Primary efficacy endpoint</a:t>
            </a: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Arial" pitchFamily="-1" charset="0"/>
              <a:buChar char="–"/>
            </a:pPr>
            <a:r>
              <a:rPr lang="en-GB" sz="1700" kern="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1700" kern="0" baseline="-250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1700" kern="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(HCV RNA &lt; </a:t>
            </a:r>
            <a:r>
              <a:rPr lang="en-GB" sz="1700" kern="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25 </a:t>
            </a:r>
            <a:r>
              <a:rPr lang="en-GB" sz="1700" kern="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IU/ml), with 2-sided 95% CI, comparison between groups (modified intention to treat analysis)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95536" y="4725144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EBR/GZR </a:t>
            </a:r>
            <a:r>
              <a:rPr lang="en-US" sz="1600" dirty="0"/>
              <a:t>: </a:t>
            </a:r>
            <a:r>
              <a:rPr lang="en-US" sz="1600" dirty="0" smtClean="0"/>
              <a:t>50/100 mg </a:t>
            </a:r>
            <a:r>
              <a:rPr lang="en-US" sz="1600" dirty="0"/>
              <a:t>mg </a:t>
            </a:r>
            <a:r>
              <a:rPr lang="en-US" sz="1600" dirty="0" err="1" smtClean="0"/>
              <a:t>qd</a:t>
            </a:r>
            <a:r>
              <a:rPr lang="en-US" sz="1600" dirty="0" smtClean="0"/>
              <a:t> ; </a:t>
            </a:r>
            <a:r>
              <a:rPr lang="en-US" sz="1600" dirty="0" smtClean="0"/>
              <a:t>GZR </a:t>
            </a:r>
            <a:r>
              <a:rPr lang="en-US" sz="1600" dirty="0"/>
              <a:t>100 </a:t>
            </a:r>
            <a:r>
              <a:rPr lang="en-US" sz="1600" dirty="0" smtClean="0"/>
              <a:t>mg </a:t>
            </a:r>
            <a:r>
              <a:rPr lang="en-US" sz="1600" dirty="0" err="1" smtClean="0"/>
              <a:t>qd</a:t>
            </a:r>
            <a:r>
              <a:rPr lang="en-US" sz="1600" dirty="0"/>
              <a:t> </a:t>
            </a:r>
            <a:r>
              <a:rPr lang="en-US" sz="1600" dirty="0" smtClean="0"/>
              <a:t>; </a:t>
            </a:r>
          </a:p>
          <a:p>
            <a:r>
              <a:rPr lang="en-US" sz="1600" dirty="0" smtClean="0"/>
              <a:t>RBV </a:t>
            </a:r>
            <a:r>
              <a:rPr lang="en-US" sz="1600" dirty="0"/>
              <a:t>(bid dosing) : 800mg/day if 51-65 kg, 1000 mg/day if 66-80 kg, 1200 mg/day </a:t>
            </a:r>
            <a:r>
              <a:rPr lang="en-US" sz="1600" dirty="0" smtClean="0"/>
              <a:t>if 81</a:t>
            </a:r>
            <a:r>
              <a:rPr lang="en-US" sz="1600" dirty="0"/>
              <a:t>-105 kg, 1400 mg/day if &gt; 105 kg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95536" y="3645024"/>
            <a:ext cx="32403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 </a:t>
            </a:r>
            <a:r>
              <a:rPr lang="fr-FR" sz="1400" dirty="0" err="1" smtClean="0"/>
              <a:t>Biopsy</a:t>
            </a:r>
            <a:r>
              <a:rPr lang="fr-FR" sz="1400" dirty="0" smtClean="0"/>
              <a:t> </a:t>
            </a:r>
            <a:r>
              <a:rPr lang="fr-FR" sz="1400" dirty="0" err="1" smtClean="0"/>
              <a:t>within</a:t>
            </a:r>
            <a:r>
              <a:rPr lang="fr-FR" sz="1400" dirty="0" smtClean="0"/>
              <a:t> 2 </a:t>
            </a:r>
            <a:r>
              <a:rPr lang="fr-FR" sz="1400" dirty="0" err="1" smtClean="0"/>
              <a:t>years</a:t>
            </a:r>
            <a:r>
              <a:rPr lang="fr-FR" sz="1400" dirty="0" smtClean="0"/>
              <a:t> of </a:t>
            </a:r>
            <a:r>
              <a:rPr lang="fr-FR" sz="1400" dirty="0" err="1" smtClean="0"/>
              <a:t>enrolment</a:t>
            </a:r>
            <a:r>
              <a:rPr lang="fr-FR" sz="1400" dirty="0" smtClean="0"/>
              <a:t> ; </a:t>
            </a:r>
          </a:p>
          <a:p>
            <a:r>
              <a:rPr lang="fr-FR" sz="1400" dirty="0" err="1" smtClean="0"/>
              <a:t>Fibroscan</a:t>
            </a:r>
            <a:r>
              <a:rPr lang="fr-FR" sz="1400" dirty="0" smtClean="0"/>
              <a:t> ≤ 12.5 kPa </a:t>
            </a:r>
            <a:r>
              <a:rPr lang="fr-FR" sz="1400" dirty="0" err="1" smtClean="0"/>
              <a:t>within</a:t>
            </a:r>
            <a:r>
              <a:rPr lang="fr-FR" sz="1400" dirty="0" smtClean="0"/>
              <a:t> 12 </a:t>
            </a:r>
            <a:r>
              <a:rPr lang="fr-FR" sz="1400" dirty="0" err="1" smtClean="0"/>
              <a:t>months</a:t>
            </a:r>
            <a:r>
              <a:rPr lang="fr-FR" sz="1400" dirty="0" smtClean="0"/>
              <a:t> or </a:t>
            </a:r>
            <a:r>
              <a:rPr lang="fr-FR" sz="1400" dirty="0" err="1" smtClean="0"/>
              <a:t>at</a:t>
            </a:r>
            <a:r>
              <a:rPr lang="fr-FR" sz="1400" dirty="0" smtClean="0"/>
              <a:t> screening :</a:t>
            </a:r>
          </a:p>
          <a:p>
            <a:r>
              <a:rPr lang="fr-FR" sz="1400" dirty="0" err="1" smtClean="0"/>
              <a:t>Fibrotest</a:t>
            </a:r>
            <a:r>
              <a:rPr lang="fr-FR" sz="1400" dirty="0" smtClean="0"/>
              <a:t> ≤ 0.48 + APRI ≤ 1</a:t>
            </a:r>
            <a:endParaRPr lang="fr-FR" sz="1400" dirty="0"/>
          </a:p>
        </p:txBody>
      </p:sp>
      <p:cxnSp>
        <p:nvCxnSpPr>
          <p:cNvPr id="20" name="Connecteur droit 66"/>
          <p:cNvCxnSpPr>
            <a:cxnSpLocks noChangeShapeType="1"/>
          </p:cNvCxnSpPr>
          <p:nvPr/>
        </p:nvCxnSpPr>
        <p:spPr bwMode="auto">
          <a:xfrm flipH="1">
            <a:off x="3975898" y="1988914"/>
            <a:ext cx="4060" cy="251996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21" name="Oval 170"/>
          <p:cNvSpPr>
            <a:spLocks noChangeArrowheads="1"/>
          </p:cNvSpPr>
          <p:nvPr/>
        </p:nvSpPr>
        <p:spPr bwMode="auto">
          <a:xfrm>
            <a:off x="3203848" y="1268760"/>
            <a:ext cx="1548160" cy="68383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Open label</a:t>
            </a:r>
          </a:p>
          <a:p>
            <a:pPr algn="ctr"/>
            <a:r>
              <a:rPr lang="en-US" sz="1400" b="1" dirty="0" smtClean="0">
                <a:latin typeface="Calibri" pitchFamily="34" charset="0"/>
              </a:rPr>
              <a:t>No </a:t>
            </a:r>
            <a:r>
              <a:rPr lang="en-US" sz="1400" b="1" dirty="0" err="1" smtClean="0">
                <a:latin typeface="Calibri" pitchFamily="34" charset="0"/>
              </a:rPr>
              <a:t>randomisation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5220573" y="1844824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</a:t>
            </a:r>
            <a:r>
              <a:rPr lang="en-US" sz="1600" b="1" dirty="0" smtClean="0">
                <a:solidFill>
                  <a:srgbClr val="C00000"/>
                </a:solidFill>
                <a:latin typeface="Calibri" pitchFamily="34" charset="0"/>
              </a:rPr>
              <a:t>30</a:t>
            </a:r>
            <a:endParaRPr lang="en-US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6919126" y="1917097"/>
            <a:ext cx="0" cy="143989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7" name="Line 63"/>
          <p:cNvSpPr>
            <a:spLocks noChangeShapeType="1"/>
          </p:cNvSpPr>
          <p:nvPr/>
        </p:nvSpPr>
        <p:spPr bwMode="auto">
          <a:xfrm>
            <a:off x="4645437" y="2195572"/>
            <a:ext cx="1331996" cy="9292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5977433" y="2996952"/>
            <a:ext cx="2195999" cy="396031"/>
          </a:xfrm>
          <a:prstGeom prst="roundRect">
            <a:avLst/>
          </a:prstGeom>
          <a:solidFill>
            <a:srgbClr val="00B0F0"/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80000"/>
              </a:lnSpc>
              <a:spcBef>
                <a:spcPct val="20000"/>
              </a:spcBef>
            </a:pPr>
            <a:r>
              <a:rPr lang="en-GB" b="1" dirty="0" smtClean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EBR/GZR + RBV</a:t>
            </a:r>
            <a:endParaRPr lang="en-GB" b="1" dirty="0">
              <a:solidFill>
                <a:schemeClr val="bg1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5220573" y="2276872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</a:t>
            </a:r>
            <a:r>
              <a:rPr lang="en-US" sz="1600" b="1" dirty="0" smtClean="0">
                <a:solidFill>
                  <a:srgbClr val="C00000"/>
                </a:solidFill>
                <a:latin typeface="Calibri" pitchFamily="34" charset="0"/>
              </a:rPr>
              <a:t>30</a:t>
            </a:r>
            <a:endParaRPr lang="en-US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1" name="Line 63"/>
          <p:cNvSpPr>
            <a:spLocks noChangeShapeType="1"/>
          </p:cNvSpPr>
          <p:nvPr/>
        </p:nvSpPr>
        <p:spPr bwMode="auto">
          <a:xfrm>
            <a:off x="4645437" y="2627620"/>
            <a:ext cx="1331996" cy="9292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32" name="Connecteur droit 66"/>
          <p:cNvCxnSpPr>
            <a:cxnSpLocks noChangeShapeType="1"/>
          </p:cNvCxnSpPr>
          <p:nvPr/>
        </p:nvCxnSpPr>
        <p:spPr bwMode="auto">
          <a:xfrm flipH="1" flipV="1">
            <a:off x="3975898" y="3609189"/>
            <a:ext cx="4060" cy="359997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33" name="Oval 170"/>
          <p:cNvSpPr>
            <a:spLocks noChangeArrowheads="1"/>
          </p:cNvSpPr>
          <p:nvPr/>
        </p:nvSpPr>
        <p:spPr bwMode="auto">
          <a:xfrm>
            <a:off x="3203848" y="3969198"/>
            <a:ext cx="1548160" cy="68383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Open label</a:t>
            </a:r>
          </a:p>
          <a:p>
            <a:pPr algn="ctr"/>
            <a:r>
              <a:rPr lang="en-US" sz="1400" b="1" dirty="0" err="1">
                <a:latin typeface="Calibri" pitchFamily="34" charset="0"/>
              </a:rPr>
              <a:t>R</a:t>
            </a:r>
            <a:r>
              <a:rPr lang="en-US" sz="1400" b="1" dirty="0" err="1" smtClean="0">
                <a:latin typeface="Calibri" pitchFamily="34" charset="0"/>
              </a:rPr>
              <a:t>andomisation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19875" y="2204864"/>
            <a:ext cx="11129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 smtClean="0"/>
              <a:t>Genotype</a:t>
            </a:r>
            <a:r>
              <a:rPr lang="fr-FR" sz="1400" dirty="0" smtClean="0"/>
              <a:t> 2</a:t>
            </a:r>
            <a:endParaRPr lang="fr-FR" sz="1400" dirty="0"/>
          </a:p>
        </p:txBody>
      </p:sp>
      <p:sp>
        <p:nvSpPr>
          <p:cNvPr id="34" name="ZoneTexte 33"/>
          <p:cNvSpPr txBox="1"/>
          <p:nvPr/>
        </p:nvSpPr>
        <p:spPr>
          <a:xfrm>
            <a:off x="3419875" y="3265239"/>
            <a:ext cx="15121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 smtClean="0"/>
              <a:t>Genotype</a:t>
            </a:r>
            <a:r>
              <a:rPr lang="fr-FR" sz="1400" dirty="0" smtClean="0"/>
              <a:t> 4, 5, 6</a:t>
            </a:r>
            <a:endParaRPr lang="fr-FR" sz="1400" dirty="0"/>
          </a:p>
        </p:txBody>
      </p:sp>
      <p:grpSp>
        <p:nvGrpSpPr>
          <p:cNvPr id="6" name="Grouper 5"/>
          <p:cNvGrpSpPr/>
          <p:nvPr/>
        </p:nvGrpSpPr>
        <p:grpSpPr>
          <a:xfrm>
            <a:off x="4941070" y="3213025"/>
            <a:ext cx="1036363" cy="431999"/>
            <a:chOff x="4329312" y="3357056"/>
            <a:chExt cx="1036363" cy="575999"/>
          </a:xfrm>
        </p:grpSpPr>
        <p:sp>
          <p:nvSpPr>
            <p:cNvPr id="35" name="Line 63"/>
            <p:cNvSpPr>
              <a:spLocks noChangeShapeType="1"/>
            </p:cNvSpPr>
            <p:nvPr/>
          </p:nvSpPr>
          <p:spPr bwMode="auto">
            <a:xfrm>
              <a:off x="4329312" y="3645024"/>
              <a:ext cx="504000" cy="0"/>
            </a:xfrm>
            <a:prstGeom prst="line">
              <a:avLst/>
            </a:prstGeom>
            <a:noFill/>
            <a:ln w="38100" cmpd="sng">
              <a:solidFill>
                <a:srgbClr val="333399"/>
              </a:solidFill>
              <a:round/>
              <a:headEnd type="none"/>
              <a:tailEnd type="none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36" name="AutoShape 60"/>
            <p:cNvCxnSpPr>
              <a:cxnSpLocks noChangeShapeType="1"/>
            </p:cNvCxnSpPr>
            <p:nvPr/>
          </p:nvCxnSpPr>
          <p:spPr bwMode="auto">
            <a:xfrm rot="10800000" flipH="1" flipV="1">
              <a:off x="5364088" y="3357056"/>
              <a:ext cx="1587" cy="575999"/>
            </a:xfrm>
            <a:prstGeom prst="bentConnector3">
              <a:avLst>
                <a:gd name="adj1" fmla="val -31949149"/>
              </a:avLst>
            </a:prstGeom>
            <a:noFill/>
            <a:ln w="38100" cmpd="sng">
              <a:solidFill>
                <a:srgbClr val="333399"/>
              </a:solidFill>
              <a:miter lim="800000"/>
              <a:headEnd type="triangle" w="med" len="med"/>
              <a:tailEnd type="triangle" w="med" len="med"/>
            </a:ln>
          </p:spPr>
        </p:cxnSp>
      </p:grpSp>
      <p:sp>
        <p:nvSpPr>
          <p:cNvPr id="38" name="Rectangle à coins arrondis 37"/>
          <p:cNvSpPr/>
          <p:nvPr/>
        </p:nvSpPr>
        <p:spPr>
          <a:xfrm>
            <a:off x="5977433" y="2456905"/>
            <a:ext cx="2195999" cy="396031"/>
          </a:xfrm>
          <a:prstGeom prst="roundRect">
            <a:avLst/>
          </a:prstGeom>
          <a:solidFill>
            <a:srgbClr val="FF6600"/>
          </a:solidFill>
          <a:ln w="127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80000"/>
              </a:lnSpc>
              <a:spcBef>
                <a:spcPct val="20000"/>
              </a:spcBef>
            </a:pPr>
            <a:r>
              <a:rPr lang="en-GB" b="1" dirty="0" smtClean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GZR + RBV</a:t>
            </a:r>
            <a:endParaRPr lang="en-GB" b="1" dirty="0">
              <a:solidFill>
                <a:schemeClr val="bg1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5977433" y="1997226"/>
            <a:ext cx="2195999" cy="396031"/>
          </a:xfrm>
          <a:prstGeom prst="roundRect">
            <a:avLst/>
          </a:prstGeom>
          <a:solidFill>
            <a:srgbClr val="7030A0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80000"/>
              </a:lnSpc>
              <a:spcBef>
                <a:spcPct val="20000"/>
              </a:spcBef>
            </a:pPr>
            <a:r>
              <a:rPr lang="en-GB" b="1" dirty="0" smtClean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EBR/GZR + RBV</a:t>
            </a:r>
            <a:endParaRPr lang="en-GB" b="1" dirty="0">
              <a:solidFill>
                <a:schemeClr val="bg1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0" name="Rectangle à coins arrondis 39"/>
          <p:cNvSpPr/>
          <p:nvPr/>
        </p:nvSpPr>
        <p:spPr>
          <a:xfrm>
            <a:off x="5977433" y="3465017"/>
            <a:ext cx="2195999" cy="396031"/>
          </a:xfrm>
          <a:prstGeom prst="roundRect">
            <a:avLst/>
          </a:prstGeom>
          <a:solidFill>
            <a:srgbClr val="00B050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80000"/>
              </a:lnSpc>
              <a:spcBef>
                <a:spcPct val="20000"/>
              </a:spcBef>
            </a:pPr>
            <a:r>
              <a:rPr lang="en-GB" b="1" dirty="0" smtClean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EBR/GZR</a:t>
            </a:r>
            <a:endParaRPr lang="en-GB" b="1" dirty="0">
              <a:solidFill>
                <a:schemeClr val="bg1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1" name="Rectangle 9"/>
          <p:cNvSpPr>
            <a:spLocks noChangeArrowheads="1"/>
          </p:cNvSpPr>
          <p:nvPr/>
        </p:nvSpPr>
        <p:spPr bwMode="auto">
          <a:xfrm>
            <a:off x="5220072" y="2874422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</a:t>
            </a:r>
            <a:r>
              <a:rPr lang="en-US" sz="1600" b="1" dirty="0" smtClean="0">
                <a:solidFill>
                  <a:srgbClr val="C00000"/>
                </a:solidFill>
                <a:latin typeface="Calibri" pitchFamily="34" charset="0"/>
              </a:rPr>
              <a:t>19</a:t>
            </a:r>
            <a:endParaRPr lang="en-US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2" name="Rectangle 9"/>
          <p:cNvSpPr>
            <a:spLocks noChangeArrowheads="1"/>
          </p:cNvSpPr>
          <p:nvPr/>
        </p:nvSpPr>
        <p:spPr bwMode="auto">
          <a:xfrm>
            <a:off x="5220072" y="3645024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</a:t>
            </a:r>
            <a:r>
              <a:rPr lang="en-US" sz="1600" b="1" dirty="0" smtClean="0">
                <a:solidFill>
                  <a:srgbClr val="C00000"/>
                </a:solidFill>
                <a:latin typeface="Calibri" pitchFamily="34" charset="0"/>
              </a:rPr>
              <a:t>19</a:t>
            </a:r>
            <a:endParaRPr lang="en-US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45517254"/>
              </p:ext>
            </p:extLst>
          </p:nvPr>
        </p:nvGraphicFramePr>
        <p:xfrm>
          <a:off x="395536" y="1628800"/>
          <a:ext cx="8352162" cy="4332071"/>
        </p:xfrm>
        <a:graphic>
          <a:graphicData uri="http://schemas.openxmlformats.org/drawingml/2006/table">
            <a:tbl>
              <a:tblPr/>
              <a:tblGrid>
                <a:gridCol w="2880320"/>
                <a:gridCol w="1584176"/>
                <a:gridCol w="1152128"/>
                <a:gridCol w="1440160"/>
                <a:gridCol w="1295378"/>
              </a:tblGrid>
              <a:tr h="342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263571">
                <a:tc>
                  <a:txBody>
                    <a:bodyPr/>
                    <a:lstStyle/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36.7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43.3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57.9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36.8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3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47.3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48.3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52.2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52.8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3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White, 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86.7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73.7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68.4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7291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Genotype, N (%)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       2</a:t>
                      </a:r>
                    </a:p>
                    <a:p>
                      <a:pPr marL="1174750" marR="0" lvl="1" indent="-7175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31M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725488" marR="0" lvl="1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31L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725488" marR="0" lvl="1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31L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/M, unknown</a:t>
                      </a:r>
                    </a:p>
                    <a:p>
                      <a:pPr marL="725488" marR="0" lvl="1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725488" marR="0" lvl="1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  <a:p>
                      <a:pPr marL="725488" marR="0" lvl="1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725488" marR="0" lvl="1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 (100)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 (50.0)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 (46.7)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(3.3)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 (86.7)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(40.0)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 (36.7)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(10)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4* (13.3)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/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(52.6)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(21.1)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(21.1)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1* (5.3)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/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(52.6)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(21.1)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(21.1)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1* (5.3)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7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&gt;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800 000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IU/ml,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63.3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63.3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42.1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63.2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F0-F2 /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F3, %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93.3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6.7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78.9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21.1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89.5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5.3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(lost to follow-up)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9268" name="Groupe 26"/>
          <p:cNvGrpSpPr>
            <a:grpSpLocks/>
          </p:cNvGrpSpPr>
          <p:nvPr/>
        </p:nvGrpSpPr>
        <p:grpSpPr bwMode="auto">
          <a:xfrm>
            <a:off x="0" y="6570663"/>
            <a:ext cx="1116013" cy="287337"/>
            <a:chOff x="0" y="6570663"/>
            <a:chExt cx="1115616" cy="287337"/>
          </a:xfrm>
        </p:grpSpPr>
        <p:sp>
          <p:nvSpPr>
            <p:cNvPr id="927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964596" cy="286565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9271" name="ZoneTexte 23"/>
            <p:cNvSpPr txBox="1">
              <a:spLocks noChangeArrowheads="1"/>
            </p:cNvSpPr>
            <p:nvPr/>
          </p:nvSpPr>
          <p:spPr bwMode="auto">
            <a:xfrm>
              <a:off x="67522" y="6581745"/>
              <a:ext cx="1048094" cy="276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C-SCAPE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395536" y="6093296"/>
            <a:ext cx="35445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* </a:t>
            </a:r>
            <a:r>
              <a:rPr lang="fr-FR" sz="1400" dirty="0" err="1" smtClean="0"/>
              <a:t>Excluded</a:t>
            </a:r>
            <a:r>
              <a:rPr lang="fr-FR" sz="1400" dirty="0" smtClean="0"/>
              <a:t> </a:t>
            </a:r>
            <a:r>
              <a:rPr lang="fr-FR" sz="1400" dirty="0" err="1" smtClean="0"/>
              <a:t>from</a:t>
            </a:r>
            <a:r>
              <a:rPr lang="fr-FR" sz="1400" dirty="0" smtClean="0"/>
              <a:t> </a:t>
            </a:r>
            <a:r>
              <a:rPr lang="fr-FR" sz="1400" dirty="0" err="1" smtClean="0"/>
              <a:t>mITT</a:t>
            </a:r>
            <a:r>
              <a:rPr lang="fr-FR" sz="1400" dirty="0" smtClean="0"/>
              <a:t> </a:t>
            </a:r>
            <a:r>
              <a:rPr lang="fr-FR" sz="1400" dirty="0" err="1" smtClean="0"/>
              <a:t>analysis</a:t>
            </a:r>
            <a:r>
              <a:rPr lang="fr-FR" sz="1400" dirty="0" smtClean="0"/>
              <a:t> for </a:t>
            </a:r>
            <a:r>
              <a:rPr lang="fr-FR" sz="1400" dirty="0" err="1" smtClean="0"/>
              <a:t>efficacy</a:t>
            </a:r>
            <a:endParaRPr lang="fr-FR" sz="1400" dirty="0"/>
          </a:p>
        </p:txBody>
      </p:sp>
      <p:sp>
        <p:nvSpPr>
          <p:cNvPr id="7" name="Rectangle 6"/>
          <p:cNvSpPr/>
          <p:nvPr/>
        </p:nvSpPr>
        <p:spPr>
          <a:xfrm>
            <a:off x="1437602" y="1124744"/>
            <a:ext cx="65187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Rectangle 27"/>
          <p:cNvSpPr>
            <a:spLocks noGrp="1" noChangeArrowheads="1"/>
          </p:cNvSpPr>
          <p:nvPr>
            <p:ph type="title"/>
          </p:nvPr>
        </p:nvSpPr>
        <p:spPr>
          <a:xfrm>
            <a:off x="251520" y="76200"/>
            <a:ext cx="8674100" cy="976313"/>
          </a:xfrm>
        </p:spPr>
        <p:txBody>
          <a:bodyPr/>
          <a:lstStyle/>
          <a:p>
            <a:r>
              <a:rPr lang="fr-FR" sz="2800" dirty="0" smtClean="0"/>
              <a:t>C-SCAPE </a:t>
            </a:r>
            <a:r>
              <a:rPr lang="fr-FR" sz="2800" dirty="0" err="1" smtClean="0"/>
              <a:t>Study</a:t>
            </a:r>
            <a:r>
              <a:rPr lang="fr-FR" sz="2800" dirty="0" smtClean="0"/>
              <a:t>: </a:t>
            </a:r>
            <a:r>
              <a:rPr lang="fr-FR" sz="2800" dirty="0" err="1"/>
              <a:t>elbasvir</a:t>
            </a:r>
            <a:r>
              <a:rPr lang="fr-FR" sz="2800" dirty="0"/>
              <a:t> ± </a:t>
            </a:r>
            <a:r>
              <a:rPr lang="fr-FR" sz="2800" dirty="0" err="1"/>
              <a:t>grazoprevir</a:t>
            </a:r>
            <a:r>
              <a:rPr lang="fr-FR" sz="2800" dirty="0"/>
              <a:t> ± RBV 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in </a:t>
            </a:r>
            <a:r>
              <a:rPr lang="fr-FR" sz="2800" dirty="0" err="1" smtClean="0"/>
              <a:t>genotypes</a:t>
            </a:r>
            <a:r>
              <a:rPr lang="fr-FR" sz="2800" dirty="0" smtClean="0"/>
              <a:t> 2, 4, 5 or 6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Brown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A.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J Viral Hepatitis 2017 (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ahead of print)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ZoneTexte 48"/>
          <p:cNvSpPr txBox="1">
            <a:spLocks noChangeArrowheads="1"/>
          </p:cNvSpPr>
          <p:nvPr/>
        </p:nvSpPr>
        <p:spPr bwMode="auto">
          <a:xfrm>
            <a:off x="578504" y="5570656"/>
            <a:ext cx="126258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/>
              <a:t>Relapse</a:t>
            </a:r>
            <a:endParaRPr lang="fr-FR" sz="1400" dirty="0"/>
          </a:p>
          <a:p>
            <a:r>
              <a:rPr lang="fr-FR" sz="1400" dirty="0" err="1" smtClean="0"/>
              <a:t>Breakthrough</a:t>
            </a:r>
            <a:endParaRPr lang="fr-FR" sz="1400" dirty="0"/>
          </a:p>
          <a:p>
            <a:r>
              <a:rPr lang="fr-FR" sz="1400" dirty="0" err="1" smtClean="0"/>
              <a:t>Futility</a:t>
            </a:r>
            <a:endParaRPr lang="fr-FR" sz="1400" dirty="0"/>
          </a:p>
        </p:txBody>
      </p:sp>
      <p:grpSp>
        <p:nvGrpSpPr>
          <p:cNvPr id="11272" name="Groupe 26"/>
          <p:cNvGrpSpPr>
            <a:grpSpLocks/>
          </p:cNvGrpSpPr>
          <p:nvPr/>
        </p:nvGrpSpPr>
        <p:grpSpPr bwMode="auto">
          <a:xfrm>
            <a:off x="0" y="6570663"/>
            <a:ext cx="1116013" cy="287337"/>
            <a:chOff x="0" y="6570663"/>
            <a:chExt cx="1115616" cy="287337"/>
          </a:xfrm>
        </p:grpSpPr>
        <p:sp>
          <p:nvSpPr>
            <p:cNvPr id="1127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964596" cy="286565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11276" name="ZoneTexte 23"/>
            <p:cNvSpPr txBox="1">
              <a:spLocks noChangeArrowheads="1"/>
            </p:cNvSpPr>
            <p:nvPr/>
          </p:nvSpPr>
          <p:spPr bwMode="auto">
            <a:xfrm>
              <a:off x="67522" y="6581745"/>
              <a:ext cx="1048094" cy="276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C-SCAPE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2422351" y="3287841"/>
            <a:ext cx="324000" cy="1995487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2919254" y="3459291"/>
            <a:ext cx="324000" cy="1824037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4214565" y="2787778"/>
            <a:ext cx="324000" cy="249555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5573192" y="2787778"/>
            <a:ext cx="324000" cy="249555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7020272" y="3411666"/>
            <a:ext cx="324000" cy="1871662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4635326" y="3033841"/>
            <a:ext cx="324000" cy="2249487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6073601" y="4659441"/>
            <a:ext cx="324000" cy="623887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11293" name="Rectangle 29"/>
          <p:cNvSpPr>
            <a:spLocks noChangeArrowheads="1"/>
          </p:cNvSpPr>
          <p:nvPr/>
        </p:nvSpPr>
        <p:spPr bwMode="auto">
          <a:xfrm>
            <a:off x="7502351" y="3411666"/>
            <a:ext cx="324000" cy="1871662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11294" name="Line 30"/>
          <p:cNvSpPr>
            <a:spLocks noChangeShapeType="1"/>
          </p:cNvSpPr>
          <p:nvPr/>
        </p:nvSpPr>
        <p:spPr bwMode="auto">
          <a:xfrm>
            <a:off x="2233439" y="2780928"/>
            <a:ext cx="0" cy="25024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2157239" y="5283328"/>
            <a:ext cx="76200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2157239" y="4781678"/>
            <a:ext cx="76200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2157239" y="4280028"/>
            <a:ext cx="76200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2157239" y="3789491"/>
            <a:ext cx="76200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2157239" y="3287841"/>
            <a:ext cx="76200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2157239" y="2787778"/>
            <a:ext cx="76200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2233439" y="5283328"/>
            <a:ext cx="5722937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 flipV="1">
            <a:off x="2233439" y="5283328"/>
            <a:ext cx="0" cy="74613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2" name="Line 40"/>
          <p:cNvSpPr>
            <a:spLocks noChangeShapeType="1"/>
          </p:cNvSpPr>
          <p:nvPr/>
        </p:nvSpPr>
        <p:spPr bwMode="auto">
          <a:xfrm flipV="1">
            <a:off x="3662189" y="5283328"/>
            <a:ext cx="0" cy="74613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3" name="Line 41"/>
          <p:cNvSpPr>
            <a:spLocks noChangeShapeType="1"/>
          </p:cNvSpPr>
          <p:nvPr/>
        </p:nvSpPr>
        <p:spPr bwMode="auto">
          <a:xfrm flipV="1">
            <a:off x="5098876" y="5283328"/>
            <a:ext cx="0" cy="74613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4" name="Line 42"/>
          <p:cNvSpPr>
            <a:spLocks noChangeShapeType="1"/>
          </p:cNvSpPr>
          <p:nvPr/>
        </p:nvSpPr>
        <p:spPr bwMode="auto">
          <a:xfrm flipV="1">
            <a:off x="6527626" y="5283328"/>
            <a:ext cx="0" cy="74613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5" name="Line 43"/>
          <p:cNvSpPr>
            <a:spLocks noChangeShapeType="1"/>
          </p:cNvSpPr>
          <p:nvPr/>
        </p:nvSpPr>
        <p:spPr bwMode="auto">
          <a:xfrm flipV="1">
            <a:off x="7956376" y="5283328"/>
            <a:ext cx="0" cy="74613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latin typeface="+mn-lt"/>
            </a:endParaRPr>
          </a:p>
        </p:txBody>
      </p:sp>
      <p:sp>
        <p:nvSpPr>
          <p:cNvPr id="11308" name="Rectangle 44"/>
          <p:cNvSpPr>
            <a:spLocks noChangeArrowheads="1"/>
          </p:cNvSpPr>
          <p:nvPr/>
        </p:nvSpPr>
        <p:spPr bwMode="auto">
          <a:xfrm>
            <a:off x="2422351" y="2929066"/>
            <a:ext cx="20839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Calibri" pitchFamily="34" charset="0"/>
              </a:rPr>
              <a:t>80</a:t>
            </a:r>
          </a:p>
        </p:txBody>
      </p:sp>
      <p:sp>
        <p:nvSpPr>
          <p:cNvPr id="11312" name="Rectangle 48"/>
          <p:cNvSpPr>
            <a:spLocks noChangeArrowheads="1"/>
          </p:cNvSpPr>
          <p:nvPr/>
        </p:nvSpPr>
        <p:spPr bwMode="auto">
          <a:xfrm>
            <a:off x="2995458" y="3098928"/>
            <a:ext cx="20839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Calibri" pitchFamily="34" charset="0"/>
              </a:rPr>
              <a:t>73</a:t>
            </a:r>
          </a:p>
        </p:txBody>
      </p:sp>
      <p:sp>
        <p:nvSpPr>
          <p:cNvPr id="11317" name="Rectangle 53"/>
          <p:cNvSpPr>
            <a:spLocks noChangeArrowheads="1"/>
          </p:cNvSpPr>
          <p:nvPr/>
        </p:nvSpPr>
        <p:spPr bwMode="auto">
          <a:xfrm>
            <a:off x="4139952" y="2534707"/>
            <a:ext cx="31258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1318" name="Rectangle 54"/>
          <p:cNvSpPr>
            <a:spLocks noChangeArrowheads="1"/>
          </p:cNvSpPr>
          <p:nvPr/>
        </p:nvSpPr>
        <p:spPr bwMode="auto">
          <a:xfrm>
            <a:off x="5508104" y="2534707"/>
            <a:ext cx="31258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1319" name="Rectangle 55"/>
          <p:cNvSpPr>
            <a:spLocks noChangeArrowheads="1"/>
          </p:cNvSpPr>
          <p:nvPr/>
        </p:nvSpPr>
        <p:spPr bwMode="auto">
          <a:xfrm>
            <a:off x="7020272" y="3052891"/>
            <a:ext cx="20839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Calibri" pitchFamily="34" charset="0"/>
              </a:rPr>
              <a:t>75</a:t>
            </a:r>
          </a:p>
        </p:txBody>
      </p:sp>
      <p:sp>
        <p:nvSpPr>
          <p:cNvPr id="11321" name="Rectangle 57"/>
          <p:cNvSpPr>
            <a:spLocks noChangeArrowheads="1"/>
          </p:cNvSpPr>
          <p:nvPr/>
        </p:nvSpPr>
        <p:spPr bwMode="auto">
          <a:xfrm>
            <a:off x="4635326" y="2673478"/>
            <a:ext cx="20839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>
                <a:solidFill>
                  <a:srgbClr val="333399"/>
                </a:solidFill>
                <a:latin typeface="Calibri" pitchFamily="34" charset="0"/>
              </a:rPr>
              <a:t>90</a:t>
            </a:r>
          </a:p>
        </p:txBody>
      </p:sp>
      <p:sp>
        <p:nvSpPr>
          <p:cNvPr id="11322" name="Rectangle 58"/>
          <p:cNvSpPr>
            <a:spLocks noChangeArrowheads="1"/>
          </p:cNvSpPr>
          <p:nvPr/>
        </p:nvSpPr>
        <p:spPr bwMode="auto">
          <a:xfrm>
            <a:off x="6148044" y="4299078"/>
            <a:ext cx="20839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Calibri" pitchFamily="34" charset="0"/>
              </a:rPr>
              <a:t>25</a:t>
            </a:r>
          </a:p>
        </p:txBody>
      </p:sp>
      <p:sp>
        <p:nvSpPr>
          <p:cNvPr id="11323" name="Rectangle 59"/>
          <p:cNvSpPr>
            <a:spLocks noChangeArrowheads="1"/>
          </p:cNvSpPr>
          <p:nvPr/>
        </p:nvSpPr>
        <p:spPr bwMode="auto">
          <a:xfrm>
            <a:off x="7492826" y="3052891"/>
            <a:ext cx="20839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>
                <a:solidFill>
                  <a:srgbClr val="333399"/>
                </a:solidFill>
                <a:latin typeface="Calibri" pitchFamily="34" charset="0"/>
              </a:rPr>
              <a:t>75</a:t>
            </a:r>
          </a:p>
        </p:txBody>
      </p:sp>
      <p:sp>
        <p:nvSpPr>
          <p:cNvPr id="11324" name="Rectangle 60"/>
          <p:cNvSpPr>
            <a:spLocks noChangeArrowheads="1"/>
          </p:cNvSpPr>
          <p:nvPr/>
        </p:nvSpPr>
        <p:spPr bwMode="auto">
          <a:xfrm>
            <a:off x="2018703" y="5182616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>
                <a:latin typeface="+mn-lt"/>
              </a:rPr>
              <a:t>0</a:t>
            </a:r>
          </a:p>
        </p:txBody>
      </p:sp>
      <p:sp>
        <p:nvSpPr>
          <p:cNvPr id="11325" name="Rectangle 61"/>
          <p:cNvSpPr>
            <a:spLocks noChangeArrowheads="1"/>
          </p:cNvSpPr>
          <p:nvPr/>
        </p:nvSpPr>
        <p:spPr bwMode="auto">
          <a:xfrm>
            <a:off x="1919317" y="4682554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>
                <a:latin typeface="+mn-lt"/>
              </a:rPr>
              <a:t>20</a:t>
            </a:r>
          </a:p>
        </p:txBody>
      </p:sp>
      <p:sp>
        <p:nvSpPr>
          <p:cNvPr id="11326" name="Rectangle 62"/>
          <p:cNvSpPr>
            <a:spLocks noChangeArrowheads="1"/>
          </p:cNvSpPr>
          <p:nvPr/>
        </p:nvSpPr>
        <p:spPr bwMode="auto">
          <a:xfrm>
            <a:off x="1919317" y="4180904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>
                <a:latin typeface="+mn-lt"/>
              </a:rPr>
              <a:t>40</a:t>
            </a:r>
          </a:p>
        </p:txBody>
      </p:sp>
      <p:sp>
        <p:nvSpPr>
          <p:cNvPr id="11327" name="Rectangle 63"/>
          <p:cNvSpPr>
            <a:spLocks noChangeArrowheads="1"/>
          </p:cNvSpPr>
          <p:nvPr/>
        </p:nvSpPr>
        <p:spPr bwMode="auto">
          <a:xfrm>
            <a:off x="1919317" y="3690366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>
                <a:latin typeface="+mn-lt"/>
              </a:rPr>
              <a:t>60</a:t>
            </a:r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>
            <a:off x="1919317" y="3188716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>
                <a:latin typeface="+mn-lt"/>
              </a:rPr>
              <a:t>80</a:t>
            </a:r>
          </a:p>
        </p:txBody>
      </p:sp>
      <p:sp>
        <p:nvSpPr>
          <p:cNvPr id="11329" name="Rectangle 65"/>
          <p:cNvSpPr>
            <a:spLocks noChangeArrowheads="1"/>
          </p:cNvSpPr>
          <p:nvPr/>
        </p:nvSpPr>
        <p:spPr bwMode="auto">
          <a:xfrm>
            <a:off x="1819930" y="2687066"/>
            <a:ext cx="2981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>
                <a:latin typeface="+mn-lt"/>
              </a:rPr>
              <a:t>100</a:t>
            </a:r>
          </a:p>
        </p:txBody>
      </p:sp>
      <p:sp>
        <p:nvSpPr>
          <p:cNvPr id="11331" name="Rectangle 67"/>
          <p:cNvSpPr>
            <a:spLocks noChangeArrowheads="1"/>
          </p:cNvSpPr>
          <p:nvPr/>
        </p:nvSpPr>
        <p:spPr bwMode="auto">
          <a:xfrm>
            <a:off x="2456858" y="5354632"/>
            <a:ext cx="97771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 dirty="0" err="1" smtClean="0">
                <a:latin typeface="+mn-lt"/>
              </a:rPr>
              <a:t>Genotype</a:t>
            </a:r>
            <a:r>
              <a:rPr lang="fr-FR" sz="1400" b="1" dirty="0" smtClean="0">
                <a:latin typeface="+mn-lt"/>
              </a:rPr>
              <a:t> 2</a:t>
            </a:r>
            <a:endParaRPr lang="fr-FR" sz="1400" b="1" dirty="0">
              <a:latin typeface="+mn-lt"/>
            </a:endParaRPr>
          </a:p>
        </p:txBody>
      </p:sp>
      <p:sp>
        <p:nvSpPr>
          <p:cNvPr id="11332" name="Rectangle 68"/>
          <p:cNvSpPr>
            <a:spLocks noChangeArrowheads="1"/>
          </p:cNvSpPr>
          <p:nvPr/>
        </p:nvSpPr>
        <p:spPr bwMode="auto">
          <a:xfrm>
            <a:off x="3923928" y="5354632"/>
            <a:ext cx="97302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 dirty="0" err="1">
                <a:latin typeface="+mn-lt"/>
              </a:rPr>
              <a:t>Genotype</a:t>
            </a:r>
            <a:r>
              <a:rPr lang="fr-FR" sz="1400" b="1" dirty="0">
                <a:latin typeface="+mn-lt"/>
              </a:rPr>
              <a:t> 4</a:t>
            </a:r>
          </a:p>
        </p:txBody>
      </p:sp>
      <p:sp>
        <p:nvSpPr>
          <p:cNvPr id="11333" name="Rectangle 69"/>
          <p:cNvSpPr>
            <a:spLocks noChangeArrowheads="1"/>
          </p:cNvSpPr>
          <p:nvPr/>
        </p:nvSpPr>
        <p:spPr bwMode="auto">
          <a:xfrm>
            <a:off x="5364088" y="5354632"/>
            <a:ext cx="97302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 dirty="0" err="1">
                <a:latin typeface="+mn-lt"/>
              </a:rPr>
              <a:t>Genotype</a:t>
            </a:r>
            <a:r>
              <a:rPr lang="fr-FR" sz="1400" b="1" dirty="0">
                <a:latin typeface="+mn-lt"/>
              </a:rPr>
              <a:t> 5</a:t>
            </a:r>
          </a:p>
        </p:txBody>
      </p:sp>
      <p:sp>
        <p:nvSpPr>
          <p:cNvPr id="11334" name="Rectangle 70"/>
          <p:cNvSpPr>
            <a:spLocks noChangeArrowheads="1"/>
          </p:cNvSpPr>
          <p:nvPr/>
        </p:nvSpPr>
        <p:spPr bwMode="auto">
          <a:xfrm>
            <a:off x="6804248" y="5354632"/>
            <a:ext cx="97302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 dirty="0" err="1">
                <a:latin typeface="+mn-lt"/>
              </a:rPr>
              <a:t>Genotype</a:t>
            </a:r>
            <a:r>
              <a:rPr lang="fr-FR" sz="1400" b="1" dirty="0">
                <a:latin typeface="+mn-lt"/>
              </a:rPr>
              <a:t> 6</a:t>
            </a:r>
          </a:p>
        </p:txBody>
      </p:sp>
      <p:grpSp>
        <p:nvGrpSpPr>
          <p:cNvPr id="89" name="Groupe 88"/>
          <p:cNvGrpSpPr/>
          <p:nvPr/>
        </p:nvGrpSpPr>
        <p:grpSpPr>
          <a:xfrm>
            <a:off x="899592" y="1795606"/>
            <a:ext cx="7416824" cy="658978"/>
            <a:chOff x="179512" y="1124744"/>
            <a:chExt cx="7416824" cy="658978"/>
          </a:xfrm>
        </p:grpSpPr>
        <p:sp>
          <p:nvSpPr>
            <p:cNvPr id="11277" name="AutoShape 126"/>
            <p:cNvSpPr>
              <a:spLocks noChangeArrowheads="1"/>
            </p:cNvSpPr>
            <p:nvPr/>
          </p:nvSpPr>
          <p:spPr bwMode="auto">
            <a:xfrm>
              <a:off x="179512" y="1145795"/>
              <a:ext cx="7416824" cy="62702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fr-FR" sz="2800"/>
            </a:p>
          </p:txBody>
        </p:sp>
        <p:sp>
          <p:nvSpPr>
            <p:cNvPr id="11278" name="Rectangle 3"/>
            <p:cNvSpPr>
              <a:spLocks noChangeArrowheads="1"/>
            </p:cNvSpPr>
            <p:nvPr/>
          </p:nvSpPr>
          <p:spPr bwMode="auto">
            <a:xfrm>
              <a:off x="535939" y="1236944"/>
              <a:ext cx="177848" cy="144160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400">
                <a:ea typeface="ＭＳ Ｐゴシック" pitchFamily="34" charset="-128"/>
              </a:endParaRPr>
            </a:p>
          </p:txBody>
        </p:sp>
        <p:sp>
          <p:nvSpPr>
            <p:cNvPr id="11279" name="Rectangle 4"/>
            <p:cNvSpPr>
              <a:spLocks noChangeArrowheads="1"/>
            </p:cNvSpPr>
            <p:nvPr/>
          </p:nvSpPr>
          <p:spPr bwMode="auto">
            <a:xfrm>
              <a:off x="4302137" y="1249370"/>
              <a:ext cx="177848" cy="144161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400">
                <a:ea typeface="ＭＳ Ｐゴシック" pitchFamily="34" charset="-128"/>
              </a:endParaRPr>
            </a:p>
          </p:txBody>
        </p:sp>
        <p:sp>
          <p:nvSpPr>
            <p:cNvPr id="11280" name="ZoneTexte 84"/>
            <p:cNvSpPr txBox="1">
              <a:spLocks noChangeArrowheads="1"/>
            </p:cNvSpPr>
            <p:nvPr/>
          </p:nvSpPr>
          <p:spPr bwMode="auto">
            <a:xfrm>
              <a:off x="693481" y="1124744"/>
              <a:ext cx="171072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b="1" dirty="0">
                  <a:latin typeface="Calibri" pitchFamily="34" charset="0"/>
                  <a:ea typeface="ＭＳ Ｐゴシック" pitchFamily="34" charset="-128"/>
                </a:rPr>
                <a:t> </a:t>
              </a:r>
              <a:r>
                <a:rPr lang="fr-FR" b="1" dirty="0" smtClean="0">
                  <a:latin typeface="Calibri" pitchFamily="34" charset="0"/>
                  <a:ea typeface="ＭＳ Ｐゴシック" pitchFamily="34" charset="-128"/>
                </a:rPr>
                <a:t>EBR/GZR </a:t>
              </a:r>
              <a:r>
                <a:rPr lang="fr-FR" b="1" dirty="0" smtClean="0">
                  <a:latin typeface="Calibri" pitchFamily="34" charset="0"/>
                  <a:ea typeface="ＭＳ Ｐゴシック" pitchFamily="34" charset="-128"/>
                </a:rPr>
                <a:t>+ RBV </a:t>
              </a:r>
            </a:p>
            <a:p>
              <a:r>
                <a:rPr lang="fr-FR" b="1" dirty="0" smtClean="0">
                  <a:latin typeface="Calibri" pitchFamily="34" charset="0"/>
                  <a:ea typeface="ＭＳ Ｐゴシック" pitchFamily="34" charset="-128"/>
                </a:rPr>
                <a:t>GZR + RBV</a:t>
              </a:r>
              <a:endParaRPr lang="fr-FR" b="1" dirty="0"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11281" name="ZoneTexte 85"/>
            <p:cNvSpPr txBox="1">
              <a:spLocks noChangeArrowheads="1"/>
            </p:cNvSpPr>
            <p:nvPr/>
          </p:nvSpPr>
          <p:spPr bwMode="auto">
            <a:xfrm>
              <a:off x="4458582" y="1137391"/>
              <a:ext cx="171072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b="1" dirty="0">
                  <a:latin typeface="Calibri" pitchFamily="34" charset="0"/>
                  <a:ea typeface="ＭＳ Ｐゴシック" pitchFamily="34" charset="-128"/>
                </a:rPr>
                <a:t> </a:t>
              </a:r>
              <a:r>
                <a:rPr lang="fr-FR" b="1" dirty="0" smtClean="0">
                  <a:latin typeface="Calibri" pitchFamily="34" charset="0"/>
                  <a:ea typeface="ＭＳ Ｐゴシック" pitchFamily="34" charset="-128"/>
                </a:rPr>
                <a:t>EBR/GZR </a:t>
              </a:r>
              <a:r>
                <a:rPr lang="fr-FR" b="1" dirty="0" smtClean="0">
                  <a:latin typeface="Calibri" pitchFamily="34" charset="0"/>
                  <a:ea typeface="ＭＳ Ｐゴシック" pitchFamily="34" charset="-128"/>
                </a:rPr>
                <a:t>+ RBV </a:t>
              </a:r>
            </a:p>
            <a:p>
              <a:r>
                <a:rPr lang="fr-FR" b="1" dirty="0">
                  <a:latin typeface="Calibri" pitchFamily="34" charset="0"/>
                  <a:ea typeface="ＭＳ Ｐゴシック" pitchFamily="34" charset="-128"/>
                </a:rPr>
                <a:t> </a:t>
              </a:r>
              <a:r>
                <a:rPr lang="fr-FR" b="1" dirty="0" smtClean="0">
                  <a:latin typeface="Calibri" pitchFamily="34" charset="0"/>
                  <a:ea typeface="ＭＳ Ｐゴシック" pitchFamily="34" charset="-128"/>
                </a:rPr>
                <a:t>EBR/GZR</a:t>
              </a:r>
              <a:endParaRPr lang="fr-FR" b="1" dirty="0"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78" name="Rectangle 3"/>
            <p:cNvSpPr>
              <a:spLocks noChangeArrowheads="1"/>
            </p:cNvSpPr>
            <p:nvPr/>
          </p:nvSpPr>
          <p:spPr bwMode="auto">
            <a:xfrm>
              <a:off x="535939" y="1556648"/>
              <a:ext cx="177848" cy="14416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400">
                <a:ea typeface="ＭＳ Ｐゴシック" pitchFamily="34" charset="-128"/>
              </a:endParaRPr>
            </a:p>
          </p:txBody>
        </p:sp>
        <p:sp>
          <p:nvSpPr>
            <p:cNvPr id="79" name="Rectangle 4"/>
            <p:cNvSpPr>
              <a:spLocks noChangeArrowheads="1"/>
            </p:cNvSpPr>
            <p:nvPr/>
          </p:nvSpPr>
          <p:spPr bwMode="auto">
            <a:xfrm>
              <a:off x="4302137" y="1484784"/>
              <a:ext cx="177848" cy="144161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400">
                <a:ea typeface="ＭＳ Ｐゴシック" pitchFamily="34" charset="-128"/>
              </a:endParaRPr>
            </a:p>
          </p:txBody>
        </p:sp>
      </p:grpSp>
      <p:sp>
        <p:nvSpPr>
          <p:cNvPr id="80" name="ZoneTexte 48"/>
          <p:cNvSpPr txBox="1">
            <a:spLocks noChangeArrowheads="1"/>
          </p:cNvSpPr>
          <p:nvPr/>
        </p:nvSpPr>
        <p:spPr bwMode="auto">
          <a:xfrm>
            <a:off x="2323986" y="5570656"/>
            <a:ext cx="28405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/>
              <a:t>3</a:t>
            </a:r>
          </a:p>
          <a:p>
            <a:r>
              <a:rPr lang="fr-FR" sz="1400" dirty="0" smtClean="0"/>
              <a:t>1</a:t>
            </a:r>
          </a:p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81" name="ZoneTexte 48"/>
          <p:cNvSpPr txBox="1">
            <a:spLocks noChangeArrowheads="1"/>
          </p:cNvSpPr>
          <p:nvPr/>
        </p:nvSpPr>
        <p:spPr bwMode="auto">
          <a:xfrm>
            <a:off x="2919796" y="5570656"/>
            <a:ext cx="227694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/>
              <a:t>3</a:t>
            </a:r>
          </a:p>
          <a:p>
            <a:r>
              <a:rPr lang="fr-FR" sz="1400" dirty="0" smtClean="0"/>
              <a:t>3</a:t>
            </a:r>
          </a:p>
          <a:p>
            <a:r>
              <a:rPr lang="fr-FR" sz="1400" dirty="0" smtClean="0"/>
              <a:t>1*</a:t>
            </a:r>
          </a:p>
          <a:p>
            <a:r>
              <a:rPr lang="fr-FR" sz="1400" dirty="0" smtClean="0"/>
              <a:t>* virus quantifiable </a:t>
            </a:r>
            <a:r>
              <a:rPr lang="fr-FR" sz="1400" dirty="0" err="1" smtClean="0"/>
              <a:t>at</a:t>
            </a:r>
            <a:r>
              <a:rPr lang="fr-FR" sz="1400" dirty="0" smtClean="0"/>
              <a:t> TW8</a:t>
            </a:r>
            <a:endParaRPr lang="fr-FR" sz="1400" dirty="0"/>
          </a:p>
        </p:txBody>
      </p:sp>
      <p:sp>
        <p:nvSpPr>
          <p:cNvPr id="82" name="ZoneTexte 48"/>
          <p:cNvSpPr txBox="1">
            <a:spLocks noChangeArrowheads="1"/>
          </p:cNvSpPr>
          <p:nvPr/>
        </p:nvSpPr>
        <p:spPr bwMode="auto">
          <a:xfrm>
            <a:off x="4211960" y="5570656"/>
            <a:ext cx="28405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/>
              <a:t>0</a:t>
            </a:r>
          </a:p>
          <a:p>
            <a:r>
              <a:rPr lang="fr-FR" sz="1400" dirty="0" smtClean="0"/>
              <a:t>0</a:t>
            </a:r>
          </a:p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83" name="ZoneTexte 48"/>
          <p:cNvSpPr txBox="1">
            <a:spLocks noChangeArrowheads="1"/>
          </p:cNvSpPr>
          <p:nvPr/>
        </p:nvSpPr>
        <p:spPr bwMode="auto">
          <a:xfrm>
            <a:off x="4704230" y="5570656"/>
            <a:ext cx="28405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/>
              <a:t>0</a:t>
            </a:r>
          </a:p>
          <a:p>
            <a:r>
              <a:rPr lang="fr-FR" sz="1400" dirty="0" smtClean="0"/>
              <a:t>0</a:t>
            </a:r>
          </a:p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84" name="ZoneTexte 48"/>
          <p:cNvSpPr txBox="1">
            <a:spLocks noChangeArrowheads="1"/>
          </p:cNvSpPr>
          <p:nvPr/>
        </p:nvSpPr>
        <p:spPr bwMode="auto">
          <a:xfrm>
            <a:off x="5580112" y="5570656"/>
            <a:ext cx="28405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/>
              <a:t>0</a:t>
            </a:r>
          </a:p>
          <a:p>
            <a:r>
              <a:rPr lang="fr-FR" sz="1400" dirty="0" smtClean="0"/>
              <a:t>0</a:t>
            </a:r>
          </a:p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85" name="ZoneTexte 48"/>
          <p:cNvSpPr txBox="1">
            <a:spLocks noChangeArrowheads="1"/>
          </p:cNvSpPr>
          <p:nvPr/>
        </p:nvSpPr>
        <p:spPr bwMode="auto">
          <a:xfrm>
            <a:off x="6144390" y="5570656"/>
            <a:ext cx="28405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/>
              <a:t>2</a:t>
            </a:r>
          </a:p>
          <a:p>
            <a:r>
              <a:rPr lang="fr-FR" sz="1400" dirty="0" smtClean="0"/>
              <a:t>1</a:t>
            </a:r>
          </a:p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86" name="ZoneTexte 48"/>
          <p:cNvSpPr txBox="1">
            <a:spLocks noChangeArrowheads="1"/>
          </p:cNvSpPr>
          <p:nvPr/>
        </p:nvSpPr>
        <p:spPr bwMode="auto">
          <a:xfrm>
            <a:off x="7020272" y="5570656"/>
            <a:ext cx="28405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/>
              <a:t>1</a:t>
            </a:r>
          </a:p>
          <a:p>
            <a:r>
              <a:rPr lang="fr-FR" sz="1400" dirty="0" smtClean="0"/>
              <a:t>0</a:t>
            </a:r>
          </a:p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87" name="ZoneTexte 48"/>
          <p:cNvSpPr txBox="1">
            <a:spLocks noChangeArrowheads="1"/>
          </p:cNvSpPr>
          <p:nvPr/>
        </p:nvSpPr>
        <p:spPr bwMode="auto">
          <a:xfrm>
            <a:off x="7584550" y="5570656"/>
            <a:ext cx="28405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/>
              <a:t>0</a:t>
            </a:r>
          </a:p>
          <a:p>
            <a:r>
              <a:rPr lang="fr-FR" sz="1400" dirty="0" smtClean="0"/>
              <a:t>1</a:t>
            </a:r>
          </a:p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115417" y="1128713"/>
            <a:ext cx="4900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25 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IU/ml), %, 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mITT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</a:p>
        </p:txBody>
      </p:sp>
      <p:sp>
        <p:nvSpPr>
          <p:cNvPr id="68" name="Rectangle 55"/>
          <p:cNvSpPr>
            <a:spLocks noChangeArrowheads="1"/>
          </p:cNvSpPr>
          <p:nvPr/>
        </p:nvSpPr>
        <p:spPr bwMode="auto">
          <a:xfrm>
            <a:off x="7590577" y="5013176"/>
            <a:ext cx="998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</a:t>
            </a: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ectangle 55"/>
          <p:cNvSpPr>
            <a:spLocks noChangeArrowheads="1"/>
          </p:cNvSpPr>
          <p:nvPr/>
        </p:nvSpPr>
        <p:spPr bwMode="auto">
          <a:xfrm>
            <a:off x="7136446" y="5013176"/>
            <a:ext cx="998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</a:t>
            </a: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Rectangle 55"/>
          <p:cNvSpPr>
            <a:spLocks noChangeArrowheads="1"/>
          </p:cNvSpPr>
          <p:nvPr/>
        </p:nvSpPr>
        <p:spPr bwMode="auto">
          <a:xfrm>
            <a:off x="6228184" y="5013176"/>
            <a:ext cx="998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</a:t>
            </a: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Rectangle 55"/>
          <p:cNvSpPr>
            <a:spLocks noChangeArrowheads="1"/>
          </p:cNvSpPr>
          <p:nvPr/>
        </p:nvSpPr>
        <p:spPr bwMode="auto">
          <a:xfrm>
            <a:off x="5724128" y="5013176"/>
            <a:ext cx="998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</a:t>
            </a: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Rectangle 55"/>
          <p:cNvSpPr>
            <a:spLocks noChangeArrowheads="1"/>
          </p:cNvSpPr>
          <p:nvPr/>
        </p:nvSpPr>
        <p:spPr bwMode="auto">
          <a:xfrm>
            <a:off x="4716016" y="5013176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10</a:t>
            </a: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55"/>
          <p:cNvSpPr>
            <a:spLocks noChangeArrowheads="1"/>
          </p:cNvSpPr>
          <p:nvPr/>
        </p:nvSpPr>
        <p:spPr bwMode="auto">
          <a:xfrm>
            <a:off x="4283968" y="5013176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10</a:t>
            </a: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ectangle 55"/>
          <p:cNvSpPr>
            <a:spLocks noChangeArrowheads="1"/>
          </p:cNvSpPr>
          <p:nvPr/>
        </p:nvSpPr>
        <p:spPr bwMode="auto">
          <a:xfrm>
            <a:off x="3004149" y="5013176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26</a:t>
            </a: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55"/>
          <p:cNvSpPr>
            <a:spLocks noChangeArrowheads="1"/>
          </p:cNvSpPr>
          <p:nvPr/>
        </p:nvSpPr>
        <p:spPr bwMode="auto">
          <a:xfrm>
            <a:off x="2483768" y="5013176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</a:t>
            </a: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044652" y="2442374"/>
            <a:ext cx="367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%</a:t>
            </a:r>
            <a:endParaRPr lang="fr-FR" sz="1600" dirty="0"/>
          </a:p>
        </p:txBody>
      </p:sp>
      <p:sp>
        <p:nvSpPr>
          <p:cNvPr id="76" name="Rectangle 27"/>
          <p:cNvSpPr>
            <a:spLocks noGrp="1" noChangeArrowheads="1"/>
          </p:cNvSpPr>
          <p:nvPr>
            <p:ph type="title"/>
          </p:nvPr>
        </p:nvSpPr>
        <p:spPr>
          <a:xfrm>
            <a:off x="251520" y="76200"/>
            <a:ext cx="8674100" cy="976313"/>
          </a:xfrm>
        </p:spPr>
        <p:txBody>
          <a:bodyPr/>
          <a:lstStyle/>
          <a:p>
            <a:r>
              <a:rPr lang="fr-FR" sz="2800" dirty="0" smtClean="0"/>
              <a:t>C-SCAPE </a:t>
            </a:r>
            <a:r>
              <a:rPr lang="fr-FR" sz="2800" dirty="0" err="1" smtClean="0"/>
              <a:t>Study</a:t>
            </a:r>
            <a:r>
              <a:rPr lang="fr-FR" sz="2800" dirty="0" smtClean="0"/>
              <a:t>: </a:t>
            </a:r>
            <a:r>
              <a:rPr lang="fr-FR" sz="2800" dirty="0" err="1"/>
              <a:t>elbasvir</a:t>
            </a:r>
            <a:r>
              <a:rPr lang="fr-FR" sz="2800" dirty="0"/>
              <a:t> ± </a:t>
            </a:r>
            <a:r>
              <a:rPr lang="fr-FR" sz="2800" dirty="0" err="1"/>
              <a:t>grazoprevir</a:t>
            </a:r>
            <a:r>
              <a:rPr lang="fr-FR" sz="2800" dirty="0"/>
              <a:t> ± RBV 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in </a:t>
            </a:r>
            <a:r>
              <a:rPr lang="fr-FR" sz="2800" dirty="0" err="1" smtClean="0"/>
              <a:t>genotypes</a:t>
            </a:r>
            <a:r>
              <a:rPr lang="fr-FR" sz="2800" dirty="0" smtClean="0"/>
              <a:t> 2, 4, 5 or 6</a:t>
            </a:r>
          </a:p>
        </p:txBody>
      </p:sp>
      <p:sp>
        <p:nvSpPr>
          <p:cNvPr id="88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Brown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A.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J Viral Hepatitis 2017 (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ahead of print)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8" name="Groupe 26"/>
          <p:cNvGrpSpPr>
            <a:grpSpLocks/>
          </p:cNvGrpSpPr>
          <p:nvPr/>
        </p:nvGrpSpPr>
        <p:grpSpPr bwMode="auto">
          <a:xfrm>
            <a:off x="0" y="6570663"/>
            <a:ext cx="1116013" cy="287337"/>
            <a:chOff x="0" y="6570663"/>
            <a:chExt cx="1115616" cy="287337"/>
          </a:xfrm>
        </p:grpSpPr>
        <p:sp>
          <p:nvSpPr>
            <p:cNvPr id="1332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964596" cy="286565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13323" name="ZoneTexte 23"/>
            <p:cNvSpPr txBox="1">
              <a:spLocks noChangeArrowheads="1"/>
            </p:cNvSpPr>
            <p:nvPr/>
          </p:nvSpPr>
          <p:spPr bwMode="auto">
            <a:xfrm>
              <a:off x="67522" y="6581745"/>
              <a:ext cx="1048094" cy="276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C-SCAPE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grpSp>
        <p:nvGrpSpPr>
          <p:cNvPr id="71" name="Groupe 70"/>
          <p:cNvGrpSpPr/>
          <p:nvPr/>
        </p:nvGrpSpPr>
        <p:grpSpPr>
          <a:xfrm>
            <a:off x="899593" y="1700808"/>
            <a:ext cx="7848871" cy="403225"/>
            <a:chOff x="251521" y="1595438"/>
            <a:chExt cx="7848871" cy="403225"/>
          </a:xfrm>
        </p:grpSpPr>
        <p:sp>
          <p:nvSpPr>
            <p:cNvPr id="13313" name="AutoShape 126"/>
            <p:cNvSpPr>
              <a:spLocks noChangeArrowheads="1"/>
            </p:cNvSpPr>
            <p:nvPr/>
          </p:nvSpPr>
          <p:spPr bwMode="auto">
            <a:xfrm>
              <a:off x="251521" y="1595438"/>
              <a:ext cx="7848871" cy="39340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fr-FR" sz="2800"/>
            </a:p>
          </p:txBody>
        </p:sp>
        <p:sp>
          <p:nvSpPr>
            <p:cNvPr id="13314" name="Rectangle 3"/>
            <p:cNvSpPr>
              <a:spLocks noChangeArrowheads="1"/>
            </p:cNvSpPr>
            <p:nvPr/>
          </p:nvSpPr>
          <p:spPr bwMode="auto">
            <a:xfrm>
              <a:off x="400050" y="1668899"/>
              <a:ext cx="333375" cy="217487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400">
                <a:ea typeface="ＭＳ Ｐゴシック" pitchFamily="34" charset="-128"/>
              </a:endParaRPr>
            </a:p>
          </p:txBody>
        </p:sp>
        <p:sp>
          <p:nvSpPr>
            <p:cNvPr id="13315" name="Rectangle 4"/>
            <p:cNvSpPr>
              <a:spLocks noChangeArrowheads="1"/>
            </p:cNvSpPr>
            <p:nvPr/>
          </p:nvSpPr>
          <p:spPr bwMode="auto">
            <a:xfrm>
              <a:off x="5040313" y="1687949"/>
              <a:ext cx="333375" cy="21748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400">
                <a:ea typeface="ＭＳ Ｐゴシック" pitchFamily="34" charset="-128"/>
              </a:endParaRPr>
            </a:p>
          </p:txBody>
        </p:sp>
        <p:sp>
          <p:nvSpPr>
            <p:cNvPr id="13316" name="ZoneTexte 84"/>
            <p:cNvSpPr txBox="1">
              <a:spLocks noChangeArrowheads="1"/>
            </p:cNvSpPr>
            <p:nvPr/>
          </p:nvSpPr>
          <p:spPr bwMode="auto">
            <a:xfrm>
              <a:off x="695325" y="1628775"/>
              <a:ext cx="394811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b="1" dirty="0">
                  <a:latin typeface="Calibri" pitchFamily="34" charset="0"/>
                  <a:ea typeface="ＭＳ Ｐゴシック" pitchFamily="34" charset="-128"/>
                </a:rPr>
                <a:t> </a:t>
              </a:r>
              <a:r>
                <a:rPr lang="fr-FR" b="1" dirty="0" smtClean="0">
                  <a:latin typeface="Calibri" pitchFamily="34" charset="0"/>
                  <a:ea typeface="ＭＳ Ｐゴシック" pitchFamily="34" charset="-128"/>
                </a:rPr>
                <a:t>EBR/GZR </a:t>
              </a:r>
              <a:r>
                <a:rPr lang="fr-FR" b="1" dirty="0">
                  <a:latin typeface="Calibri" pitchFamily="34" charset="0"/>
                  <a:ea typeface="ＭＳ Ｐゴシック" pitchFamily="34" charset="-128"/>
                </a:rPr>
                <a:t>+ RBV </a:t>
              </a:r>
              <a:r>
                <a:rPr lang="fr-FR" b="1" dirty="0" smtClean="0">
                  <a:latin typeface="Calibri" pitchFamily="34" charset="0"/>
                  <a:ea typeface="ＭＳ Ｐゴシック" pitchFamily="34" charset="-128"/>
                </a:rPr>
                <a:t>(</a:t>
              </a:r>
              <a:r>
                <a:rPr lang="fr-FR" b="1" dirty="0">
                  <a:latin typeface="Calibri" pitchFamily="34" charset="0"/>
                  <a:ea typeface="ＭＳ Ｐゴシック" pitchFamily="34" charset="-128"/>
                </a:rPr>
                <a:t>N = 30)</a:t>
              </a:r>
            </a:p>
          </p:txBody>
        </p:sp>
        <p:sp>
          <p:nvSpPr>
            <p:cNvPr id="13320" name="ZoneTexte 84"/>
            <p:cNvSpPr txBox="1">
              <a:spLocks noChangeArrowheads="1"/>
            </p:cNvSpPr>
            <p:nvPr/>
          </p:nvSpPr>
          <p:spPr bwMode="auto">
            <a:xfrm>
              <a:off x="5364609" y="1628775"/>
              <a:ext cx="244775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fr-FR" b="1" dirty="0">
                  <a:latin typeface="Calibri" pitchFamily="34" charset="0"/>
                  <a:ea typeface="ＭＳ Ｐゴシック" pitchFamily="34" charset="-128"/>
                </a:rPr>
                <a:t> GZR + RBV </a:t>
              </a:r>
              <a:r>
                <a:rPr lang="fr-FR" b="1" dirty="0" smtClean="0">
                  <a:latin typeface="Calibri" pitchFamily="34" charset="0"/>
                  <a:ea typeface="ＭＳ Ｐゴシック" pitchFamily="34" charset="-128"/>
                </a:rPr>
                <a:t>(</a:t>
              </a:r>
              <a:r>
                <a:rPr lang="fr-FR" b="1" dirty="0">
                  <a:latin typeface="Calibri" pitchFamily="34" charset="0"/>
                  <a:ea typeface="ＭＳ Ｐゴシック" pitchFamily="34" charset="-128"/>
                </a:rPr>
                <a:t>N = 26)</a:t>
              </a:r>
            </a:p>
          </p:txBody>
        </p:sp>
      </p:grpSp>
      <p:sp>
        <p:nvSpPr>
          <p:cNvPr id="13326" name="AutoShape 14"/>
          <p:cNvSpPr>
            <a:spLocks noChangeAspect="1" noChangeArrowheads="1" noTextEdit="1"/>
          </p:cNvSpPr>
          <p:nvPr/>
        </p:nvSpPr>
        <p:spPr bwMode="auto">
          <a:xfrm>
            <a:off x="1524000" y="2133600"/>
            <a:ext cx="6096000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2552700" y="2752725"/>
            <a:ext cx="381000" cy="2771775"/>
          </a:xfrm>
          <a:prstGeom prst="rect">
            <a:avLst/>
          </a:prstGeom>
          <a:solidFill>
            <a:srgbClr val="7030A0"/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3857625" y="3267075"/>
            <a:ext cx="371475" cy="2257425"/>
          </a:xfrm>
          <a:prstGeom prst="rect">
            <a:avLst/>
          </a:prstGeom>
          <a:solidFill>
            <a:srgbClr val="7030A0"/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5856337" y="3486150"/>
            <a:ext cx="381000" cy="2038350"/>
          </a:xfrm>
          <a:prstGeom prst="rect">
            <a:avLst/>
          </a:prstGeom>
          <a:solidFill>
            <a:srgbClr val="7030A0"/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7161262" y="2686050"/>
            <a:ext cx="371475" cy="2838450"/>
          </a:xfrm>
          <a:prstGeom prst="rect">
            <a:avLst/>
          </a:prstGeom>
          <a:solidFill>
            <a:srgbClr val="7030A0"/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2933700" y="2781300"/>
            <a:ext cx="371475" cy="27432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4229100" y="3600450"/>
            <a:ext cx="371475" cy="19240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6237337" y="3238500"/>
            <a:ext cx="371475" cy="22860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7532737" y="3295650"/>
            <a:ext cx="371475" cy="22288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2276475" y="2476500"/>
            <a:ext cx="0" cy="30480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2209800" y="5524500"/>
            <a:ext cx="66675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2209800" y="4914900"/>
            <a:ext cx="66675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2209800" y="4305300"/>
            <a:ext cx="66675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2209800" y="3695700"/>
            <a:ext cx="66675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2209800" y="3086100"/>
            <a:ext cx="66675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>
            <a:off x="2209800" y="2476500"/>
            <a:ext cx="66675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>
            <a:off x="2276474" y="5524500"/>
            <a:ext cx="5895925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 flipV="1">
            <a:off x="2276475" y="5524500"/>
            <a:ext cx="0" cy="6667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 flipV="1">
            <a:off x="3581400" y="5524500"/>
            <a:ext cx="0" cy="6667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 flipV="1">
            <a:off x="5220072" y="5524500"/>
            <a:ext cx="0" cy="6667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 flipV="1">
            <a:off x="6885037" y="5524500"/>
            <a:ext cx="0" cy="6667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 flipV="1">
            <a:off x="8180437" y="5524500"/>
            <a:ext cx="0" cy="6667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+mn-lt"/>
            </a:endParaRPr>
          </a:p>
        </p:txBody>
      </p:sp>
      <p:sp>
        <p:nvSpPr>
          <p:cNvPr id="13354" name="Rectangle 42"/>
          <p:cNvSpPr>
            <a:spLocks noChangeArrowheads="1"/>
          </p:cNvSpPr>
          <p:nvPr/>
        </p:nvSpPr>
        <p:spPr bwMode="auto">
          <a:xfrm>
            <a:off x="2609850" y="2390775"/>
            <a:ext cx="234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91</a:t>
            </a:r>
          </a:p>
        </p:txBody>
      </p:sp>
      <p:sp>
        <p:nvSpPr>
          <p:cNvPr id="13355" name="Rectangle 43"/>
          <p:cNvSpPr>
            <a:spLocks noChangeArrowheads="1"/>
          </p:cNvSpPr>
          <p:nvPr/>
        </p:nvSpPr>
        <p:spPr bwMode="auto">
          <a:xfrm>
            <a:off x="3905250" y="2905125"/>
            <a:ext cx="234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solidFill>
                  <a:srgbClr val="333399"/>
                </a:solidFill>
                <a:latin typeface="Calibri" pitchFamily="34" charset="0"/>
              </a:rPr>
              <a:t>74</a:t>
            </a:r>
          </a:p>
        </p:txBody>
      </p:sp>
      <p:sp>
        <p:nvSpPr>
          <p:cNvPr id="13356" name="Rectangle 44"/>
          <p:cNvSpPr>
            <a:spLocks noChangeArrowheads="1"/>
          </p:cNvSpPr>
          <p:nvPr/>
        </p:nvSpPr>
        <p:spPr bwMode="auto">
          <a:xfrm>
            <a:off x="5913487" y="3124200"/>
            <a:ext cx="234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solidFill>
                  <a:srgbClr val="333399"/>
                </a:solidFill>
                <a:latin typeface="Calibri" pitchFamily="34" charset="0"/>
              </a:rPr>
              <a:t>67</a:t>
            </a:r>
          </a:p>
        </p:txBody>
      </p:sp>
      <p:sp>
        <p:nvSpPr>
          <p:cNvPr id="13357" name="Rectangle 45"/>
          <p:cNvSpPr>
            <a:spLocks noChangeArrowheads="1"/>
          </p:cNvSpPr>
          <p:nvPr/>
        </p:nvSpPr>
        <p:spPr bwMode="auto">
          <a:xfrm>
            <a:off x="7208887" y="2324100"/>
            <a:ext cx="234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solidFill>
                  <a:srgbClr val="333399"/>
                </a:solidFill>
                <a:latin typeface="Calibri" pitchFamily="34" charset="0"/>
              </a:rPr>
              <a:t>93</a:t>
            </a:r>
          </a:p>
        </p:txBody>
      </p:sp>
      <p:sp>
        <p:nvSpPr>
          <p:cNvPr id="13358" name="Rectangle 46"/>
          <p:cNvSpPr>
            <a:spLocks noChangeArrowheads="1"/>
          </p:cNvSpPr>
          <p:nvPr/>
        </p:nvSpPr>
        <p:spPr bwMode="auto">
          <a:xfrm>
            <a:off x="2981325" y="2419350"/>
            <a:ext cx="234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solidFill>
                  <a:srgbClr val="333399"/>
                </a:solidFill>
                <a:latin typeface="Calibri" pitchFamily="34" charset="0"/>
              </a:rPr>
              <a:t>90</a:t>
            </a:r>
          </a:p>
        </p:txBody>
      </p:sp>
      <p:sp>
        <p:nvSpPr>
          <p:cNvPr id="13359" name="Rectangle 47"/>
          <p:cNvSpPr>
            <a:spLocks noChangeArrowheads="1"/>
          </p:cNvSpPr>
          <p:nvPr/>
        </p:nvSpPr>
        <p:spPr bwMode="auto">
          <a:xfrm>
            <a:off x="4276725" y="3238500"/>
            <a:ext cx="234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solidFill>
                  <a:srgbClr val="333399"/>
                </a:solidFill>
                <a:latin typeface="Calibri" pitchFamily="34" charset="0"/>
              </a:rPr>
              <a:t>63</a:t>
            </a:r>
          </a:p>
        </p:txBody>
      </p:sp>
      <p:sp>
        <p:nvSpPr>
          <p:cNvPr id="13360" name="Rectangle 48"/>
          <p:cNvSpPr>
            <a:spLocks noChangeArrowheads="1"/>
          </p:cNvSpPr>
          <p:nvPr/>
        </p:nvSpPr>
        <p:spPr bwMode="auto">
          <a:xfrm>
            <a:off x="6284962" y="2876550"/>
            <a:ext cx="234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solidFill>
                  <a:srgbClr val="333399"/>
                </a:solidFill>
                <a:latin typeface="Calibri" pitchFamily="34" charset="0"/>
              </a:rPr>
              <a:t>75</a:t>
            </a:r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7580362" y="2933700"/>
            <a:ext cx="234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solidFill>
                  <a:srgbClr val="333399"/>
                </a:solidFill>
                <a:latin typeface="Calibri" pitchFamily="34" charset="0"/>
              </a:rPr>
              <a:t>73</a:t>
            </a:r>
          </a:p>
        </p:txBody>
      </p:sp>
      <p:sp>
        <p:nvSpPr>
          <p:cNvPr id="13362" name="Rectangle 50"/>
          <p:cNvSpPr>
            <a:spLocks noChangeArrowheads="1"/>
          </p:cNvSpPr>
          <p:nvPr/>
        </p:nvSpPr>
        <p:spPr bwMode="auto">
          <a:xfrm>
            <a:off x="1971675" y="5381625"/>
            <a:ext cx="133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>
                <a:latin typeface="+mn-lt"/>
              </a:rPr>
              <a:t>0</a:t>
            </a:r>
          </a:p>
        </p:txBody>
      </p:sp>
      <p:sp>
        <p:nvSpPr>
          <p:cNvPr id="13364" name="Rectangle 52"/>
          <p:cNvSpPr>
            <a:spLocks noChangeArrowheads="1"/>
          </p:cNvSpPr>
          <p:nvPr/>
        </p:nvSpPr>
        <p:spPr bwMode="auto">
          <a:xfrm>
            <a:off x="1838325" y="4772025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>
                <a:latin typeface="+mn-lt"/>
              </a:rPr>
              <a:t>20</a:t>
            </a:r>
          </a:p>
        </p:txBody>
      </p:sp>
      <p:sp>
        <p:nvSpPr>
          <p:cNvPr id="13366" name="Rectangle 54"/>
          <p:cNvSpPr>
            <a:spLocks noChangeArrowheads="1"/>
          </p:cNvSpPr>
          <p:nvPr/>
        </p:nvSpPr>
        <p:spPr bwMode="auto">
          <a:xfrm>
            <a:off x="1838325" y="4162425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>
                <a:latin typeface="+mn-lt"/>
              </a:rPr>
              <a:t>40</a:t>
            </a:r>
          </a:p>
        </p:txBody>
      </p:sp>
      <p:sp>
        <p:nvSpPr>
          <p:cNvPr id="13368" name="Rectangle 56"/>
          <p:cNvSpPr>
            <a:spLocks noChangeArrowheads="1"/>
          </p:cNvSpPr>
          <p:nvPr/>
        </p:nvSpPr>
        <p:spPr bwMode="auto">
          <a:xfrm>
            <a:off x="1838325" y="3552825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>
                <a:latin typeface="+mn-lt"/>
              </a:rPr>
              <a:t>60</a:t>
            </a:r>
          </a:p>
        </p:txBody>
      </p:sp>
      <p:sp>
        <p:nvSpPr>
          <p:cNvPr id="13370" name="Rectangle 58"/>
          <p:cNvSpPr>
            <a:spLocks noChangeArrowheads="1"/>
          </p:cNvSpPr>
          <p:nvPr/>
        </p:nvSpPr>
        <p:spPr bwMode="auto">
          <a:xfrm>
            <a:off x="1838325" y="2943225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>
                <a:latin typeface="+mn-lt"/>
              </a:rPr>
              <a:t>80</a:t>
            </a:r>
          </a:p>
        </p:txBody>
      </p:sp>
      <p:sp>
        <p:nvSpPr>
          <p:cNvPr id="13372" name="Rectangle 60"/>
          <p:cNvSpPr>
            <a:spLocks noChangeArrowheads="1"/>
          </p:cNvSpPr>
          <p:nvPr/>
        </p:nvSpPr>
        <p:spPr bwMode="auto">
          <a:xfrm>
            <a:off x="1704975" y="2333625"/>
            <a:ext cx="400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>
                <a:latin typeface="+mn-lt"/>
              </a:rPr>
              <a:t>100</a:t>
            </a:r>
          </a:p>
        </p:txBody>
      </p:sp>
      <p:sp>
        <p:nvSpPr>
          <p:cNvPr id="13373" name="Rectangle 61"/>
          <p:cNvSpPr>
            <a:spLocks noChangeArrowheads="1"/>
          </p:cNvSpPr>
          <p:nvPr/>
        </p:nvSpPr>
        <p:spPr bwMode="auto">
          <a:xfrm>
            <a:off x="2638425" y="5589240"/>
            <a:ext cx="5834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u="sng" dirty="0">
                <a:latin typeface="+mn-lt"/>
              </a:rPr>
              <a:t>&lt;</a:t>
            </a:r>
            <a:r>
              <a:rPr lang="fr-FR" dirty="0">
                <a:latin typeface="+mn-lt"/>
              </a:rPr>
              <a:t> 2 M</a:t>
            </a:r>
          </a:p>
        </p:txBody>
      </p:sp>
      <p:sp>
        <p:nvSpPr>
          <p:cNvPr id="13374" name="Rectangle 62"/>
          <p:cNvSpPr>
            <a:spLocks noChangeArrowheads="1"/>
          </p:cNvSpPr>
          <p:nvPr/>
        </p:nvSpPr>
        <p:spPr bwMode="auto">
          <a:xfrm>
            <a:off x="3943350" y="5589240"/>
            <a:ext cx="5834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>
                <a:latin typeface="+mn-lt"/>
              </a:rPr>
              <a:t>&gt; 2 M</a:t>
            </a:r>
          </a:p>
        </p:txBody>
      </p:sp>
      <p:sp>
        <p:nvSpPr>
          <p:cNvPr id="13375" name="Rectangle 63"/>
          <p:cNvSpPr>
            <a:spLocks noChangeArrowheads="1"/>
          </p:cNvSpPr>
          <p:nvPr/>
        </p:nvSpPr>
        <p:spPr bwMode="auto">
          <a:xfrm>
            <a:off x="5980162" y="5589240"/>
            <a:ext cx="449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dirty="0" smtClean="0">
                <a:latin typeface="+mn-lt"/>
              </a:rPr>
              <a:t>31M</a:t>
            </a:r>
            <a:endParaRPr lang="fr-FR" dirty="0">
              <a:latin typeface="+mn-lt"/>
            </a:endParaRPr>
          </a:p>
        </p:txBody>
      </p:sp>
      <p:sp>
        <p:nvSpPr>
          <p:cNvPr id="13376" name="Rectangle 64"/>
          <p:cNvSpPr>
            <a:spLocks noChangeArrowheads="1"/>
          </p:cNvSpPr>
          <p:nvPr/>
        </p:nvSpPr>
        <p:spPr bwMode="auto">
          <a:xfrm>
            <a:off x="7342237" y="5589240"/>
            <a:ext cx="3765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dirty="0" smtClean="0">
                <a:latin typeface="+mn-lt"/>
              </a:rPr>
              <a:t>31L</a:t>
            </a:r>
            <a:endParaRPr lang="fr-FR" dirty="0">
              <a:latin typeface="+mn-lt"/>
            </a:endParaRPr>
          </a:p>
        </p:txBody>
      </p:sp>
      <p:sp>
        <p:nvSpPr>
          <p:cNvPr id="63" name="Rectangle 67"/>
          <p:cNvSpPr>
            <a:spLocks noChangeArrowheads="1"/>
          </p:cNvSpPr>
          <p:nvPr/>
        </p:nvSpPr>
        <p:spPr bwMode="auto">
          <a:xfrm>
            <a:off x="2339752" y="6021288"/>
            <a:ext cx="251601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 smtClean="0">
                <a:latin typeface="+mn-lt"/>
              </a:rPr>
              <a:t>Baseline HCV RNA, IU/ml</a:t>
            </a:r>
            <a:endParaRPr lang="fr-FR" sz="1600" b="1" dirty="0">
              <a:latin typeface="+mn-lt"/>
            </a:endParaRPr>
          </a:p>
        </p:txBody>
      </p:sp>
      <p:sp>
        <p:nvSpPr>
          <p:cNvPr id="65" name="Rectangle 67"/>
          <p:cNvSpPr>
            <a:spLocks noChangeArrowheads="1"/>
          </p:cNvSpPr>
          <p:nvPr/>
        </p:nvSpPr>
        <p:spPr bwMode="auto">
          <a:xfrm>
            <a:off x="5724128" y="6021288"/>
            <a:ext cx="23759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fr-FR" sz="1600" b="1" dirty="0" smtClean="0">
                <a:latin typeface="+mn-lt"/>
              </a:rPr>
              <a:t>NS5A 31 </a:t>
            </a:r>
            <a:r>
              <a:rPr lang="fr-FR" sz="1600" b="1" dirty="0" err="1" smtClean="0">
                <a:latin typeface="+mn-lt"/>
              </a:rPr>
              <a:t>p</a:t>
            </a:r>
            <a:r>
              <a:rPr lang="fr-FR" sz="1600" b="1" dirty="0" err="1" smtClean="0">
                <a:latin typeface="+mn-lt"/>
              </a:rPr>
              <a:t>olymorphism</a:t>
            </a:r>
            <a:endParaRPr lang="fr-FR" sz="1600" b="1" dirty="0">
              <a:latin typeface="+mn-lt"/>
            </a:endParaRPr>
          </a:p>
        </p:txBody>
      </p:sp>
      <p:cxnSp>
        <p:nvCxnSpPr>
          <p:cNvPr id="69" name="Connecteur droit 68"/>
          <p:cNvCxnSpPr/>
          <p:nvPr/>
        </p:nvCxnSpPr>
        <p:spPr>
          <a:xfrm>
            <a:off x="2483768" y="5949280"/>
            <a:ext cx="2016224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5796136" y="5949280"/>
            <a:ext cx="2160223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5"/>
          <p:cNvSpPr>
            <a:spLocks noChangeArrowheads="1"/>
          </p:cNvSpPr>
          <p:nvPr/>
        </p:nvSpPr>
        <p:spPr bwMode="auto">
          <a:xfrm>
            <a:off x="7680321" y="5301788"/>
            <a:ext cx="18637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</a:t>
            </a: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tangle 55"/>
          <p:cNvSpPr>
            <a:spLocks noChangeArrowheads="1"/>
          </p:cNvSpPr>
          <p:nvPr/>
        </p:nvSpPr>
        <p:spPr bwMode="auto">
          <a:xfrm>
            <a:off x="7219528" y="5301788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14</a:t>
            </a: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55"/>
          <p:cNvSpPr>
            <a:spLocks noChangeArrowheads="1"/>
          </p:cNvSpPr>
          <p:nvPr/>
        </p:nvSpPr>
        <p:spPr bwMode="auto">
          <a:xfrm>
            <a:off x="6377516" y="5301208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</a:t>
            </a: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ectangle 55"/>
          <p:cNvSpPr>
            <a:spLocks noChangeArrowheads="1"/>
          </p:cNvSpPr>
          <p:nvPr/>
        </p:nvSpPr>
        <p:spPr bwMode="auto">
          <a:xfrm>
            <a:off x="5945468" y="5301788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</a:t>
            </a: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Rectangle 55"/>
          <p:cNvSpPr>
            <a:spLocks noChangeArrowheads="1"/>
          </p:cNvSpPr>
          <p:nvPr/>
        </p:nvSpPr>
        <p:spPr bwMode="auto">
          <a:xfrm>
            <a:off x="4355976" y="5301788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16</a:t>
            </a: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55"/>
          <p:cNvSpPr>
            <a:spLocks noChangeArrowheads="1"/>
          </p:cNvSpPr>
          <p:nvPr/>
        </p:nvSpPr>
        <p:spPr bwMode="auto">
          <a:xfrm>
            <a:off x="3923928" y="5301788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</a:t>
            </a: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ectangle 55"/>
          <p:cNvSpPr>
            <a:spLocks noChangeArrowheads="1"/>
          </p:cNvSpPr>
          <p:nvPr/>
        </p:nvSpPr>
        <p:spPr bwMode="auto">
          <a:xfrm>
            <a:off x="3054074" y="5301788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</a:t>
            </a: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55"/>
          <p:cNvSpPr>
            <a:spLocks noChangeArrowheads="1"/>
          </p:cNvSpPr>
          <p:nvPr/>
        </p:nvSpPr>
        <p:spPr bwMode="auto">
          <a:xfrm>
            <a:off x="2650771" y="5301788"/>
            <a:ext cx="18637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</a:t>
            </a: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 Box 2"/>
          <p:cNvSpPr txBox="1">
            <a:spLocks noChangeArrowheads="1"/>
          </p:cNvSpPr>
          <p:nvPr/>
        </p:nvSpPr>
        <p:spPr bwMode="auto">
          <a:xfrm>
            <a:off x="356229" y="1128713"/>
            <a:ext cx="84188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25 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IU/ml) by 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subgroup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in 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genotype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2, %, 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mITT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2116660" y="2132856"/>
            <a:ext cx="367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%</a:t>
            </a:r>
            <a:endParaRPr lang="fr-FR" sz="1600" dirty="0"/>
          </a:p>
        </p:txBody>
      </p:sp>
      <p:sp>
        <p:nvSpPr>
          <p:cNvPr id="72" name="Rectangle 27"/>
          <p:cNvSpPr>
            <a:spLocks noGrp="1" noChangeArrowheads="1"/>
          </p:cNvSpPr>
          <p:nvPr>
            <p:ph type="title"/>
          </p:nvPr>
        </p:nvSpPr>
        <p:spPr>
          <a:xfrm>
            <a:off x="251520" y="76200"/>
            <a:ext cx="8674100" cy="976313"/>
          </a:xfrm>
        </p:spPr>
        <p:txBody>
          <a:bodyPr/>
          <a:lstStyle/>
          <a:p>
            <a:r>
              <a:rPr lang="fr-FR" sz="2800" dirty="0" smtClean="0"/>
              <a:t>C-SCAPE </a:t>
            </a:r>
            <a:r>
              <a:rPr lang="fr-FR" sz="2800" dirty="0" err="1" smtClean="0"/>
              <a:t>Study</a:t>
            </a:r>
            <a:r>
              <a:rPr lang="fr-FR" sz="2800" dirty="0" smtClean="0"/>
              <a:t>: </a:t>
            </a:r>
            <a:r>
              <a:rPr lang="fr-FR" sz="2800" dirty="0" err="1"/>
              <a:t>elbasvir</a:t>
            </a:r>
            <a:r>
              <a:rPr lang="fr-FR" sz="2800" dirty="0"/>
              <a:t> ± </a:t>
            </a:r>
            <a:r>
              <a:rPr lang="fr-FR" sz="2800" dirty="0" err="1"/>
              <a:t>grazoprevir</a:t>
            </a:r>
            <a:r>
              <a:rPr lang="fr-FR" sz="2800" dirty="0"/>
              <a:t> ± RBV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in </a:t>
            </a:r>
            <a:r>
              <a:rPr lang="fr-FR" sz="2800" dirty="0" err="1" smtClean="0"/>
              <a:t>genotypes</a:t>
            </a:r>
            <a:r>
              <a:rPr lang="fr-FR" sz="2800" dirty="0" smtClean="0"/>
              <a:t> 2, 4, 5 or 6</a:t>
            </a:r>
          </a:p>
        </p:txBody>
      </p:sp>
      <p:sp>
        <p:nvSpPr>
          <p:cNvPr id="77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Brown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A.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J Viral Hepatitis 2017 (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ahead of print)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95550277"/>
              </p:ext>
            </p:extLst>
          </p:nvPr>
        </p:nvGraphicFramePr>
        <p:xfrm>
          <a:off x="179512" y="1556793"/>
          <a:ext cx="8820150" cy="4450010"/>
        </p:xfrm>
        <a:graphic>
          <a:graphicData uri="http://schemas.openxmlformats.org/drawingml/2006/table">
            <a:tbl>
              <a:tblPr/>
              <a:tblGrid>
                <a:gridCol w="3483389"/>
                <a:gridCol w="1408312"/>
                <a:gridCol w="1260069"/>
                <a:gridCol w="1408312"/>
                <a:gridCol w="1260068"/>
              </a:tblGrid>
              <a:tr h="46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12202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</a:t>
                      </a:r>
                    </a:p>
                    <a:p>
                      <a:pPr marL="2682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2682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2682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Asthenia</a:t>
                      </a:r>
                    </a:p>
                    <a:p>
                      <a:pPr marL="2682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Cough</a:t>
                      </a:r>
                    </a:p>
                    <a:p>
                      <a:pPr marL="2682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86.7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16.7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16.7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16.7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86.7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13.3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3.3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13.3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94.7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26.3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31.6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15.8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21.1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78.9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15.8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26.3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21.1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21.1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2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3.3 (n = 1 *)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3.3 (n = 1 **)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2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drug-related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3.3 (n = 1 **)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9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due to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5.3 (n = 1 ***)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2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g/dl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16.7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2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&gt; 2.5 x baseline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3.3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5.3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2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&gt; 2.5 x baseline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3.3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5.3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2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Late elevation of AST/ALT &gt; 5.0 x ULN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3.3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5.3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4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Bilirubin &gt; 2.5 / &gt; 5 x baseline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23.3 / 10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33.3 / 3.3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15.8 / 5.3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5.3 / 0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4388" name="Groupe 26"/>
          <p:cNvGrpSpPr>
            <a:grpSpLocks/>
          </p:cNvGrpSpPr>
          <p:nvPr/>
        </p:nvGrpSpPr>
        <p:grpSpPr bwMode="auto">
          <a:xfrm>
            <a:off x="0" y="6570663"/>
            <a:ext cx="1116013" cy="287337"/>
            <a:chOff x="0" y="6570663"/>
            <a:chExt cx="1115616" cy="287337"/>
          </a:xfrm>
        </p:grpSpPr>
        <p:sp>
          <p:nvSpPr>
            <p:cNvPr id="1439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964596" cy="286565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14391" name="ZoneTexte 23"/>
            <p:cNvSpPr txBox="1">
              <a:spLocks noChangeArrowheads="1"/>
            </p:cNvSpPr>
            <p:nvPr/>
          </p:nvSpPr>
          <p:spPr bwMode="auto">
            <a:xfrm>
              <a:off x="67522" y="6581745"/>
              <a:ext cx="1048094" cy="276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C-SCAPE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323528" y="6021288"/>
            <a:ext cx="6122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* Acute </a:t>
            </a:r>
            <a:r>
              <a:rPr lang="fr-FR" sz="1400" dirty="0" err="1" smtClean="0"/>
              <a:t>renal</a:t>
            </a:r>
            <a:r>
              <a:rPr lang="fr-FR" sz="1400" dirty="0" smtClean="0"/>
              <a:t> </a:t>
            </a:r>
            <a:r>
              <a:rPr lang="fr-FR" sz="1400" dirty="0" err="1" smtClean="0"/>
              <a:t>failure</a:t>
            </a:r>
            <a:r>
              <a:rPr lang="fr-FR" sz="1400" dirty="0" smtClean="0"/>
              <a:t> </a:t>
            </a:r>
            <a:r>
              <a:rPr lang="fr-FR" sz="1400" dirty="0" err="1" smtClean="0"/>
              <a:t>with</a:t>
            </a:r>
            <a:r>
              <a:rPr lang="fr-FR" sz="1400" dirty="0" smtClean="0"/>
              <a:t> </a:t>
            </a:r>
            <a:r>
              <a:rPr lang="fr-FR" sz="1400" dirty="0" err="1" smtClean="0"/>
              <a:t>urinary</a:t>
            </a:r>
            <a:r>
              <a:rPr lang="fr-FR" sz="1400" dirty="0" smtClean="0"/>
              <a:t> tract infection ; **</a:t>
            </a:r>
            <a:r>
              <a:rPr lang="fr-FR" sz="1400" dirty="0" err="1" smtClean="0"/>
              <a:t>Flushing</a:t>
            </a:r>
            <a:r>
              <a:rPr lang="fr-FR" sz="1400" dirty="0" smtClean="0"/>
              <a:t> </a:t>
            </a:r>
            <a:r>
              <a:rPr lang="fr-FR" sz="1400" dirty="0" smtClean="0"/>
              <a:t>; </a:t>
            </a:r>
            <a:endParaRPr lang="fr-FR" sz="1400" dirty="0" smtClean="0"/>
          </a:p>
          <a:p>
            <a:r>
              <a:rPr lang="fr-FR" sz="1400" dirty="0" smtClean="0"/>
              <a:t>**</a:t>
            </a:r>
            <a:r>
              <a:rPr lang="fr-FR" sz="1400" dirty="0" smtClean="0"/>
              <a:t>* </a:t>
            </a:r>
            <a:r>
              <a:rPr lang="fr-FR" sz="1400" dirty="0" err="1" smtClean="0"/>
              <a:t>Increased</a:t>
            </a:r>
            <a:r>
              <a:rPr lang="fr-FR" sz="1400" dirty="0" smtClean="0"/>
              <a:t> AST/ATLT </a:t>
            </a:r>
            <a:r>
              <a:rPr lang="fr-FR" sz="1400" dirty="0" err="1" smtClean="0"/>
              <a:t>confounded</a:t>
            </a:r>
            <a:r>
              <a:rPr lang="fr-FR" sz="1400" dirty="0" smtClean="0"/>
              <a:t> by concurrent use of </a:t>
            </a:r>
            <a:r>
              <a:rPr lang="fr-FR" sz="1400" dirty="0" err="1" smtClean="0"/>
              <a:t>hepatotoxic</a:t>
            </a:r>
            <a:r>
              <a:rPr lang="fr-FR" sz="1400" dirty="0" smtClean="0"/>
              <a:t> </a:t>
            </a:r>
            <a:r>
              <a:rPr lang="fr-FR" sz="1400" dirty="0" err="1" smtClean="0"/>
              <a:t>drug</a:t>
            </a:r>
            <a:endParaRPr lang="fr-FR" sz="1400" dirty="0"/>
          </a:p>
        </p:txBody>
      </p:sp>
      <p:sp>
        <p:nvSpPr>
          <p:cNvPr id="10" name="Rectangle 9"/>
          <p:cNvSpPr/>
          <p:nvPr/>
        </p:nvSpPr>
        <p:spPr>
          <a:xfrm>
            <a:off x="69450" y="1122253"/>
            <a:ext cx="904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events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and 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laboratory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abnormalities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%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Rectangle 27"/>
          <p:cNvSpPr>
            <a:spLocks noGrp="1" noChangeArrowheads="1"/>
          </p:cNvSpPr>
          <p:nvPr>
            <p:ph type="title"/>
          </p:nvPr>
        </p:nvSpPr>
        <p:spPr>
          <a:xfrm>
            <a:off x="251520" y="76200"/>
            <a:ext cx="8674100" cy="976313"/>
          </a:xfrm>
        </p:spPr>
        <p:txBody>
          <a:bodyPr/>
          <a:lstStyle/>
          <a:p>
            <a:r>
              <a:rPr lang="fr-FR" sz="2800" dirty="0" smtClean="0"/>
              <a:t>C-SCAPE </a:t>
            </a:r>
            <a:r>
              <a:rPr lang="fr-FR" sz="2800" dirty="0" err="1" smtClean="0"/>
              <a:t>Study</a:t>
            </a:r>
            <a:r>
              <a:rPr lang="fr-FR" sz="2800" dirty="0" smtClean="0"/>
              <a:t>: </a:t>
            </a:r>
            <a:r>
              <a:rPr lang="fr-FR" sz="2800" dirty="0" err="1"/>
              <a:t>elbasvir</a:t>
            </a:r>
            <a:r>
              <a:rPr lang="fr-FR" sz="2800" dirty="0"/>
              <a:t> ± </a:t>
            </a:r>
            <a:r>
              <a:rPr lang="fr-FR" sz="2800" dirty="0" err="1"/>
              <a:t>grazoprevir</a:t>
            </a:r>
            <a:r>
              <a:rPr lang="fr-FR" sz="2800" dirty="0"/>
              <a:t> ± RBV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in </a:t>
            </a:r>
            <a:r>
              <a:rPr lang="fr-FR" sz="2800" dirty="0" err="1" smtClean="0"/>
              <a:t>genotypes</a:t>
            </a:r>
            <a:r>
              <a:rPr lang="fr-FR" sz="2800" dirty="0" smtClean="0"/>
              <a:t> 2, 4, 5 or 6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Brown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A.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J Viral Hepatitis 2017 (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ahead of print)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contenu 2"/>
          <p:cNvSpPr txBox="1">
            <a:spLocks/>
          </p:cNvSpPr>
          <p:nvPr/>
        </p:nvSpPr>
        <p:spPr>
          <a:xfrm>
            <a:off x="395536" y="1124744"/>
            <a:ext cx="8424738" cy="5400600"/>
          </a:xfrm>
          <a:prstGeom prst="rect">
            <a:avLst/>
          </a:prstGeom>
        </p:spPr>
        <p:txBody>
          <a:bodyPr/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/>
              <a:t>Summary</a:t>
            </a:r>
            <a:endParaRPr lang="en-US" sz="2000" spc="-4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/>
              <a:t>In </a:t>
            </a:r>
            <a:r>
              <a:rPr lang="en-US" sz="2000" spc="-40" dirty="0" smtClean="0"/>
              <a:t>genotype 2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 smtClean="0"/>
              <a:t>12 weeks of </a:t>
            </a:r>
            <a:r>
              <a:rPr lang="en-US" sz="1800" spc="-40" dirty="0" smtClean="0"/>
              <a:t>EBR/GZR </a:t>
            </a:r>
            <a:r>
              <a:rPr lang="en-US" sz="1800" spc="-40" dirty="0" smtClean="0"/>
              <a:t>+ </a:t>
            </a:r>
            <a:r>
              <a:rPr lang="en-US" sz="1800" spc="-40" dirty="0"/>
              <a:t>RBV is more efficacious than </a:t>
            </a:r>
            <a:r>
              <a:rPr lang="en-US" sz="1800" spc="-40" dirty="0" smtClean="0"/>
              <a:t>GZR + </a:t>
            </a:r>
            <a:r>
              <a:rPr lang="en-US" sz="1800" spc="-40" dirty="0"/>
              <a:t>RBV, due to the added benefit of </a:t>
            </a:r>
            <a:r>
              <a:rPr lang="en-US" sz="1800" spc="-40" dirty="0" smtClean="0"/>
              <a:t>EBR in </a:t>
            </a:r>
            <a:r>
              <a:rPr lang="en-US" sz="1800" spc="-40" dirty="0"/>
              <a:t>treating patients with </a:t>
            </a:r>
            <a:r>
              <a:rPr lang="en-US" sz="1800" spc="-40" dirty="0" smtClean="0"/>
              <a:t>31L variant</a:t>
            </a:r>
            <a:endParaRPr lang="en-US" sz="1800" spc="-40" dirty="0" smtClean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 smtClean="0"/>
              <a:t>12 weeks of GZR + </a:t>
            </a:r>
            <a:r>
              <a:rPr lang="en-US" sz="1800" spc="-40" dirty="0"/>
              <a:t>RBV is inadequate </a:t>
            </a:r>
            <a:r>
              <a:rPr lang="en-US" sz="1800" spc="-40" dirty="0" smtClean="0"/>
              <a:t>for </a:t>
            </a:r>
            <a:r>
              <a:rPr lang="en-US" sz="1800" spc="-40" dirty="0"/>
              <a:t>non-cirrhotic, treatment-</a:t>
            </a:r>
            <a:r>
              <a:rPr lang="en-US" sz="1800" spc="-40" dirty="0" smtClean="0"/>
              <a:t>naive </a:t>
            </a:r>
            <a:r>
              <a:rPr lang="en-US" sz="1800" spc="-40" dirty="0"/>
              <a:t>patients with </a:t>
            </a:r>
            <a:r>
              <a:rPr lang="en-US" sz="1800" spc="-40" dirty="0" smtClean="0"/>
              <a:t>genotype 2. The triple combination is not optimal</a:t>
            </a:r>
            <a:endParaRPr lang="en-US" sz="1800" spc="-4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 smtClean="0"/>
              <a:t>In genotype 4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 smtClean="0"/>
              <a:t>12 weeks of GZR + EBR, </a:t>
            </a:r>
            <a:r>
              <a:rPr lang="en-US" sz="1800" spc="-40" dirty="0"/>
              <a:t>with or without RBV, is highly efficacious </a:t>
            </a:r>
            <a:r>
              <a:rPr lang="en-US" sz="1800" spc="-40" dirty="0" smtClean="0"/>
              <a:t>for </a:t>
            </a:r>
            <a:r>
              <a:rPr lang="en-US" sz="1800" spc="-40" dirty="0"/>
              <a:t>non-cirrhotic, treatment-naive </a:t>
            </a:r>
            <a:r>
              <a:rPr lang="en-US" sz="1800" spc="-40" dirty="0" smtClean="0"/>
              <a:t>patients</a:t>
            </a:r>
            <a:endParaRPr lang="en-US" sz="1800" spc="-4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 smtClean="0"/>
              <a:t>In genotype 5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 smtClean="0"/>
              <a:t>12 weeks </a:t>
            </a:r>
            <a:r>
              <a:rPr lang="en-US" sz="1800" spc="-40" dirty="0"/>
              <a:t>of </a:t>
            </a:r>
            <a:r>
              <a:rPr lang="en-US" sz="1800" spc="-40" dirty="0" smtClean="0"/>
              <a:t>GZR + EBR + </a:t>
            </a:r>
            <a:r>
              <a:rPr lang="en-US" sz="1800" spc="-40" dirty="0"/>
              <a:t>RBV appears to be more effective than </a:t>
            </a:r>
            <a:r>
              <a:rPr lang="en-US" sz="1800" spc="-40" dirty="0" smtClean="0"/>
              <a:t>GZR + EBR</a:t>
            </a:r>
            <a:endParaRPr lang="en-US" sz="1800" spc="-4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 smtClean="0"/>
              <a:t>In genotype 6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 smtClean="0"/>
              <a:t>12 weeks </a:t>
            </a:r>
            <a:r>
              <a:rPr lang="en-US" sz="1800" spc="-40" dirty="0"/>
              <a:t>regimen of </a:t>
            </a:r>
            <a:r>
              <a:rPr lang="en-US" sz="1800" spc="-40" dirty="0" smtClean="0"/>
              <a:t>GZR + EBR ± RBV </a:t>
            </a:r>
            <a:r>
              <a:rPr lang="en-US" sz="1800" spc="-40" dirty="0"/>
              <a:t>is </a:t>
            </a:r>
            <a:r>
              <a:rPr lang="en-US" sz="1800" spc="-40" dirty="0" smtClean="0"/>
              <a:t>moderately effective </a:t>
            </a:r>
            <a:r>
              <a:rPr lang="en-US" sz="1800" spc="-40" dirty="0"/>
              <a:t>(SVR</a:t>
            </a:r>
            <a:r>
              <a:rPr lang="en-US" sz="1800" spc="-40" baseline="-25000" dirty="0"/>
              <a:t>12 </a:t>
            </a:r>
            <a:r>
              <a:rPr lang="en-US" sz="1800" spc="-40" dirty="0"/>
              <a:t>of </a:t>
            </a:r>
            <a:r>
              <a:rPr lang="en-US" sz="1800" spc="-40" dirty="0" smtClean="0"/>
              <a:t>75%) </a:t>
            </a:r>
            <a:r>
              <a:rPr lang="en-US" sz="1800" spc="-40" dirty="0"/>
              <a:t>for non-cirrhotic, treatment-naive </a:t>
            </a:r>
            <a:r>
              <a:rPr lang="en-US" sz="1800" spc="-40" dirty="0" smtClean="0"/>
              <a:t>patients</a:t>
            </a:r>
            <a:endParaRPr lang="en-US" spc="-4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 smtClean="0"/>
              <a:t>Safety </a:t>
            </a:r>
            <a:endParaRPr lang="en-US" sz="2000" spc="-4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 smtClean="0"/>
              <a:t>1 case of discontinuation for adverse event (1%)</a:t>
            </a:r>
            <a:endParaRPr lang="en-US" sz="1800" spc="-40" dirty="0"/>
          </a:p>
        </p:txBody>
      </p:sp>
      <p:sp>
        <p:nvSpPr>
          <p:cNvPr id="3" name="Rectangle 27"/>
          <p:cNvSpPr txBox="1">
            <a:spLocks noChangeArrowheads="1"/>
          </p:cNvSpPr>
          <p:nvPr/>
        </p:nvSpPr>
        <p:spPr>
          <a:xfrm>
            <a:off x="251520" y="76200"/>
            <a:ext cx="8674100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fr-FR" sz="2800" dirty="0" smtClean="0"/>
              <a:t>C-SCAPE </a:t>
            </a:r>
            <a:r>
              <a:rPr lang="fr-FR" sz="2800" dirty="0" err="1" smtClean="0"/>
              <a:t>Study</a:t>
            </a:r>
            <a:r>
              <a:rPr lang="fr-FR" sz="2800" dirty="0" smtClean="0"/>
              <a:t>: </a:t>
            </a:r>
            <a:r>
              <a:rPr lang="fr-FR" sz="2800" dirty="0" err="1"/>
              <a:t>elbasvir</a:t>
            </a:r>
            <a:r>
              <a:rPr lang="fr-FR" sz="2800" dirty="0"/>
              <a:t> ± </a:t>
            </a:r>
            <a:r>
              <a:rPr lang="fr-FR" sz="2800" dirty="0" err="1"/>
              <a:t>grazoprevir</a:t>
            </a:r>
            <a:r>
              <a:rPr lang="fr-FR" sz="2800" dirty="0"/>
              <a:t> ± </a:t>
            </a:r>
            <a:r>
              <a:rPr lang="fr-FR" sz="2800" dirty="0" smtClean="0"/>
              <a:t>RBV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in </a:t>
            </a:r>
            <a:r>
              <a:rPr lang="fr-FR" sz="2800" dirty="0" err="1" smtClean="0"/>
              <a:t>genotypes</a:t>
            </a:r>
            <a:r>
              <a:rPr lang="fr-FR" sz="2800" dirty="0" smtClean="0"/>
              <a:t> 2, 4, 5 or 6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Brown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A.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J Viral Hepatitis 2017 (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ahead of print)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1464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2413</TotalTime>
  <Words>1010</Words>
  <Application>Microsoft Macintosh PowerPoint</Application>
  <PresentationFormat>Présentation à l'écran (4:3)</PresentationFormat>
  <Paragraphs>310</Paragraphs>
  <Slides>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2015 </vt:lpstr>
      <vt:lpstr>C-SCAPE Study: elbasvir ± grazoprevir ± RBV  in genotypes 2, 4, 5 or 6</vt:lpstr>
      <vt:lpstr>C-SCAPE Study: elbasvir ± grazoprevir ± RBV   in genotypes 2, 4, 5 or 6</vt:lpstr>
      <vt:lpstr>C-SCAPE Study: elbasvir ± grazoprevir ± RBV   in genotypes 2, 4, 5 or 6</vt:lpstr>
      <vt:lpstr>C-SCAPE Study: elbasvir ± grazoprevir ± RBV  in genotypes 2, 4, 5 or 6</vt:lpstr>
      <vt:lpstr>C-SCAPE Study: elbasvir ± grazoprevir ± RBV  in genotypes 2, 4, 5 or 6</vt:lpstr>
      <vt:lpstr>Présentation PowerPoint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178</cp:revision>
  <dcterms:created xsi:type="dcterms:W3CDTF">2010-10-19T10:42:50Z</dcterms:created>
  <dcterms:modified xsi:type="dcterms:W3CDTF">2017-11-28T14:01:36Z</dcterms:modified>
</cp:coreProperties>
</file>