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84" r:id="rId3"/>
    <p:sldId id="299" r:id="rId4"/>
    <p:sldId id="292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660066"/>
    <a:srgbClr val="FF00FF"/>
    <a:srgbClr val="333399"/>
    <a:srgbClr val="33CC33"/>
    <a:srgbClr val="0070C0"/>
    <a:srgbClr val="000066"/>
    <a:srgbClr val="8D3C15"/>
    <a:srgbClr val="FF660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575" autoAdjust="0"/>
  </p:normalViewPr>
  <p:slideViewPr>
    <p:cSldViewPr>
      <p:cViewPr varScale="1">
        <p:scale>
          <a:sx n="98" d="100"/>
          <a:sy n="98" d="100"/>
        </p:scale>
        <p:origin x="1248" y="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jj/01/aa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7020378" y="2349128"/>
            <a:ext cx="0" cy="223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5940258" y="2349128"/>
            <a:ext cx="0" cy="223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251520" y="76200"/>
            <a:ext cx="8208911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mtClean="0"/>
              <a:t>C-SLAM study: LDV/SOF vs SOF + SMV </a:t>
            </a:r>
            <a:br>
              <a:rPr lang="en-US" smtClean="0"/>
            </a:br>
            <a:r>
              <a:rPr lang="en-US" smtClean="0"/>
              <a:t>in acute hepatitis C</a:t>
            </a:r>
          </a:p>
        </p:txBody>
      </p:sp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55764"/>
              </p:ext>
            </p:extLst>
          </p:nvPr>
        </p:nvGraphicFramePr>
        <p:xfrm>
          <a:off x="4300374" y="2900171"/>
          <a:ext cx="1639778" cy="648072"/>
        </p:xfrm>
        <a:graphic>
          <a:graphicData uri="http://schemas.openxmlformats.org/drawingml/2006/table">
            <a:tbl>
              <a:tblPr/>
              <a:tblGrid>
                <a:gridCol w="1639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90/400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97207" y="3012331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14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635896" y="4020443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96366" y="1265387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732240" y="179908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940152" y="3212976"/>
            <a:ext cx="1728192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597938"/>
              </p:ext>
            </p:extLst>
          </p:nvPr>
        </p:nvGraphicFramePr>
        <p:xfrm>
          <a:off x="4300374" y="4077070"/>
          <a:ext cx="2719898" cy="648074"/>
        </p:xfrm>
        <a:graphic>
          <a:graphicData uri="http://schemas.openxmlformats.org/drawingml/2006/table">
            <a:tbl>
              <a:tblPr/>
              <a:tblGrid>
                <a:gridCol w="271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SMV 150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6" name="Grouper 26"/>
          <p:cNvGrpSpPr/>
          <p:nvPr/>
        </p:nvGrpSpPr>
        <p:grpSpPr>
          <a:xfrm>
            <a:off x="1" y="6570663"/>
            <a:ext cx="1187623" cy="288111"/>
            <a:chOff x="1" y="6570663"/>
            <a:chExt cx="1258956" cy="288111"/>
          </a:xfrm>
        </p:grpSpPr>
        <p:sp>
          <p:nvSpPr>
            <p:cNvPr id="27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5362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C-SLAM</a:t>
              </a:r>
              <a:endPara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771800" y="1629048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281549" y="2786869"/>
            <a:ext cx="564676" cy="1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none" w="med" len="med"/>
            <a:tailEnd type="triangle" w="med" len="med"/>
          </a:ln>
        </p:spPr>
      </p:cxn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7020272" y="4149328"/>
            <a:ext cx="1116000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884368" y="335724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5652120" y="179908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9" name="AutoShape 162"/>
          <p:cNvSpPr>
            <a:spLocks noChangeArrowheads="1"/>
          </p:cNvSpPr>
          <p:nvPr/>
        </p:nvSpPr>
        <p:spPr bwMode="auto">
          <a:xfrm>
            <a:off x="339422" y="2939930"/>
            <a:ext cx="26862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Acute HCV infection</a:t>
            </a:r>
          </a:p>
          <a:p>
            <a:pPr algn="ctr"/>
            <a:r>
              <a:rPr lang="en-US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CrCl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&gt; 40 ml/min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Rehabilitation IV drug user,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 active intravenous drug, 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cocaine, or crack use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HBV or HIV co-infection</a:t>
            </a:r>
          </a:p>
        </p:txBody>
      </p:sp>
      <p:sp>
        <p:nvSpPr>
          <p:cNvPr id="43" name="Espace réservé du contenu 2"/>
          <p:cNvSpPr>
            <a:spLocks/>
          </p:cNvSpPr>
          <p:nvPr/>
        </p:nvSpPr>
        <p:spPr bwMode="auto">
          <a:xfrm>
            <a:off x="96366" y="5301208"/>
            <a:ext cx="8839493" cy="107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ts val="28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742950" lvl="1" indent="-285750">
              <a:lnSpc>
                <a:spcPts val="2800"/>
              </a:lnSpc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(undetectable HCV RNA)</a:t>
            </a:r>
            <a:endParaRPr lang="en-US" sz="440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smtClean="0">
                <a:solidFill>
                  <a:srgbClr val="0070C0"/>
                </a:solidFill>
                <a:ea typeface="ＭＳ Ｐゴシック" pitchFamily="34" charset="-128"/>
              </a:rPr>
              <a:t>Basu PP. AASLD 2015, Abs. 1074  </a:t>
            </a:r>
            <a:endParaRPr lang="en-US" sz="1200" i="1">
              <a:solidFill>
                <a:srgbClr val="0070C0"/>
              </a:solidFill>
              <a:ea typeface="ＭＳ Ｐゴシック" pitchFamily="34" charset="-128"/>
            </a:endParaRPr>
          </a:p>
        </p:txBody>
      </p:sp>
      <p:cxnSp>
        <p:nvCxnSpPr>
          <p:cNvPr id="30" name="Connecteur en angle 29"/>
          <p:cNvCxnSpPr/>
          <p:nvPr/>
        </p:nvCxnSpPr>
        <p:spPr>
          <a:xfrm flipV="1">
            <a:off x="3070393" y="3300363"/>
            <a:ext cx="1177571" cy="50789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ngle 36"/>
          <p:cNvCxnSpPr/>
          <p:nvPr/>
        </p:nvCxnSpPr>
        <p:spPr>
          <a:xfrm>
            <a:off x="3034389" y="3808253"/>
            <a:ext cx="1249579" cy="57223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55829"/>
              </p:ext>
            </p:extLst>
          </p:nvPr>
        </p:nvGraphicFramePr>
        <p:xfrm>
          <a:off x="364050" y="1706366"/>
          <a:ext cx="8528430" cy="4680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LDV/SOF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SMV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Male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F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 / 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 / Black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5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 / 10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 (Q80K+)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 (3)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 (2)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1,200,000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1,600,000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2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4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400" b="1" baseline="-25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(per protocol)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14/14 (100%)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13/13 (100%)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 dropped at W4 (started IV drug use)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 lost to follow-up before 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post-treatment W12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208911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C-SLAM study: LDV/SOF </a:t>
            </a:r>
            <a:r>
              <a:rPr lang="en-US" dirty="0" err="1" smtClean="0"/>
              <a:t>vs</a:t>
            </a:r>
            <a:r>
              <a:rPr lang="en-US" dirty="0" smtClean="0"/>
              <a:t> SOF + SMV </a:t>
            </a:r>
            <a:br>
              <a:rPr lang="en-US" dirty="0" smtClean="0"/>
            </a:br>
            <a:r>
              <a:rPr lang="en-US" dirty="0" smtClean="0"/>
              <a:t>in acute hepatitis C</a:t>
            </a:r>
          </a:p>
        </p:txBody>
      </p:sp>
      <p:grpSp>
        <p:nvGrpSpPr>
          <p:cNvPr id="5" name="Grouper 26"/>
          <p:cNvGrpSpPr/>
          <p:nvPr/>
        </p:nvGrpSpPr>
        <p:grpSpPr>
          <a:xfrm>
            <a:off x="1" y="6570663"/>
            <a:ext cx="1187623" cy="288111"/>
            <a:chOff x="1" y="6570663"/>
            <a:chExt cx="1258956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5362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C-SLAM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Basu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PP. AASLD 2015, Abs. 1074 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78094"/>
              </p:ext>
            </p:extLst>
          </p:nvPr>
        </p:nvGraphicFramePr>
        <p:xfrm>
          <a:off x="364050" y="1628801"/>
          <a:ext cx="8528430" cy="4789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5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LDV/SOF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4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 +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SMV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</a:t>
                      </a:r>
                      <a:endParaRPr lang="en-US" sz="1800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Dysguesia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Vomiting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Anemia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bilirubinemia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grade &gt; 2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Palpitations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Pruritus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Constipation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208911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mtClean="0"/>
              <a:t>C-SLAM study: LDV/SOF vs SOF + SMV </a:t>
            </a:r>
            <a:br>
              <a:rPr lang="en-US" smtClean="0"/>
            </a:br>
            <a:r>
              <a:rPr lang="en-US" smtClean="0"/>
              <a:t>in acute hepatitis C</a:t>
            </a:r>
          </a:p>
        </p:txBody>
      </p:sp>
      <p:grpSp>
        <p:nvGrpSpPr>
          <p:cNvPr id="5" name="Grouper 26"/>
          <p:cNvGrpSpPr/>
          <p:nvPr/>
        </p:nvGrpSpPr>
        <p:grpSpPr>
          <a:xfrm>
            <a:off x="1" y="6570663"/>
            <a:ext cx="1187623" cy="288111"/>
            <a:chOff x="1" y="6570663"/>
            <a:chExt cx="1258956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5362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C-SLAM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Basu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PP. AASLD 2015, Abs. 1074 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13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8" y="1268760"/>
            <a:ext cx="8784976" cy="5733256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smtClean="0"/>
              <a:t>Summary</a:t>
            </a:r>
            <a:br>
              <a:rPr lang="en-US" sz="2800" smtClean="0"/>
            </a:br>
            <a:endParaRPr lang="en-US" sz="200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smtClean="0"/>
              <a:t>High SVR</a:t>
            </a:r>
            <a:r>
              <a:rPr lang="en-US" sz="2000" spc="-40" baseline="-25000" smtClean="0"/>
              <a:t>12</a:t>
            </a:r>
            <a:r>
              <a:rPr lang="en-US" sz="2000" spc="-40" smtClean="0"/>
              <a:t> with short course of 2 HCV drugs in acute HCV infection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000" spc="-40" smtClean="0"/>
              <a:t>Overall rate of 100% by per protocol, 93% by ITT analysis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smtClean="0"/>
              <a:t>Minimal adverse events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spc="-40" smtClean="0"/>
              <a:t>Studies with larger number of patients needed</a:t>
            </a:r>
            <a:endParaRPr lang="en-US" sz="2000" spc="-40"/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251520" y="76200"/>
            <a:ext cx="8208911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mtClean="0"/>
              <a:t>C-SLAM study: LDV/SOF vs SOF + SMV </a:t>
            </a:r>
            <a:br>
              <a:rPr lang="en-US" smtClean="0"/>
            </a:br>
            <a:r>
              <a:rPr lang="en-US" smtClean="0"/>
              <a:t>in acute hepatitis C</a:t>
            </a:r>
          </a:p>
        </p:txBody>
      </p:sp>
      <p:grpSp>
        <p:nvGrpSpPr>
          <p:cNvPr id="6" name="Grouper 26"/>
          <p:cNvGrpSpPr/>
          <p:nvPr/>
        </p:nvGrpSpPr>
        <p:grpSpPr>
          <a:xfrm>
            <a:off x="1" y="6570663"/>
            <a:ext cx="1187623" cy="288111"/>
            <a:chOff x="1" y="6570663"/>
            <a:chExt cx="1258956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5362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8" y="6581775"/>
              <a:ext cx="11827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C-SLAM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572000" y="6565900"/>
            <a:ext cx="4564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Basu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PP. AASLD 2015, Abs. 1074  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4045</TotalTime>
  <Words>290</Words>
  <Application>Microsoft Office PowerPoint</Application>
  <PresentationFormat>Affichage à l'écran (4:3)</PresentationFormat>
  <Paragraphs>116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</vt:lpstr>
      <vt:lpstr>ＭＳ Ｐゴシック</vt:lpstr>
      <vt:lpstr>Times New Roman</vt:lpstr>
      <vt:lpstr>Trebuchet MS</vt:lpstr>
      <vt:lpstr>Wingdings</vt:lpstr>
      <vt:lpstr>HCV-trials.com 2015 </vt:lpstr>
      <vt:lpstr>Présentation PowerPoint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Pilar</cp:lastModifiedBy>
  <cp:revision>171</cp:revision>
  <dcterms:created xsi:type="dcterms:W3CDTF">2015-05-23T16:11:26Z</dcterms:created>
  <dcterms:modified xsi:type="dcterms:W3CDTF">2016-01-15T09:50:42Z</dcterms:modified>
</cp:coreProperties>
</file>