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0" r:id="rId2"/>
    <p:sldId id="311" r:id="rId3"/>
    <p:sldId id="312" r:id="rId4"/>
    <p:sldId id="317" r:id="rId5"/>
    <p:sldId id="313" r:id="rId6"/>
    <p:sldId id="318" r:id="rId7"/>
    <p:sldId id="315" r:id="rId8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333399"/>
    <a:srgbClr val="FF6600"/>
    <a:srgbClr val="10EB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694" y="-378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Line 172"/>
          <p:cNvSpPr>
            <a:spLocks noChangeShapeType="1"/>
          </p:cNvSpPr>
          <p:nvPr/>
        </p:nvSpPr>
        <p:spPr bwMode="auto">
          <a:xfrm>
            <a:off x="5882802" y="1875472"/>
            <a:ext cx="92" cy="245491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Line 172"/>
          <p:cNvSpPr>
            <a:spLocks noChangeShapeType="1"/>
          </p:cNvSpPr>
          <p:nvPr/>
        </p:nvSpPr>
        <p:spPr bwMode="auto">
          <a:xfrm>
            <a:off x="6587245" y="1875472"/>
            <a:ext cx="92" cy="245491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ine 172"/>
          <p:cNvSpPr>
            <a:spLocks noChangeShapeType="1"/>
          </p:cNvSpPr>
          <p:nvPr/>
        </p:nvSpPr>
        <p:spPr bwMode="auto">
          <a:xfrm>
            <a:off x="8294303" y="1875472"/>
            <a:ext cx="92" cy="245491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chronic kidney disease</a:t>
            </a:r>
            <a:endParaRPr lang="en-US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3419872" y="2144470"/>
            <a:ext cx="864096" cy="36003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76014" y="2216477"/>
            <a:ext cx="1707825" cy="576064"/>
          </a:xfrm>
          <a:prstGeom prst="rect">
            <a:avLst/>
          </a:prstGeom>
          <a:solidFill>
            <a:srgbClr val="7030A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GZR + EBR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76014" y="2916266"/>
            <a:ext cx="1707825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Calibri" panose="020F0502020204030204" pitchFamily="34" charset="0"/>
              </a:rPr>
              <a:t>Placebo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76014" y="3763155"/>
            <a:ext cx="1707826" cy="694282"/>
          </a:xfrm>
          <a:prstGeom prst="rect">
            <a:avLst/>
          </a:prstGeom>
          <a:solidFill>
            <a:srgbClr val="7030A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GZR + EBR (Intensive PK)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Connecteur droit avec flèche 13"/>
          <p:cNvCxnSpPr>
            <a:stCxn id="10" idx="3"/>
          </p:cNvCxnSpPr>
          <p:nvPr/>
        </p:nvCxnSpPr>
        <p:spPr>
          <a:xfrm>
            <a:off x="5883839" y="2504509"/>
            <a:ext cx="1800000" cy="0"/>
          </a:xfrm>
          <a:prstGeom prst="straightConnector1">
            <a:avLst/>
          </a:prstGeom>
          <a:ln w="19050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1" idx="3"/>
            <a:endCxn id="49" idx="1"/>
          </p:cNvCxnSpPr>
          <p:nvPr/>
        </p:nvCxnSpPr>
        <p:spPr>
          <a:xfrm>
            <a:off x="5883839" y="3204298"/>
            <a:ext cx="704385" cy="0"/>
          </a:xfrm>
          <a:prstGeom prst="straightConnector1">
            <a:avLst/>
          </a:prstGeom>
          <a:ln w="19050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162"/>
          <p:cNvSpPr>
            <a:spLocks noChangeArrowheads="1"/>
          </p:cNvSpPr>
          <p:nvPr/>
        </p:nvSpPr>
        <p:spPr bwMode="auto">
          <a:xfrm>
            <a:off x="3455848" y="3305310"/>
            <a:ext cx="792145" cy="36003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113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3455848" y="4070215"/>
            <a:ext cx="792145" cy="36003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11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588224" y="2916266"/>
            <a:ext cx="1707826" cy="576064"/>
          </a:xfrm>
          <a:prstGeom prst="rect">
            <a:avLst/>
          </a:prstGeom>
          <a:solidFill>
            <a:srgbClr val="7030A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GZR/EBR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val 110"/>
          <p:cNvSpPr>
            <a:spLocks noChangeArrowheads="1"/>
          </p:cNvSpPr>
          <p:nvPr/>
        </p:nvSpPr>
        <p:spPr bwMode="auto">
          <a:xfrm>
            <a:off x="5652120" y="1587869"/>
            <a:ext cx="468040" cy="468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</a:t>
            </a: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Oval 110"/>
          <p:cNvSpPr>
            <a:spLocks noChangeArrowheads="1"/>
          </p:cNvSpPr>
          <p:nvPr/>
        </p:nvSpPr>
        <p:spPr bwMode="auto">
          <a:xfrm>
            <a:off x="6336208" y="1587872"/>
            <a:ext cx="468040" cy="467995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4" name="Oval 110"/>
          <p:cNvSpPr>
            <a:spLocks noChangeArrowheads="1"/>
          </p:cNvSpPr>
          <p:nvPr/>
        </p:nvSpPr>
        <p:spPr bwMode="auto">
          <a:xfrm>
            <a:off x="8064400" y="1587869"/>
            <a:ext cx="468040" cy="468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0" name="Espace réservé du contenu 2"/>
          <p:cNvSpPr>
            <a:spLocks/>
          </p:cNvSpPr>
          <p:nvPr/>
        </p:nvSpPr>
        <p:spPr bwMode="auto">
          <a:xfrm>
            <a:off x="323529" y="5445224"/>
            <a:ext cx="9104427" cy="78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15 IU/ml)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&gt; 45% 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in immediate and PK groups :</a:t>
            </a:r>
            <a:b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reference rate, with 2-sided significance level of 0.05 </a:t>
            </a:r>
          </a:p>
        </p:txBody>
      </p:sp>
      <p:sp>
        <p:nvSpPr>
          <p:cNvPr id="71" name="AutoShape 162"/>
          <p:cNvSpPr>
            <a:spLocks noChangeArrowheads="1"/>
          </p:cNvSpPr>
          <p:nvPr/>
        </p:nvSpPr>
        <p:spPr bwMode="auto">
          <a:xfrm>
            <a:off x="107503" y="2151642"/>
            <a:ext cx="2736000" cy="2233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CKD stage 4/5** ± hemodialysis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Treatment naïve or pre-treated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with IFN-based regimen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cxnSp>
        <p:nvCxnSpPr>
          <p:cNvPr id="73" name="Connecteur droit avec flèche 72"/>
          <p:cNvCxnSpPr/>
          <p:nvPr/>
        </p:nvCxnSpPr>
        <p:spPr>
          <a:xfrm>
            <a:off x="8332111" y="3233301"/>
            <a:ext cx="704385" cy="0"/>
          </a:xfrm>
          <a:prstGeom prst="straightConnector1">
            <a:avLst/>
          </a:prstGeom>
          <a:ln w="19050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AutoShape 60"/>
          <p:cNvCxnSpPr>
            <a:cxnSpLocks noChangeShapeType="1"/>
          </p:cNvCxnSpPr>
          <p:nvPr/>
        </p:nvCxnSpPr>
        <p:spPr bwMode="auto">
          <a:xfrm rot="10800000" flipH="1" flipV="1">
            <a:off x="4138365" y="2513221"/>
            <a:ext cx="1587" cy="791991"/>
          </a:xfrm>
          <a:prstGeom prst="bentConnector3">
            <a:avLst>
              <a:gd name="adj1" fmla="val -33937177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Line 63"/>
          <p:cNvSpPr>
            <a:spLocks noChangeShapeType="1"/>
          </p:cNvSpPr>
          <p:nvPr/>
        </p:nvSpPr>
        <p:spPr bwMode="auto">
          <a:xfrm>
            <a:off x="2843808" y="2909744"/>
            <a:ext cx="756031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2843808" y="4097397"/>
            <a:ext cx="1296144" cy="0"/>
          </a:xfrm>
          <a:prstGeom prst="line">
            <a:avLst/>
          </a:prstGeom>
          <a:ln w="19050">
            <a:solidFill>
              <a:srgbClr val="333399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59832" y="3737357"/>
            <a:ext cx="993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78" name="Connecteur droit 66"/>
          <p:cNvCxnSpPr>
            <a:cxnSpLocks noChangeShapeType="1"/>
          </p:cNvCxnSpPr>
          <p:nvPr/>
        </p:nvCxnSpPr>
        <p:spPr bwMode="auto">
          <a:xfrm rot="5400000">
            <a:off x="2921509" y="2446906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cxnSp>
        <p:nvCxnSpPr>
          <p:cNvPr id="79" name="Connecteur droit avec flèche 78"/>
          <p:cNvCxnSpPr/>
          <p:nvPr/>
        </p:nvCxnSpPr>
        <p:spPr>
          <a:xfrm>
            <a:off x="5940352" y="4097397"/>
            <a:ext cx="1800000" cy="0"/>
          </a:xfrm>
          <a:prstGeom prst="straightConnector1">
            <a:avLst/>
          </a:prstGeom>
          <a:ln w="19050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8262626" y="3305309"/>
            <a:ext cx="8933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Results</a:t>
            </a:r>
            <a:endParaRPr lang="fr-FR" sz="1400" dirty="0" smtClean="0"/>
          </a:p>
          <a:p>
            <a:r>
              <a:rPr lang="fr-FR" sz="1400" dirty="0"/>
              <a:t>n</a:t>
            </a:r>
            <a:r>
              <a:rPr lang="fr-FR" sz="1400" dirty="0" smtClean="0"/>
              <a:t>ot</a:t>
            </a:r>
          </a:p>
          <a:p>
            <a:r>
              <a:rPr lang="fr-FR" sz="1400" dirty="0" err="1" smtClean="0"/>
              <a:t>available</a:t>
            </a:r>
            <a:endParaRPr lang="fr-FR" sz="1400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323529" y="12778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8" name="Oval 170"/>
          <p:cNvSpPr>
            <a:spLocks noChangeArrowheads="1"/>
          </p:cNvSpPr>
          <p:nvPr/>
        </p:nvSpPr>
        <p:spPr bwMode="auto">
          <a:xfrm>
            <a:off x="2312894" y="1289085"/>
            <a:ext cx="1604682" cy="899997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9512" y="4634552"/>
            <a:ext cx="7337265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 err="1" smtClean="0"/>
              <a:t>Randomisation</a:t>
            </a:r>
            <a:r>
              <a:rPr lang="en-US" sz="1400" dirty="0" smtClean="0"/>
              <a:t> was stratified on </a:t>
            </a:r>
            <a:r>
              <a:rPr lang="en-US" sz="1400" dirty="0"/>
              <a:t>diabetes (</a:t>
            </a:r>
            <a:r>
              <a:rPr lang="en-US" sz="1400" dirty="0" smtClean="0"/>
              <a:t>yes or no</a:t>
            </a:r>
            <a:r>
              <a:rPr lang="en-US" sz="1400" dirty="0"/>
              <a:t>) and hemodialysis status </a:t>
            </a:r>
            <a:r>
              <a:rPr lang="en-US" sz="1400" dirty="0" smtClean="0"/>
              <a:t>(yes or no</a:t>
            </a:r>
            <a:r>
              <a:rPr lang="en-US" sz="1400" dirty="0"/>
              <a:t>)</a:t>
            </a:r>
            <a:br>
              <a:rPr lang="en-US" sz="1400" dirty="0"/>
            </a:br>
            <a:r>
              <a:rPr lang="en-US" sz="1400" dirty="0"/>
              <a:t>** based on </a:t>
            </a:r>
            <a:r>
              <a:rPr lang="en-US" sz="1400" dirty="0" err="1"/>
              <a:t>eGFR</a:t>
            </a:r>
            <a:r>
              <a:rPr lang="en-US" sz="1400" dirty="0"/>
              <a:t> (MDRD equation) : 15-29 ml/min = CKD 4 ; &lt; 15 ml/min = CKD </a:t>
            </a:r>
            <a:r>
              <a:rPr lang="en-US" sz="1400" dirty="0" smtClean="0"/>
              <a:t>5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en-US" sz="1400" dirty="0"/>
              <a:t>GZR 100 mg </a:t>
            </a:r>
            <a:r>
              <a:rPr lang="en-US" sz="1400" dirty="0" err="1"/>
              <a:t>qd</a:t>
            </a:r>
            <a:r>
              <a:rPr lang="en-US" sz="1400" dirty="0"/>
              <a:t>, EBR 50 mg </a:t>
            </a:r>
            <a:r>
              <a:rPr lang="en-US" sz="1400" dirty="0" err="1"/>
              <a:t>qd</a:t>
            </a:r>
            <a:r>
              <a:rPr lang="en-US" sz="1400" dirty="0"/>
              <a:t>, GZR/EBR 100mg/50 mg fixed dose combination 1 pill </a:t>
            </a:r>
            <a:r>
              <a:rPr lang="en-US" sz="1400" dirty="0" err="1" smtClean="0"/>
              <a:t>qd</a:t>
            </a:r>
            <a:endParaRPr lang="en-US" sz="1400" dirty="0"/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 smtClean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chronic kidney disease</a:t>
            </a:r>
            <a:endParaRPr lang="en-US" dirty="0"/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0205832"/>
              </p:ext>
            </p:extLst>
          </p:nvPr>
        </p:nvGraphicFramePr>
        <p:xfrm>
          <a:off x="363637" y="1559859"/>
          <a:ext cx="8312818" cy="4893476"/>
        </p:xfrm>
        <a:graphic>
          <a:graphicData uri="http://schemas.openxmlformats.org/drawingml/2006/table">
            <a:tbl>
              <a:tblPr/>
              <a:tblGrid>
                <a:gridCol w="3110116"/>
                <a:gridCol w="2601351"/>
                <a:gridCol w="2601351"/>
              </a:tblGrid>
              <a:tr h="764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(Immediate + PK groups)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122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113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39140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140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African-American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 / 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 / 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82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n (%)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 (52)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 (48)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 (52)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 (47)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(&lt;1)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&gt; 800,000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61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history, n (%)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101 (83)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(17)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 (78)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 (22)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Diabetes,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(36)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 (32)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Dialysis,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 (75)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 (77)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61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CKD stage, n (%)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Stage 4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Stage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(82)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(19)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(81)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984263" y="1268760"/>
            <a:ext cx="3155479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 smtClean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chronic kidney disease</a:t>
            </a:r>
            <a:endParaRPr lang="en-US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147533" y="3002025"/>
            <a:ext cx="111125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147533" y="3524312"/>
            <a:ext cx="111125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147533" y="4046600"/>
            <a:ext cx="111125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147533" y="4568887"/>
            <a:ext cx="111125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147533" y="2476562"/>
            <a:ext cx="111125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469890" y="2506724"/>
            <a:ext cx="787400" cy="2088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766034" y="2600824"/>
            <a:ext cx="787400" cy="19939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ZoneTexte 20"/>
          <p:cNvSpPr txBox="1"/>
          <p:nvPr/>
        </p:nvSpPr>
        <p:spPr>
          <a:xfrm>
            <a:off x="1899106" y="441733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mtClean="0"/>
              <a:t>0</a:t>
            </a:r>
            <a:endParaRPr lang="en-US" sz="1400"/>
          </a:p>
        </p:txBody>
      </p:sp>
      <p:sp>
        <p:nvSpPr>
          <p:cNvPr id="24" name="ZoneTexte 23"/>
          <p:cNvSpPr txBox="1"/>
          <p:nvPr/>
        </p:nvSpPr>
        <p:spPr>
          <a:xfrm>
            <a:off x="1799720" y="389367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mtClean="0"/>
              <a:t>25</a:t>
            </a:r>
            <a:endParaRPr lang="en-US" sz="1400"/>
          </a:p>
        </p:txBody>
      </p:sp>
      <p:sp>
        <p:nvSpPr>
          <p:cNvPr id="25" name="ZoneTexte 24"/>
          <p:cNvSpPr txBox="1"/>
          <p:nvPr/>
        </p:nvSpPr>
        <p:spPr>
          <a:xfrm>
            <a:off x="1799720" y="33700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mtClean="0"/>
              <a:t>50</a:t>
            </a:r>
            <a:endParaRPr lang="en-US" sz="1400"/>
          </a:p>
        </p:txBody>
      </p:sp>
      <p:sp>
        <p:nvSpPr>
          <p:cNvPr id="26" name="ZoneTexte 25"/>
          <p:cNvSpPr txBox="1"/>
          <p:nvPr/>
        </p:nvSpPr>
        <p:spPr>
          <a:xfrm>
            <a:off x="1799720" y="284633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mtClean="0"/>
              <a:t>75</a:t>
            </a:r>
            <a:endParaRPr lang="en-US" sz="1400"/>
          </a:p>
        </p:txBody>
      </p:sp>
      <p:sp>
        <p:nvSpPr>
          <p:cNvPr id="27" name="ZoneTexte 26"/>
          <p:cNvSpPr txBox="1"/>
          <p:nvPr/>
        </p:nvSpPr>
        <p:spPr>
          <a:xfrm>
            <a:off x="1700334" y="232267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smtClean="0"/>
              <a:t>100</a:t>
            </a:r>
            <a:endParaRPr lang="en-US" sz="1400"/>
          </a:p>
        </p:txBody>
      </p:sp>
      <p:sp>
        <p:nvSpPr>
          <p:cNvPr id="28" name="ZoneTexte 27"/>
          <p:cNvSpPr txBox="1"/>
          <p:nvPr/>
        </p:nvSpPr>
        <p:spPr>
          <a:xfrm>
            <a:off x="2389743" y="1989421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99.1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(95.3-100)</a:t>
            </a:r>
            <a:endParaRPr lang="en-US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661842" y="207754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94.3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(88.5-97.7)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628145" y="4232722"/>
            <a:ext cx="4708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116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917627" y="4232722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1</a:t>
            </a:r>
            <a:r>
              <a:rPr lang="en-US" sz="1400" dirty="0" smtClean="0">
                <a:solidFill>
                  <a:schemeClr val="bg1"/>
                </a:solidFill>
              </a:rPr>
              <a:t>22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118835" y="4600873"/>
            <a:ext cx="1489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Modified</a:t>
            </a:r>
            <a:br>
              <a:rPr lang="en-US" sz="1400" dirty="0" smtClean="0"/>
            </a:br>
            <a:r>
              <a:rPr lang="en-US" sz="1400" dirty="0" smtClean="0"/>
              <a:t>Full analysis Set</a:t>
            </a:r>
            <a:endParaRPr lang="en-US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573501" y="4653717"/>
            <a:ext cx="1172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Full analysis</a:t>
            </a:r>
          </a:p>
          <a:p>
            <a:pPr algn="ctr"/>
            <a:r>
              <a:rPr lang="en-US" sz="1400" dirty="0" smtClean="0"/>
              <a:t> Set</a:t>
            </a:r>
            <a:endParaRPr lang="en-US" sz="1400" dirty="0"/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560424" y="1187787"/>
            <a:ext cx="6009017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CI), </a:t>
            </a:r>
            <a:r>
              <a:rPr lang="en-GB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endParaRPr lang="en-GB" sz="24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46827" y="2102079"/>
            <a:ext cx="36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%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112815" y="1700808"/>
            <a:ext cx="1501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Primary analysis</a:t>
            </a:r>
            <a:endParaRPr lang="en-US" sz="1400" dirty="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124297" y="2470725"/>
            <a:ext cx="539999" cy="212399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ZoneTexte 40"/>
          <p:cNvSpPr txBox="1"/>
          <p:nvPr/>
        </p:nvSpPr>
        <p:spPr>
          <a:xfrm>
            <a:off x="4920449" y="1951746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100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(94.1-100)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202114" y="423272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61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988393" y="2506725"/>
            <a:ext cx="539999" cy="208799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ZoneTexte 43"/>
          <p:cNvSpPr txBox="1"/>
          <p:nvPr/>
        </p:nvSpPr>
        <p:spPr>
          <a:xfrm>
            <a:off x="5784545" y="1987606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98.2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(90.3-100)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066210" y="423272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55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877429" y="2530873"/>
            <a:ext cx="539999" cy="2070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ZoneTexte 46"/>
          <p:cNvSpPr txBox="1"/>
          <p:nvPr/>
        </p:nvSpPr>
        <p:spPr>
          <a:xfrm>
            <a:off x="6649536" y="1998386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97.6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(87.1-99.9)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6955246" y="423272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41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7788593" y="2470725"/>
            <a:ext cx="539999" cy="212399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ZoneTexte 49"/>
          <p:cNvSpPr txBox="1"/>
          <p:nvPr/>
        </p:nvSpPr>
        <p:spPr>
          <a:xfrm>
            <a:off x="7584745" y="1954507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100</a:t>
            </a:r>
          </a:p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(95.2-100)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866410" y="4232722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75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5202114" y="460087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1a</a:t>
            </a:r>
            <a:endParaRPr lang="en-US" sz="1400" dirty="0"/>
          </a:p>
        </p:txBody>
      </p:sp>
      <p:sp>
        <p:nvSpPr>
          <p:cNvPr id="53" name="ZoneTexte 52"/>
          <p:cNvSpPr txBox="1"/>
          <p:nvPr/>
        </p:nvSpPr>
        <p:spPr>
          <a:xfrm>
            <a:off x="6066210" y="460087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1b</a:t>
            </a:r>
            <a:endParaRPr lang="en-US" sz="14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941428" y="4672881"/>
            <a:ext cx="663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/>
          </a:p>
        </p:txBody>
      </p:sp>
      <p:sp>
        <p:nvSpPr>
          <p:cNvPr id="55" name="ZoneTexte 54"/>
          <p:cNvSpPr txBox="1"/>
          <p:nvPr/>
        </p:nvSpPr>
        <p:spPr>
          <a:xfrm>
            <a:off x="7851507" y="4600873"/>
            <a:ext cx="41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56" name="ZoneTexte 55"/>
          <p:cNvSpPr txBox="1"/>
          <p:nvPr/>
        </p:nvSpPr>
        <p:spPr>
          <a:xfrm>
            <a:off x="6908652" y="4600873"/>
            <a:ext cx="47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Yes</a:t>
            </a:r>
            <a:endParaRPr lang="en-US" sz="1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319842" y="4960913"/>
            <a:ext cx="1152128" cy="0"/>
          </a:xfrm>
          <a:prstGeom prst="line">
            <a:avLst/>
          </a:prstGeom>
          <a:ln w="19050">
            <a:solidFill>
              <a:srgbClr val="3333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6976026" y="4960913"/>
            <a:ext cx="1152128" cy="0"/>
          </a:xfrm>
          <a:prstGeom prst="line">
            <a:avLst/>
          </a:prstGeom>
          <a:ln w="19050">
            <a:solidFill>
              <a:srgbClr val="3333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7090882" y="4941168"/>
            <a:ext cx="89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Diabetes</a:t>
            </a:r>
            <a:endParaRPr lang="en-US" sz="1400" dirty="0"/>
          </a:p>
        </p:txBody>
      </p:sp>
      <p:sp>
        <p:nvSpPr>
          <p:cNvPr id="59" name="ZoneTexte 58"/>
          <p:cNvSpPr txBox="1"/>
          <p:nvPr/>
        </p:nvSpPr>
        <p:spPr>
          <a:xfrm>
            <a:off x="5428881" y="4960913"/>
            <a:ext cx="963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Genotype</a:t>
            </a:r>
            <a:endParaRPr lang="en-US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179512" y="6183234"/>
            <a:ext cx="8100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Genotype 1b, non cirrhotic, CKD stage 5, NS5A RAV at baseline : L31M, at failure : L31M + Y93H</a:t>
            </a:r>
            <a:endParaRPr lang="en-US" sz="1400" dirty="0"/>
          </a:p>
        </p:txBody>
      </p:sp>
      <p:sp>
        <p:nvSpPr>
          <p:cNvPr id="4" name="ZoneTexte 3"/>
          <p:cNvSpPr txBox="1"/>
          <p:nvPr/>
        </p:nvSpPr>
        <p:spPr>
          <a:xfrm>
            <a:off x="4788024" y="5301208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Modified full analysis set excluded patients who died or discontinued for reasons unrelated to treatment</a:t>
            </a:r>
            <a:endParaRPr lang="en-US" sz="1400"/>
          </a:p>
        </p:txBody>
      </p:sp>
      <p:sp>
        <p:nvSpPr>
          <p:cNvPr id="60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2262850" y="2448600"/>
            <a:ext cx="6341598" cy="2152274"/>
          </a:xfrm>
          <a:custGeom>
            <a:avLst/>
            <a:gdLst>
              <a:gd name="T0" fmla="*/ 2951 w 2951"/>
              <a:gd name="T1" fmla="*/ 1318 h 1318"/>
              <a:gd name="T2" fmla="*/ 0 w 2951"/>
              <a:gd name="T3" fmla="*/ 1318 h 1318"/>
              <a:gd name="T4" fmla="*/ 0 w 2951"/>
              <a:gd name="T5" fmla="*/ 0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51" h="1318">
                <a:moveTo>
                  <a:pt x="2951" y="1318"/>
                </a:moveTo>
                <a:lnTo>
                  <a:pt x="0" y="1318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573684"/>
              </p:ext>
            </p:extLst>
          </p:nvPr>
        </p:nvGraphicFramePr>
        <p:xfrm>
          <a:off x="179512" y="5250468"/>
          <a:ext cx="4536504" cy="855718"/>
        </p:xfrm>
        <a:graphic>
          <a:graphicData uri="http://schemas.openxmlformats.org/drawingml/2006/table">
            <a:tbl>
              <a:tblPr/>
              <a:tblGrid>
                <a:gridCol w="2160240"/>
                <a:gridCol w="1191471"/>
                <a:gridCol w="1184793"/>
              </a:tblGrid>
              <a:tr h="38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unrelated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 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1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C-SURFER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genotype 1 with chronic kidney disease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Virologic</a:t>
            </a:r>
            <a:r>
              <a:rPr lang="en-US" dirty="0" smtClean="0"/>
              <a:t> outcome</a:t>
            </a:r>
          </a:p>
          <a:p>
            <a:pPr lvl="1"/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 (99%) &gt; to historical control (45%), p &lt; 0.001</a:t>
            </a:r>
          </a:p>
          <a:p>
            <a:pPr lvl="1"/>
            <a:r>
              <a:rPr lang="en-US" dirty="0" smtClean="0"/>
              <a:t> SVR rates similar in patients with </a:t>
            </a:r>
            <a:r>
              <a:rPr lang="en-US" dirty="0" err="1" smtClean="0"/>
              <a:t>unfavourable</a:t>
            </a:r>
            <a:r>
              <a:rPr lang="en-US" dirty="0" smtClean="0"/>
              <a:t> </a:t>
            </a:r>
            <a:r>
              <a:rPr lang="en-US" smtClean="0"/>
              <a:t>baseline </a:t>
            </a:r>
            <a:r>
              <a:rPr lang="en-US" smtClean="0"/>
              <a:t>characteristics </a:t>
            </a:r>
            <a:r>
              <a:rPr lang="en-US" dirty="0" smtClean="0"/>
              <a:t>(African American, IL28B non-CC, cirrhosis), and </a:t>
            </a:r>
            <a:r>
              <a:rPr lang="en-US" dirty="0"/>
              <a:t>in in all </a:t>
            </a:r>
            <a:r>
              <a:rPr lang="en-US" dirty="0" smtClean="0"/>
              <a:t>subgroups including </a:t>
            </a:r>
            <a:r>
              <a:rPr lang="en-US" dirty="0" err="1"/>
              <a:t>haemodialysis</a:t>
            </a:r>
            <a:r>
              <a:rPr lang="en-US" dirty="0"/>
              <a:t> and non-</a:t>
            </a:r>
            <a:r>
              <a:rPr lang="en-US" dirty="0" err="1" smtClean="0"/>
              <a:t>haemodialysis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Resistance associated variants at baseline</a:t>
            </a:r>
          </a:p>
          <a:p>
            <a:pPr lvl="1"/>
            <a:r>
              <a:rPr lang="en-US" dirty="0" smtClean="0"/>
              <a:t>NS3 : 36/112 (32.1%) patients : SVR</a:t>
            </a:r>
            <a:r>
              <a:rPr lang="en-US" baseline="-25000" dirty="0" smtClean="0"/>
              <a:t>12</a:t>
            </a:r>
            <a:r>
              <a:rPr lang="en-US" dirty="0" smtClean="0"/>
              <a:t> in 36/36</a:t>
            </a:r>
          </a:p>
          <a:p>
            <a:pPr lvl="1"/>
            <a:r>
              <a:rPr lang="en-US" dirty="0" smtClean="0"/>
              <a:t>NS5A : 17/115 (14.8%) of patients : SVR</a:t>
            </a:r>
            <a:r>
              <a:rPr lang="en-US" baseline="-25000" dirty="0" smtClean="0"/>
              <a:t>12</a:t>
            </a:r>
            <a:r>
              <a:rPr lang="en-US" dirty="0" smtClean="0"/>
              <a:t> in 16/17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60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 smtClean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chronic kidney disease</a:t>
            </a:r>
            <a:endParaRPr lang="en-US" dirty="0"/>
          </a:p>
        </p:txBody>
      </p:sp>
      <p:graphicFrame>
        <p:nvGraphicFramePr>
          <p:cNvPr id="5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093517"/>
              </p:ext>
            </p:extLst>
          </p:nvPr>
        </p:nvGraphicFramePr>
        <p:xfrm>
          <a:off x="323528" y="1748018"/>
          <a:ext cx="8528844" cy="3985238"/>
        </p:xfrm>
        <a:graphic>
          <a:graphicData uri="http://schemas.openxmlformats.org/drawingml/2006/table">
            <a:tbl>
              <a:tblPr/>
              <a:tblGrid>
                <a:gridCol w="4248472"/>
                <a:gridCol w="1800200"/>
                <a:gridCol w="1512168"/>
                <a:gridCol w="968004"/>
              </a:tblGrid>
              <a:tr h="495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113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an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(4.4%)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14,4%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16,8%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(2.7%)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534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10% in either group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g/dl*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2.5 x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2.5 x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8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2.5 -5 x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183516" y="1133709"/>
            <a:ext cx="6765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1520" y="5733256"/>
            <a:ext cx="5488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Erythropoietin</a:t>
            </a:r>
            <a:r>
              <a:rPr lang="fr-FR" sz="1400" dirty="0" smtClean="0"/>
              <a:t> use : 23% of GZR + EBR group vs 35% of placebo </a:t>
            </a:r>
            <a:endParaRPr lang="fr-FR" sz="1400" dirty="0"/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 smtClean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chronic kidney disease</a:t>
            </a:r>
            <a:endParaRPr lang="en-US" dirty="0"/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10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16628604"/>
              </p:ext>
            </p:extLst>
          </p:nvPr>
        </p:nvGraphicFramePr>
        <p:xfrm>
          <a:off x="395536" y="1916832"/>
          <a:ext cx="7560840" cy="2535918"/>
        </p:xfrm>
        <a:graphic>
          <a:graphicData uri="http://schemas.openxmlformats.org/drawingml/2006/table">
            <a:tbl>
              <a:tblPr/>
              <a:tblGrid>
                <a:gridCol w="4680520"/>
                <a:gridCol w="1584176"/>
                <a:gridCol w="1296144"/>
              </a:tblGrid>
              <a:tr h="634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111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113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8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Initiation of maintenance dialysis, n/N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0/26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 in CKD stage, not on dialysis, n/N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Worsening of proteinuria,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7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change from baseline in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(mL/min/1.73m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 patients not on dialysis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W12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follow-up W4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- 0.32 ± 4.79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- 0.13 ± 4.79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- 1.08 ± 3.83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- 1.13 ± 4.85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371245" y="1133709"/>
            <a:ext cx="438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Renal function monitored events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31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C-SURFER Study: </a:t>
            </a:r>
            <a:r>
              <a:rPr lang="en-US" dirty="0" err="1" smtClean="0"/>
              <a:t>grazoprevir</a:t>
            </a:r>
            <a:r>
              <a:rPr lang="en-US" dirty="0" smtClean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> in genotype 1 with chronic kidney disease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Summary</a:t>
            </a:r>
            <a:br>
              <a:rPr lang="en-US" sz="2800" dirty="0" smtClean="0"/>
            </a:b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Once daily GZR + EBR for 12 weeks achieved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of 99% for treatment of HCV genotype 1 infection among patients with chronic kidney disease stage 4-5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of 100% in naïve patients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of 95% in experienced patients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Efficacy was consistent across different subpopulation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Genotypes 1a and 1b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Diabetes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Hemodialysis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Failure to achieve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was rare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One patient with genotype 1b relapsed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Once daily GZR + EBR for 12 weeks was well-tolerated</a:t>
            </a:r>
            <a:endParaRPr lang="en-US" sz="2000" dirty="0"/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81578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C-SURFER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98691" y="6565900"/>
            <a:ext cx="30373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Roth D. Lancet 2015; Oct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6; 386:1537-45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</TotalTime>
  <Words>804</Words>
  <Application>Microsoft Office PowerPoint</Application>
  <PresentationFormat>Affichage à l'écran (4:3)</PresentationFormat>
  <Paragraphs>258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C-SURFER Study: grazoprevir + elbasvir  in genotype 1 with chronic kidney disease</vt:lpstr>
      <vt:lpstr>C-SURFER Study: grazoprevir + elbasvir  in genotype 1 with chronic kidney disease</vt:lpstr>
      <vt:lpstr>C-SURFER Study: grazoprevir + elbasvir  in genotype 1 with chronic kidney disease</vt:lpstr>
      <vt:lpstr>C-SURFER Study: grazoprevir + elbasvir  in genotype 1 with chronic kidney disease</vt:lpstr>
      <vt:lpstr>C-SURFER Study: grazoprevir + elbasvir  in genotype 1 with chronic kidney disease</vt:lpstr>
      <vt:lpstr>C-SURFER Study: grazoprevir + elbasvir  in genotype 1 with chronic kidney disease</vt:lpstr>
      <vt:lpstr>C-SURFER Study: grazoprevir + elbasvir in genotype 1 with chronic kidney disease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143</cp:revision>
  <dcterms:created xsi:type="dcterms:W3CDTF">2015-05-23T16:11:26Z</dcterms:created>
  <dcterms:modified xsi:type="dcterms:W3CDTF">2015-12-04T08:59:06Z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3873BB2E-7A2F-4C5B-8526-06999E85A2B3</vt:lpwstr>
  </property>
  <property fmtid="{D5CDD505-2E9C-101B-9397-08002B2CF9AE}" pid="3" name="ArticulatePath">
    <vt:lpwstr>C-SURFER-150615</vt:lpwstr>
  </property>
</Properties>
</file>