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4" r:id="rId2"/>
    <p:sldId id="285" r:id="rId3"/>
    <p:sldId id="286" r:id="rId4"/>
    <p:sldId id="292" r:id="rId5"/>
    <p:sldId id="293" r:id="rId6"/>
    <p:sldId id="287" r:id="rId7"/>
    <p:sldId id="290" r:id="rId8"/>
    <p:sldId id="291" r:id="rId9"/>
    <p:sldId id="288" r:id="rId10"/>
    <p:sldId id="289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2" pos="5759">
          <p15:clr>
            <a:srgbClr val="A4A3A4"/>
          </p15:clr>
        </p15:guide>
        <p15:guide id="9" orient="horz" pos="7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E2E2F6"/>
    <a:srgbClr val="FFFFFF"/>
    <a:srgbClr val="000099"/>
    <a:srgbClr val="000066"/>
    <a:srgbClr val="006666"/>
    <a:srgbClr val="00FFFF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3" autoAdjust="0"/>
    <p:restoredTop sz="96915" autoAdjust="0"/>
  </p:normalViewPr>
  <p:slideViewPr>
    <p:cSldViewPr>
      <p:cViewPr varScale="1">
        <p:scale>
          <a:sx n="45" d="100"/>
          <a:sy n="45" d="100"/>
        </p:scale>
        <p:origin x="-112" y="-936"/>
      </p:cViewPr>
      <p:guideLst>
        <p:guide orient="horz" pos="73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CE27681-CE58-48D4-9C27-68FCFC68238B}" type="datetimeFigureOut">
              <a:rPr lang="fr-FR"/>
              <a:pPr>
                <a:defRPr/>
              </a:pPr>
              <a:t>10/02/17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A5F45EA-AE5F-41FA-AB53-88F035C77EA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710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A0CF4F6-54CB-48E0-BF3E-F75EEEC8BCA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ADF2BB9-FA68-4109-B458-2EC0E68EFA66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AC39E65-DA37-4245-A7CC-9C5A37E0CFC7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ADF2BB9-FA68-4109-B458-2EC0E68EFA66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7178" name="AutoShape 162"/>
          <p:cNvSpPr>
            <a:spLocks noChangeArrowheads="1"/>
          </p:cNvSpPr>
          <p:nvPr/>
        </p:nvSpPr>
        <p:spPr bwMode="auto">
          <a:xfrm>
            <a:off x="107504" y="2651885"/>
            <a:ext cx="2700312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u="sng" dirty="0">
                <a:latin typeface="Calibri" pitchFamily="34" charset="0"/>
              </a:rPr>
              <a:t>&gt;</a:t>
            </a:r>
            <a:r>
              <a:rPr lang="en-US" sz="1600" b="1" dirty="0">
                <a:latin typeface="Calibri" pitchFamily="34" charset="0"/>
              </a:rPr>
              <a:t> 18 years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Chronic HCV infection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Genotype 1 or 3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HCV RNA &gt; 10 000 IU</a:t>
            </a:r>
            <a:r>
              <a:rPr lang="en-US" sz="1600" b="1" dirty="0" smtClean="0">
                <a:latin typeface="Calibri" pitchFamily="34" charset="0"/>
              </a:rPr>
              <a:t>/ml</a:t>
            </a:r>
            <a:endParaRPr lang="en-US" sz="1600" b="1" dirty="0">
              <a:latin typeface="Calibri" pitchFamily="34" charset="0"/>
            </a:endParaRPr>
          </a:p>
          <a:p>
            <a:pPr algn="ctr"/>
            <a:r>
              <a:rPr lang="en-US" sz="1600" b="1" dirty="0">
                <a:latin typeface="Calibri" pitchFamily="34" charset="0"/>
              </a:rPr>
              <a:t>Treatment-naïve 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Cirrhosis assessed by liver biopsy or noninvasive tests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No HBV or HIV co-infection</a:t>
            </a:r>
          </a:p>
        </p:txBody>
      </p:sp>
      <p:graphicFrame>
        <p:nvGraphicFramePr>
          <p:cNvPr id="4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878550"/>
              </p:ext>
            </p:extLst>
          </p:nvPr>
        </p:nvGraphicFramePr>
        <p:xfrm>
          <a:off x="5967607" y="2185903"/>
          <a:ext cx="1296144" cy="282610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+ SOF</a:t>
                      </a:r>
                    </a:p>
                  </a:txBody>
                  <a:tcPr marR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21736"/>
              </p:ext>
            </p:extLst>
          </p:nvPr>
        </p:nvGraphicFramePr>
        <p:xfrm>
          <a:off x="5967607" y="2566351"/>
          <a:ext cx="1656035" cy="282610"/>
        </p:xfrm>
        <a:graphic>
          <a:graphicData uri="http://schemas.openxmlformats.org/drawingml/2006/table">
            <a:tbl>
              <a:tblPr/>
              <a:tblGrid>
                <a:gridCol w="165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055552"/>
              </p:ext>
            </p:extLst>
          </p:nvPr>
        </p:nvGraphicFramePr>
        <p:xfrm>
          <a:off x="5967607" y="3090057"/>
          <a:ext cx="1656035" cy="282610"/>
        </p:xfrm>
        <a:graphic>
          <a:graphicData uri="http://schemas.openxmlformats.org/drawingml/2006/table">
            <a:tbl>
              <a:tblPr/>
              <a:tblGrid>
                <a:gridCol w="165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62981"/>
              </p:ext>
            </p:extLst>
          </p:nvPr>
        </p:nvGraphicFramePr>
        <p:xfrm>
          <a:off x="5967607" y="3452007"/>
          <a:ext cx="2088084" cy="282610"/>
        </p:xfrm>
        <a:graphic>
          <a:graphicData uri="http://schemas.openxmlformats.org/drawingml/2006/table">
            <a:tbl>
              <a:tblPr/>
              <a:tblGrid>
                <a:gridCol w="20880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697286"/>
              </p:ext>
            </p:extLst>
          </p:nvPr>
        </p:nvGraphicFramePr>
        <p:xfrm>
          <a:off x="5967607" y="4005833"/>
          <a:ext cx="2088083" cy="282610"/>
        </p:xfrm>
        <a:graphic>
          <a:graphicData uri="http://schemas.openxmlformats.org/drawingml/2006/table">
            <a:tbl>
              <a:tblPr/>
              <a:tblGrid>
                <a:gridCol w="20880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459645"/>
              </p:ext>
            </p:extLst>
          </p:nvPr>
        </p:nvGraphicFramePr>
        <p:xfrm>
          <a:off x="5967607" y="4367783"/>
          <a:ext cx="2736155" cy="282610"/>
        </p:xfrm>
        <a:graphic>
          <a:graphicData uri="http://schemas.openxmlformats.org/drawingml/2006/table">
            <a:tbl>
              <a:tblPr/>
              <a:tblGrid>
                <a:gridCol w="27361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53570"/>
              </p:ext>
            </p:extLst>
          </p:nvPr>
        </p:nvGraphicFramePr>
        <p:xfrm>
          <a:off x="5967607" y="4797996"/>
          <a:ext cx="2736155" cy="282610"/>
        </p:xfrm>
        <a:graphic>
          <a:graphicData uri="http://schemas.openxmlformats.org/drawingml/2006/table">
            <a:tbl>
              <a:tblPr/>
              <a:tblGrid>
                <a:gridCol w="27361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GZR/EBR + 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6" name="Connecteur droit avec flèche 25"/>
          <p:cNvCxnSpPr/>
          <p:nvPr/>
        </p:nvCxnSpPr>
        <p:spPr>
          <a:xfrm>
            <a:off x="7263603" y="2349136"/>
            <a:ext cx="1690093" cy="0"/>
          </a:xfrm>
          <a:prstGeom prst="straightConnector1">
            <a:avLst/>
          </a:prstGeom>
          <a:ln w="19050" cmpd="sng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7623643" y="2709176"/>
            <a:ext cx="1330053" cy="0"/>
          </a:xfrm>
          <a:prstGeom prst="straightConnector1">
            <a:avLst/>
          </a:prstGeom>
          <a:ln w="19050" cmpd="sng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623643" y="3234718"/>
            <a:ext cx="1331640" cy="0"/>
          </a:xfrm>
          <a:prstGeom prst="straightConnector1">
            <a:avLst/>
          </a:prstGeom>
          <a:ln w="19050" cmpd="sng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7947171" y="3594758"/>
            <a:ext cx="1006525" cy="0"/>
          </a:xfrm>
          <a:prstGeom prst="straightConnector1">
            <a:avLst/>
          </a:prstGeom>
          <a:ln w="19050" cmpd="sng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8103949" y="4149080"/>
            <a:ext cx="825997" cy="0"/>
          </a:xfrm>
          <a:prstGeom prst="straightConnector1">
            <a:avLst/>
          </a:prstGeom>
          <a:ln w="19050" cmpd="sng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8734181" y="4509120"/>
            <a:ext cx="207640" cy="0"/>
          </a:xfrm>
          <a:prstGeom prst="straightConnector1">
            <a:avLst/>
          </a:prstGeom>
          <a:ln w="19050" cmpd="sng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8722306" y="4941168"/>
            <a:ext cx="207640" cy="0"/>
          </a:xfrm>
          <a:prstGeom prst="straightConnector1">
            <a:avLst/>
          </a:prstGeom>
          <a:ln w="19050" cmpd="sng">
            <a:solidFill>
              <a:srgbClr val="333399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Line 172"/>
          <p:cNvSpPr>
            <a:spLocks noChangeShapeType="1"/>
          </p:cNvSpPr>
          <p:nvPr/>
        </p:nvSpPr>
        <p:spPr bwMode="auto">
          <a:xfrm>
            <a:off x="7264403" y="1804385"/>
            <a:ext cx="0" cy="320879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Oval 110"/>
          <p:cNvSpPr>
            <a:spLocks noChangeArrowheads="1"/>
          </p:cNvSpPr>
          <p:nvPr/>
        </p:nvSpPr>
        <p:spPr bwMode="auto">
          <a:xfrm>
            <a:off x="7082947" y="1394263"/>
            <a:ext cx="360000" cy="360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</a:t>
            </a:r>
            <a:endParaRPr lang="en-US" sz="12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0" name="Line 172"/>
          <p:cNvSpPr>
            <a:spLocks noChangeShapeType="1"/>
          </p:cNvSpPr>
          <p:nvPr/>
        </p:nvSpPr>
        <p:spPr bwMode="auto">
          <a:xfrm>
            <a:off x="7642372" y="1789321"/>
            <a:ext cx="0" cy="320879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1" name="Oval 110"/>
          <p:cNvSpPr>
            <a:spLocks noChangeArrowheads="1"/>
          </p:cNvSpPr>
          <p:nvPr/>
        </p:nvSpPr>
        <p:spPr bwMode="auto">
          <a:xfrm>
            <a:off x="7460916" y="1394263"/>
            <a:ext cx="360000" cy="360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US" sz="12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2" name="Line 172"/>
          <p:cNvSpPr>
            <a:spLocks noChangeShapeType="1"/>
          </p:cNvSpPr>
          <p:nvPr/>
        </p:nvSpPr>
        <p:spPr bwMode="auto">
          <a:xfrm>
            <a:off x="8074420" y="1825471"/>
            <a:ext cx="0" cy="320879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Oval 110"/>
          <p:cNvSpPr>
            <a:spLocks noChangeArrowheads="1"/>
          </p:cNvSpPr>
          <p:nvPr/>
        </p:nvSpPr>
        <p:spPr bwMode="auto">
          <a:xfrm>
            <a:off x="7892964" y="1394263"/>
            <a:ext cx="360000" cy="360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2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4" name="Line 172"/>
          <p:cNvSpPr>
            <a:spLocks noChangeShapeType="1"/>
          </p:cNvSpPr>
          <p:nvPr/>
        </p:nvSpPr>
        <p:spPr bwMode="auto">
          <a:xfrm>
            <a:off x="8722492" y="1804385"/>
            <a:ext cx="0" cy="320879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5" name="Oval 110"/>
          <p:cNvSpPr>
            <a:spLocks noChangeArrowheads="1"/>
          </p:cNvSpPr>
          <p:nvPr/>
        </p:nvSpPr>
        <p:spPr bwMode="auto">
          <a:xfrm>
            <a:off x="8541036" y="1394263"/>
            <a:ext cx="360000" cy="360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2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50" name="AutoShape 60"/>
          <p:cNvCxnSpPr>
            <a:cxnSpLocks noChangeShapeType="1"/>
          </p:cNvCxnSpPr>
          <p:nvPr/>
        </p:nvCxnSpPr>
        <p:spPr bwMode="auto">
          <a:xfrm rot="10800000" flipH="1" flipV="1">
            <a:off x="5892033" y="2348880"/>
            <a:ext cx="1587" cy="323997"/>
          </a:xfrm>
          <a:prstGeom prst="bentConnector3">
            <a:avLst>
              <a:gd name="adj1" fmla="val -31378765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4239395" y="2493152"/>
            <a:ext cx="1152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4" name="Line 63"/>
          <p:cNvSpPr>
            <a:spLocks noChangeShapeType="1"/>
          </p:cNvSpPr>
          <p:nvPr/>
        </p:nvSpPr>
        <p:spPr bwMode="auto">
          <a:xfrm>
            <a:off x="4239395" y="3378734"/>
            <a:ext cx="1152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5" name="Line 63"/>
          <p:cNvSpPr>
            <a:spLocks noChangeShapeType="1"/>
          </p:cNvSpPr>
          <p:nvPr/>
        </p:nvSpPr>
        <p:spPr bwMode="auto">
          <a:xfrm>
            <a:off x="4239395" y="4293096"/>
            <a:ext cx="1152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7" name="Oval 170"/>
          <p:cNvSpPr>
            <a:spLocks noChangeArrowheads="1"/>
          </p:cNvSpPr>
          <p:nvPr/>
        </p:nvSpPr>
        <p:spPr bwMode="auto">
          <a:xfrm>
            <a:off x="3707904" y="1213828"/>
            <a:ext cx="1765835" cy="75599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1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66" name="Connecteur droit 66"/>
          <p:cNvCxnSpPr>
            <a:cxnSpLocks noChangeShapeType="1"/>
          </p:cNvCxnSpPr>
          <p:nvPr/>
        </p:nvCxnSpPr>
        <p:spPr bwMode="auto">
          <a:xfrm rot="5400000">
            <a:off x="3580298" y="3032082"/>
            <a:ext cx="2088000" cy="1588"/>
          </a:xfrm>
          <a:prstGeom prst="line">
            <a:avLst/>
          </a:prstGeom>
          <a:ln w="12700">
            <a:solidFill>
              <a:srgbClr val="333399"/>
            </a:solidFill>
            <a:prstDash val="sysDash"/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4378137" y="4625149"/>
            <a:ext cx="859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333399"/>
                </a:solidFill>
              </a:rPr>
              <a:t>Cirrhosis</a:t>
            </a:r>
          </a:p>
        </p:txBody>
      </p:sp>
      <p:cxnSp>
        <p:nvCxnSpPr>
          <p:cNvPr id="69" name="Connecteur droit 66"/>
          <p:cNvCxnSpPr>
            <a:cxnSpLocks noChangeShapeType="1"/>
          </p:cNvCxnSpPr>
          <p:nvPr/>
        </p:nvCxnSpPr>
        <p:spPr bwMode="auto">
          <a:xfrm rot="16200000" flipV="1">
            <a:off x="4637390" y="5122171"/>
            <a:ext cx="287997" cy="1588"/>
          </a:xfrm>
          <a:prstGeom prst="line">
            <a:avLst/>
          </a:prstGeom>
          <a:ln w="12700">
            <a:solidFill>
              <a:srgbClr val="333399"/>
            </a:solidFill>
            <a:prstDash val="sysDash"/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Oval 170"/>
          <p:cNvSpPr>
            <a:spLocks noChangeArrowheads="1"/>
          </p:cNvSpPr>
          <p:nvPr/>
        </p:nvSpPr>
        <p:spPr bwMode="auto">
          <a:xfrm>
            <a:off x="3879227" y="5265265"/>
            <a:ext cx="1765835" cy="539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71" name="Connecteur droit 70"/>
          <p:cNvCxnSpPr/>
          <p:nvPr/>
        </p:nvCxnSpPr>
        <p:spPr>
          <a:xfrm>
            <a:off x="4275241" y="4941168"/>
            <a:ext cx="1692218" cy="0"/>
          </a:xfrm>
          <a:prstGeom prst="line">
            <a:avLst/>
          </a:prstGeom>
          <a:ln w="19050">
            <a:solidFill>
              <a:srgbClr val="33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4564523" y="3068265"/>
            <a:ext cx="859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333399"/>
                </a:solidFill>
              </a:rPr>
              <a:t>Cirrhosis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310272" y="3986014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333399"/>
                </a:solidFill>
              </a:rPr>
              <a:t>No cirrhosis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4309047" y="2492896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333399"/>
                </a:solidFill>
              </a:rPr>
              <a:t>No cirrhosis</a:t>
            </a:r>
          </a:p>
        </p:txBody>
      </p:sp>
      <p:sp>
        <p:nvSpPr>
          <p:cNvPr id="75" name="Rectangle 9"/>
          <p:cNvSpPr>
            <a:spLocks noChangeArrowheads="1"/>
          </p:cNvSpPr>
          <p:nvPr/>
        </p:nvSpPr>
        <p:spPr bwMode="auto">
          <a:xfrm>
            <a:off x="5352799" y="3867676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15</a:t>
            </a:r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5352799" y="2048426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31</a:t>
            </a:r>
          </a:p>
        </p:txBody>
      </p:sp>
      <p:sp>
        <p:nvSpPr>
          <p:cNvPr id="77" name="Rectangle 9"/>
          <p:cNvSpPr>
            <a:spLocks noChangeArrowheads="1"/>
          </p:cNvSpPr>
          <p:nvPr/>
        </p:nvSpPr>
        <p:spPr bwMode="auto">
          <a:xfrm>
            <a:off x="5352799" y="2664792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30</a:t>
            </a:r>
          </a:p>
        </p:txBody>
      </p:sp>
      <p:sp>
        <p:nvSpPr>
          <p:cNvPr id="78" name="Rectangle 9"/>
          <p:cNvSpPr>
            <a:spLocks noChangeArrowheads="1"/>
          </p:cNvSpPr>
          <p:nvPr/>
        </p:nvSpPr>
        <p:spPr bwMode="auto">
          <a:xfrm>
            <a:off x="5352799" y="2955955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20</a:t>
            </a:r>
          </a:p>
        </p:txBody>
      </p:sp>
      <p:sp>
        <p:nvSpPr>
          <p:cNvPr id="79" name="Rectangle 9"/>
          <p:cNvSpPr>
            <a:spLocks noChangeArrowheads="1"/>
          </p:cNvSpPr>
          <p:nvPr/>
        </p:nvSpPr>
        <p:spPr bwMode="auto">
          <a:xfrm>
            <a:off x="5352799" y="3591371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21</a:t>
            </a:r>
          </a:p>
        </p:txBody>
      </p:sp>
      <p:cxnSp>
        <p:nvCxnSpPr>
          <p:cNvPr id="80" name="AutoShape 60"/>
          <p:cNvCxnSpPr>
            <a:cxnSpLocks noChangeShapeType="1"/>
          </p:cNvCxnSpPr>
          <p:nvPr/>
        </p:nvCxnSpPr>
        <p:spPr bwMode="auto">
          <a:xfrm rot="10800000" flipH="1" flipV="1">
            <a:off x="5895451" y="3270761"/>
            <a:ext cx="1587" cy="323997"/>
          </a:xfrm>
          <a:prstGeom prst="bentConnector3">
            <a:avLst>
              <a:gd name="adj1" fmla="val -31378765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AutoShape 60"/>
          <p:cNvCxnSpPr>
            <a:cxnSpLocks noChangeShapeType="1"/>
          </p:cNvCxnSpPr>
          <p:nvPr/>
        </p:nvCxnSpPr>
        <p:spPr bwMode="auto">
          <a:xfrm rot="10800000" flipH="1" flipV="1">
            <a:off x="5895451" y="4168818"/>
            <a:ext cx="1587" cy="323997"/>
          </a:xfrm>
          <a:prstGeom prst="bentConnector3">
            <a:avLst>
              <a:gd name="adj1" fmla="val -31378765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Rectangle 9"/>
          <p:cNvSpPr>
            <a:spLocks noChangeArrowheads="1"/>
          </p:cNvSpPr>
          <p:nvPr/>
        </p:nvSpPr>
        <p:spPr bwMode="auto">
          <a:xfrm>
            <a:off x="5352799" y="4947796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12</a:t>
            </a:r>
          </a:p>
        </p:txBody>
      </p:sp>
      <p:sp>
        <p:nvSpPr>
          <p:cNvPr id="83" name="Rectangle 9"/>
          <p:cNvSpPr>
            <a:spLocks noChangeArrowheads="1"/>
          </p:cNvSpPr>
          <p:nvPr/>
        </p:nvSpPr>
        <p:spPr bwMode="auto">
          <a:xfrm>
            <a:off x="5352799" y="4484737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14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149147" y="5005703"/>
            <a:ext cx="36867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EBR/GZR 50/100 mg </a:t>
            </a:r>
            <a:r>
              <a:rPr lang="en-US" sz="1400" dirty="0"/>
              <a:t>QD ; SOF 400 mg QD</a:t>
            </a:r>
          </a:p>
          <a:p>
            <a:r>
              <a:rPr lang="en-US" sz="1400" dirty="0">
                <a:solidFill>
                  <a:srgbClr val="000066"/>
                </a:solidFill>
              </a:rPr>
              <a:t>If failure in GT1: retreatment 12 weeks with</a:t>
            </a:r>
          </a:p>
          <a:p>
            <a:r>
              <a:rPr lang="en-US" sz="1400" dirty="0"/>
              <a:t>EBR/GZR + SOF + RBV 800-1400 mg/day</a:t>
            </a:r>
            <a:endParaRPr lang="en-US" sz="1400" dirty="0">
              <a:solidFill>
                <a:srgbClr val="000066"/>
              </a:solidFill>
            </a:endParaRPr>
          </a:p>
        </p:txBody>
      </p:sp>
      <p:sp>
        <p:nvSpPr>
          <p:cNvPr id="86" name="Espace réservé du contenu 2"/>
          <p:cNvSpPr>
            <a:spLocks/>
          </p:cNvSpPr>
          <p:nvPr/>
        </p:nvSpPr>
        <p:spPr bwMode="auto">
          <a:xfrm>
            <a:off x="323529" y="5730668"/>
            <a:ext cx="8671817" cy="78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15 IU</a:t>
            </a: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, with 2-sided 95% CI, by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ITT</a:t>
            </a:r>
            <a:endParaRPr lang="en-US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7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  <p:sp>
        <p:nvSpPr>
          <p:cNvPr id="89" name="AutoShape 162"/>
          <p:cNvSpPr>
            <a:spLocks noChangeArrowheads="1"/>
          </p:cNvSpPr>
          <p:nvPr/>
        </p:nvSpPr>
        <p:spPr bwMode="auto">
          <a:xfrm>
            <a:off x="2942236" y="2420876"/>
            <a:ext cx="1341732" cy="10311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36000" rIns="36000" anchor="ctr">
            <a:no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  <a:latin typeface="Calibri" pitchFamily="34" charset="0"/>
              </a:rPr>
              <a:t>Genotype 1 *</a:t>
            </a:r>
          </a:p>
        </p:txBody>
      </p:sp>
      <p:sp>
        <p:nvSpPr>
          <p:cNvPr id="90" name="AutoShape 162"/>
          <p:cNvSpPr>
            <a:spLocks noChangeArrowheads="1"/>
          </p:cNvSpPr>
          <p:nvPr/>
        </p:nvSpPr>
        <p:spPr bwMode="auto">
          <a:xfrm>
            <a:off x="2942236" y="4232044"/>
            <a:ext cx="1341732" cy="75705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36000" rIns="36000" anchor="ctr">
            <a:no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  <a:latin typeface="Calibri" pitchFamily="34" charset="0"/>
              </a:rPr>
              <a:t>Genotype 3</a:t>
            </a:r>
          </a:p>
        </p:txBody>
      </p:sp>
      <p:sp>
        <p:nvSpPr>
          <p:cNvPr id="91" name="Espace réservé du contenu 2"/>
          <p:cNvSpPr txBox="1">
            <a:spLocks/>
          </p:cNvSpPr>
          <p:nvPr/>
        </p:nvSpPr>
        <p:spPr bwMode="auto">
          <a:xfrm>
            <a:off x="323529" y="12778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92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87" name="Connecteur droit 66"/>
          <p:cNvCxnSpPr>
            <a:cxnSpLocks noChangeShapeType="1"/>
          </p:cNvCxnSpPr>
          <p:nvPr/>
        </p:nvCxnSpPr>
        <p:spPr bwMode="auto">
          <a:xfrm rot="5400000">
            <a:off x="3757419" y="2582046"/>
            <a:ext cx="1188000" cy="1588"/>
          </a:xfrm>
          <a:prstGeom prst="line">
            <a:avLst/>
          </a:prstGeom>
          <a:ln w="12700">
            <a:solidFill>
              <a:srgbClr val="333399"/>
            </a:solidFill>
            <a:prstDash val="sysDash"/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66"/>
          <p:cNvCxnSpPr>
            <a:cxnSpLocks noChangeShapeType="1"/>
          </p:cNvCxnSpPr>
          <p:nvPr/>
        </p:nvCxnSpPr>
        <p:spPr bwMode="auto">
          <a:xfrm rot="5400000">
            <a:off x="4600125" y="2204082"/>
            <a:ext cx="432000" cy="1588"/>
          </a:xfrm>
          <a:prstGeom prst="line">
            <a:avLst/>
          </a:prstGeom>
          <a:ln w="12700">
            <a:solidFill>
              <a:srgbClr val="333399"/>
            </a:solidFill>
            <a:prstDash val="sysDash"/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6444208" y="5229200"/>
            <a:ext cx="2371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Randomisation</a:t>
            </a:r>
            <a:r>
              <a:rPr lang="en-US" sz="1400" dirty="0"/>
              <a:t> stratified </a:t>
            </a:r>
            <a:br>
              <a:rPr lang="en-US" sz="1400" dirty="0"/>
            </a:br>
            <a:r>
              <a:rPr lang="en-US" sz="1400" dirty="0"/>
              <a:t>on genotype (1a vs non-1a)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340768"/>
            <a:ext cx="8351838" cy="4824412"/>
          </a:xfrm>
        </p:spPr>
        <p:txBody>
          <a:bodyPr/>
          <a:lstStyle/>
          <a:p>
            <a:pPr>
              <a:defRPr/>
            </a:pPr>
            <a:r>
              <a:rPr lang="fr-FR" sz="2800" dirty="0" err="1"/>
              <a:t>Summary</a:t>
            </a:r>
            <a:r>
              <a:rPr lang="fr-FR" sz="2800" dirty="0"/>
              <a:t/>
            </a:r>
            <a:br>
              <a:rPr lang="fr-FR" sz="2800" dirty="0"/>
            </a:br>
            <a:endParaRPr lang="fr-FR" sz="2000" dirty="0"/>
          </a:p>
          <a:p>
            <a:pPr lvl="1">
              <a:defRPr/>
            </a:pPr>
            <a:r>
              <a:rPr lang="en-US" sz="2000" dirty="0" err="1"/>
              <a:t>Elbasvir</a:t>
            </a:r>
            <a:r>
              <a:rPr lang="en-US" sz="2000" dirty="0"/>
              <a:t>/</a:t>
            </a:r>
            <a:r>
              <a:rPr lang="en-US" sz="2000" dirty="0" err="1"/>
              <a:t>grazoprevir</a:t>
            </a:r>
            <a:r>
              <a:rPr lang="en-US" sz="2000" dirty="0"/>
              <a:t> + </a:t>
            </a:r>
            <a:r>
              <a:rPr lang="en-US" sz="2000" dirty="0" err="1"/>
              <a:t>sofosbuvir</a:t>
            </a:r>
            <a:r>
              <a:rPr lang="en-US" sz="2000" dirty="0"/>
              <a:t> was able to shorten treatment duration to 8 weeks or less among cirrhotic and non-cirrhotic HCV genotype 1 infected patients</a:t>
            </a:r>
          </a:p>
          <a:p>
            <a:pPr lvl="1">
              <a:defRPr/>
            </a:pPr>
            <a:r>
              <a:rPr lang="en-US" sz="2000" dirty="0"/>
              <a:t>Genotype 3 patients achieved high SVR</a:t>
            </a:r>
            <a:r>
              <a:rPr lang="en-US" sz="2000" baseline="-25000" dirty="0"/>
              <a:t>12</a:t>
            </a:r>
            <a:r>
              <a:rPr lang="en-US" sz="2000" dirty="0"/>
              <a:t> rates with 8-12 weeks of therapy, including patients with cirrhosis</a:t>
            </a:r>
          </a:p>
          <a:p>
            <a:pPr lvl="1">
              <a:defRPr/>
            </a:pPr>
            <a:r>
              <a:rPr lang="en-US" sz="2000" dirty="0"/>
              <a:t>All </a:t>
            </a:r>
            <a:r>
              <a:rPr lang="en-US" sz="2000" dirty="0" err="1"/>
              <a:t>virologic</a:t>
            </a:r>
            <a:r>
              <a:rPr lang="en-US" sz="2000" dirty="0"/>
              <a:t> failures were due to relapse</a:t>
            </a:r>
          </a:p>
          <a:p>
            <a:pPr lvl="1">
              <a:defRPr/>
            </a:pPr>
            <a:r>
              <a:rPr lang="en-US" sz="2000" dirty="0"/>
              <a:t>Patients relapsed most commonly with either wild-type virus or with RAVs already present at baseline</a:t>
            </a:r>
          </a:p>
          <a:p>
            <a:pPr lvl="1">
              <a:defRPr/>
            </a:pPr>
            <a:r>
              <a:rPr lang="en-US" sz="2000" dirty="0"/>
              <a:t>GZR/EBR + SOF was generally safe and well tolerated</a:t>
            </a:r>
          </a:p>
          <a:p>
            <a:pPr lvl="1">
              <a:defRPr/>
            </a:pPr>
            <a:r>
              <a:rPr lang="en-US" sz="2000" spc="-30" dirty="0"/>
              <a:t>Retreatment of the patients who failed short-duration therapy was successfully achieved through extended treatment duration </a:t>
            </a:r>
            <a:br>
              <a:rPr lang="en-US" sz="2000" spc="-30" dirty="0"/>
            </a:br>
            <a:r>
              <a:rPr lang="en-US" sz="2000" spc="-30" dirty="0"/>
              <a:t>(12 weeks) and the addition of ribavirin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97365797"/>
              </p:ext>
            </p:extLst>
          </p:nvPr>
        </p:nvGraphicFramePr>
        <p:xfrm>
          <a:off x="179512" y="1700808"/>
          <a:ext cx="8839522" cy="4507874"/>
        </p:xfrm>
        <a:graphic>
          <a:graphicData uri="http://schemas.openxmlformats.org/drawingml/2006/table">
            <a:tbl>
              <a:tblPr/>
              <a:tblGrid>
                <a:gridCol w="15929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33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2786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0767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767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Retreatment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D0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767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D0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Race, white,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x 10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3.69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3.09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Retreated *,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76% F2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 F4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30354" y="1206277"/>
            <a:ext cx="5268990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characteristics, and disposition</a:t>
            </a:r>
            <a:endParaRPr lang="fr-FR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1520" y="6237312"/>
            <a:ext cx="5428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* Days from virologic failure to retreatment = 214 (range: 182-260)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1456606" y="1152277"/>
            <a:ext cx="62255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mITT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fr-FR" sz="2400" b="1" dirty="0" err="1">
                <a:solidFill>
                  <a:srgbClr val="0070C0"/>
                </a:solidFill>
                <a:latin typeface="Calibri" pitchFamily="34" charset="0"/>
              </a:rPr>
              <a:t>Genotype</a:t>
            </a:r>
            <a:r>
              <a:rPr lang="fr-FR" sz="2400" b="1" dirty="0">
                <a:solidFill>
                  <a:srgbClr val="0070C0"/>
                </a:solidFill>
                <a:latin typeface="Calibri" pitchFamily="34" charset="0"/>
              </a:rPr>
              <a:t> 1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79512" y="1619783"/>
            <a:ext cx="8424936" cy="4924609"/>
            <a:chOff x="395536" y="1619783"/>
            <a:chExt cx="8424936" cy="4924609"/>
          </a:xfrm>
        </p:grpSpPr>
        <p:sp>
          <p:nvSpPr>
            <p:cNvPr id="11269" name="Rectangle 18"/>
            <p:cNvSpPr>
              <a:spLocks noChangeArrowheads="1"/>
            </p:cNvSpPr>
            <p:nvPr/>
          </p:nvSpPr>
          <p:spPr bwMode="auto">
            <a:xfrm>
              <a:off x="2883247" y="4234543"/>
              <a:ext cx="447675" cy="95219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Rectangle 20"/>
            <p:cNvSpPr>
              <a:spLocks noChangeArrowheads="1"/>
            </p:cNvSpPr>
            <p:nvPr/>
          </p:nvSpPr>
          <p:spPr bwMode="auto">
            <a:xfrm>
              <a:off x="3998466" y="2561008"/>
              <a:ext cx="449263" cy="2625725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Rectangle 22"/>
            <p:cNvSpPr>
              <a:spLocks noChangeArrowheads="1"/>
            </p:cNvSpPr>
            <p:nvPr/>
          </p:nvSpPr>
          <p:spPr bwMode="auto">
            <a:xfrm>
              <a:off x="5114478" y="2786743"/>
              <a:ext cx="449262" cy="2399990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Rectangle 24"/>
            <p:cNvSpPr>
              <a:spLocks noChangeArrowheads="1"/>
            </p:cNvSpPr>
            <p:nvPr/>
          </p:nvSpPr>
          <p:spPr bwMode="auto">
            <a:xfrm>
              <a:off x="6230491" y="2721429"/>
              <a:ext cx="449263" cy="2465304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Rectangle 30"/>
            <p:cNvSpPr>
              <a:spLocks noChangeArrowheads="1"/>
            </p:cNvSpPr>
            <p:nvPr/>
          </p:nvSpPr>
          <p:spPr bwMode="auto">
            <a:xfrm>
              <a:off x="2989609" y="3960050"/>
              <a:ext cx="23398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rgbClr val="333399"/>
                  </a:solidFill>
                  <a:latin typeface="Calibri" pitchFamily="34" charset="0"/>
                </a:rPr>
                <a:t>32</a:t>
              </a:r>
              <a:endParaRPr lang="en-US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1278" name="Rectangle 31"/>
            <p:cNvSpPr>
              <a:spLocks noChangeArrowheads="1"/>
            </p:cNvSpPr>
            <p:nvPr/>
          </p:nvSpPr>
          <p:spPr bwMode="auto">
            <a:xfrm>
              <a:off x="3995936" y="2284783"/>
              <a:ext cx="41263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rgbClr val="333399"/>
                  </a:solidFill>
                  <a:latin typeface="Calibri" pitchFamily="34" charset="0"/>
                </a:rPr>
                <a:t>86.7</a:t>
              </a:r>
              <a:endParaRPr lang="en-US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1279" name="Rectangle 32"/>
            <p:cNvSpPr>
              <a:spLocks noChangeArrowheads="1"/>
            </p:cNvSpPr>
            <p:nvPr/>
          </p:nvSpPr>
          <p:spPr bwMode="auto">
            <a:xfrm>
              <a:off x="5221634" y="2505445"/>
              <a:ext cx="2349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333399"/>
                  </a:solidFill>
                  <a:latin typeface="Calibri" pitchFamily="34" charset="0"/>
                </a:rPr>
                <a:t>80</a:t>
              </a:r>
              <a:endParaRPr lang="en-US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1280" name="Rectangle 33"/>
            <p:cNvSpPr>
              <a:spLocks noChangeArrowheads="1"/>
            </p:cNvSpPr>
            <p:nvPr/>
          </p:nvSpPr>
          <p:spPr bwMode="auto">
            <a:xfrm>
              <a:off x="6337647" y="2413713"/>
              <a:ext cx="23398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rgbClr val="333399"/>
                  </a:solidFill>
                  <a:latin typeface="Calibri" pitchFamily="34" charset="0"/>
                </a:rPr>
                <a:t>81</a:t>
              </a:r>
              <a:endParaRPr lang="en-US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2713497" y="5282429"/>
              <a:ext cx="787175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</a:rPr>
                <a:t>4 weeks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20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1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829510" y="5282429"/>
              <a:ext cx="787175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</a:rPr>
                <a:t>6 weeks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4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945522" y="5282429"/>
              <a:ext cx="787175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</a:rPr>
                <a:t>6 weeks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4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6061535" y="5282429"/>
              <a:ext cx="787175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</a:rPr>
                <a:t>8 weeks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2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1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1</a:t>
              </a:r>
            </a:p>
          </p:txBody>
        </p:sp>
        <p:sp>
          <p:nvSpPr>
            <p:cNvPr id="11291" name="ZoneTexte 48"/>
            <p:cNvSpPr txBox="1">
              <a:spLocks noChangeArrowheads="1"/>
            </p:cNvSpPr>
            <p:nvPr/>
          </p:nvSpPr>
          <p:spPr bwMode="auto">
            <a:xfrm>
              <a:off x="395536" y="5467174"/>
              <a:ext cx="1986541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/>
                <a:t>Breakthrough</a:t>
              </a:r>
            </a:p>
            <a:p>
              <a:r>
                <a:rPr lang="en-US" sz="1600" dirty="0"/>
                <a:t>Relapse</a:t>
              </a:r>
            </a:p>
            <a:p>
              <a:r>
                <a:rPr lang="en-US" sz="1600" dirty="0"/>
                <a:t>Non </a:t>
              </a:r>
              <a:r>
                <a:rPr lang="en-US" sz="1600" dirty="0" err="1"/>
                <a:t>virologic</a:t>
              </a:r>
              <a:r>
                <a:rPr lang="en-US" sz="1600" dirty="0"/>
                <a:t> failure</a:t>
              </a:r>
            </a:p>
            <a:p>
              <a:r>
                <a:rPr lang="en-US" sz="1600" dirty="0"/>
                <a:t>Reinfection</a:t>
              </a: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007235" y="4949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latin typeface="+mn-lt"/>
                </a:rPr>
                <a:t>31</a:t>
              </a:r>
            </a:p>
          </p:txBody>
        </p:sp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4123248" y="495092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latin typeface="+mn-lt"/>
                </a:rPr>
                <a:t>30</a:t>
              </a:r>
            </a:p>
          </p:txBody>
        </p:sp>
        <p:sp>
          <p:nvSpPr>
            <p:cNvPr id="47" name="Rectangle 40"/>
            <p:cNvSpPr>
              <a:spLocks noChangeArrowheads="1"/>
            </p:cNvSpPr>
            <p:nvPr/>
          </p:nvSpPr>
          <p:spPr bwMode="auto">
            <a:xfrm>
              <a:off x="5239260" y="4949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chemeClr val="bg1"/>
                  </a:solidFill>
                  <a:latin typeface="+mn-lt"/>
                </a:rPr>
                <a:t>20</a:t>
              </a:r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6355273" y="495092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21</a:t>
              </a:r>
            </a:p>
          </p:txBody>
        </p:sp>
        <p:sp>
          <p:nvSpPr>
            <p:cNvPr id="50" name="Line 28"/>
            <p:cNvSpPr>
              <a:spLocks noChangeShapeType="1"/>
            </p:cNvSpPr>
            <p:nvPr/>
          </p:nvSpPr>
          <p:spPr bwMode="auto">
            <a:xfrm>
              <a:off x="2553047" y="2169814"/>
              <a:ext cx="0" cy="30194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1" name="Line 30"/>
            <p:cNvSpPr>
              <a:spLocks noChangeShapeType="1"/>
            </p:cNvSpPr>
            <p:nvPr/>
          </p:nvSpPr>
          <p:spPr bwMode="auto">
            <a:xfrm>
              <a:off x="2476847" y="4589164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2" name="Line 31"/>
            <p:cNvSpPr>
              <a:spLocks noChangeShapeType="1"/>
            </p:cNvSpPr>
            <p:nvPr/>
          </p:nvSpPr>
          <p:spPr bwMode="auto">
            <a:xfrm>
              <a:off x="2476847" y="3979564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3" name="Line 32"/>
            <p:cNvSpPr>
              <a:spLocks noChangeShapeType="1"/>
            </p:cNvSpPr>
            <p:nvPr/>
          </p:nvSpPr>
          <p:spPr bwMode="auto">
            <a:xfrm>
              <a:off x="2476847" y="3379489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4" name="Line 33"/>
            <p:cNvSpPr>
              <a:spLocks noChangeShapeType="1"/>
            </p:cNvSpPr>
            <p:nvPr/>
          </p:nvSpPr>
          <p:spPr bwMode="auto">
            <a:xfrm>
              <a:off x="2476847" y="2769889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5" name="Line 34"/>
            <p:cNvSpPr>
              <a:spLocks noChangeShapeType="1"/>
            </p:cNvSpPr>
            <p:nvPr/>
          </p:nvSpPr>
          <p:spPr bwMode="auto">
            <a:xfrm>
              <a:off x="2476847" y="2169814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6" name="Line 35"/>
            <p:cNvSpPr>
              <a:spLocks noChangeShapeType="1"/>
            </p:cNvSpPr>
            <p:nvPr/>
          </p:nvSpPr>
          <p:spPr bwMode="auto">
            <a:xfrm>
              <a:off x="2553047" y="5189239"/>
              <a:ext cx="601199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37"/>
            <p:cNvSpPr>
              <a:spLocks noChangeShapeType="1"/>
            </p:cNvSpPr>
            <p:nvPr/>
          </p:nvSpPr>
          <p:spPr bwMode="auto">
            <a:xfrm flipV="1">
              <a:off x="3635896" y="5189239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38"/>
            <p:cNvSpPr>
              <a:spLocks noChangeShapeType="1"/>
            </p:cNvSpPr>
            <p:nvPr/>
          </p:nvSpPr>
          <p:spPr bwMode="auto">
            <a:xfrm flipV="1">
              <a:off x="5868144" y="5189239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39"/>
            <p:cNvSpPr>
              <a:spLocks noChangeShapeType="1"/>
            </p:cNvSpPr>
            <p:nvPr/>
          </p:nvSpPr>
          <p:spPr bwMode="auto">
            <a:xfrm flipV="1">
              <a:off x="7092280" y="5189239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Rectangle 43"/>
            <p:cNvSpPr>
              <a:spLocks noChangeArrowheads="1"/>
            </p:cNvSpPr>
            <p:nvPr/>
          </p:nvSpPr>
          <p:spPr bwMode="auto">
            <a:xfrm>
              <a:off x="2336072" y="5080273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0</a:t>
              </a:r>
            </a:p>
          </p:txBody>
        </p:sp>
        <p:sp>
          <p:nvSpPr>
            <p:cNvPr id="61" name="Rectangle 44"/>
            <p:cNvSpPr>
              <a:spLocks noChangeArrowheads="1"/>
            </p:cNvSpPr>
            <p:nvPr/>
          </p:nvSpPr>
          <p:spPr bwMode="auto">
            <a:xfrm>
              <a:off x="2236686" y="448019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20</a:t>
              </a:r>
            </a:p>
          </p:txBody>
        </p:sp>
        <p:sp>
          <p:nvSpPr>
            <p:cNvPr id="62" name="Rectangle 45"/>
            <p:cNvSpPr>
              <a:spLocks noChangeArrowheads="1"/>
            </p:cNvSpPr>
            <p:nvPr/>
          </p:nvSpPr>
          <p:spPr bwMode="auto">
            <a:xfrm>
              <a:off x="2236686" y="387059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40</a:t>
              </a:r>
            </a:p>
          </p:txBody>
        </p:sp>
        <p:sp>
          <p:nvSpPr>
            <p:cNvPr id="63" name="Rectangle 46"/>
            <p:cNvSpPr>
              <a:spLocks noChangeArrowheads="1"/>
            </p:cNvSpPr>
            <p:nvPr/>
          </p:nvSpPr>
          <p:spPr bwMode="auto">
            <a:xfrm>
              <a:off x="2236686" y="327052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60</a:t>
              </a:r>
            </a:p>
          </p:txBody>
        </p:sp>
        <p:sp>
          <p:nvSpPr>
            <p:cNvPr id="64" name="Rectangle 47"/>
            <p:cNvSpPr>
              <a:spLocks noChangeArrowheads="1"/>
            </p:cNvSpPr>
            <p:nvPr/>
          </p:nvSpPr>
          <p:spPr bwMode="auto">
            <a:xfrm>
              <a:off x="2236686" y="266092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80</a:t>
              </a:r>
            </a:p>
          </p:txBody>
        </p:sp>
        <p:sp>
          <p:nvSpPr>
            <p:cNvPr id="65" name="Rectangle 48"/>
            <p:cNvSpPr>
              <a:spLocks noChangeArrowheads="1"/>
            </p:cNvSpPr>
            <p:nvPr/>
          </p:nvSpPr>
          <p:spPr bwMode="auto">
            <a:xfrm>
              <a:off x="2137299" y="2060848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100</a:t>
              </a:r>
            </a:p>
          </p:txBody>
        </p:sp>
        <p:sp>
          <p:nvSpPr>
            <p:cNvPr id="66" name="Text Box 148"/>
            <p:cNvSpPr txBox="1">
              <a:spLocks noChangeArrowheads="1"/>
            </p:cNvSpPr>
            <p:nvPr/>
          </p:nvSpPr>
          <p:spPr bwMode="auto">
            <a:xfrm>
              <a:off x="2339752" y="1772816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68" name="AutoShape 126"/>
            <p:cNvSpPr>
              <a:spLocks noChangeArrowheads="1"/>
            </p:cNvSpPr>
            <p:nvPr/>
          </p:nvSpPr>
          <p:spPr bwMode="auto">
            <a:xfrm>
              <a:off x="2987824" y="1619783"/>
              <a:ext cx="5184576" cy="34804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69" name="Rectangle 3"/>
            <p:cNvSpPr>
              <a:spLocks noChangeArrowheads="1"/>
            </p:cNvSpPr>
            <p:nvPr/>
          </p:nvSpPr>
          <p:spPr bwMode="auto">
            <a:xfrm>
              <a:off x="3165925" y="1734572"/>
              <a:ext cx="177848" cy="144766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70" name="Rectangle 4"/>
            <p:cNvSpPr>
              <a:spLocks noChangeArrowheads="1"/>
            </p:cNvSpPr>
            <p:nvPr/>
          </p:nvSpPr>
          <p:spPr bwMode="auto">
            <a:xfrm>
              <a:off x="5259882" y="1734572"/>
              <a:ext cx="177848" cy="144767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71" name="ZoneTexte 84"/>
            <p:cNvSpPr txBox="1">
              <a:spLocks noChangeArrowheads="1"/>
            </p:cNvSpPr>
            <p:nvPr/>
          </p:nvSpPr>
          <p:spPr bwMode="auto">
            <a:xfrm>
              <a:off x="3323467" y="1623600"/>
              <a:ext cx="1489336" cy="366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Non-cirrhotic</a:t>
              </a:r>
            </a:p>
          </p:txBody>
        </p:sp>
        <p:sp>
          <p:nvSpPr>
            <p:cNvPr id="72" name="ZoneTexte 85"/>
            <p:cNvSpPr txBox="1">
              <a:spLocks noChangeArrowheads="1"/>
            </p:cNvSpPr>
            <p:nvPr/>
          </p:nvSpPr>
          <p:spPr bwMode="auto">
            <a:xfrm>
              <a:off x="5416327" y="1623599"/>
              <a:ext cx="104952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Cirrhotic</a:t>
              </a:r>
            </a:p>
          </p:txBody>
        </p:sp>
        <p:sp>
          <p:nvSpPr>
            <p:cNvPr id="73" name="Line 37"/>
            <p:cNvSpPr>
              <a:spLocks noChangeShapeType="1"/>
            </p:cNvSpPr>
            <p:nvPr/>
          </p:nvSpPr>
          <p:spPr bwMode="auto">
            <a:xfrm flipV="1">
              <a:off x="4746496" y="5189239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Rectangle 24"/>
            <p:cNvSpPr>
              <a:spLocks noChangeArrowheads="1"/>
            </p:cNvSpPr>
            <p:nvPr/>
          </p:nvSpPr>
          <p:spPr bwMode="auto">
            <a:xfrm>
              <a:off x="7743339" y="2352629"/>
              <a:ext cx="449263" cy="2827705"/>
            </a:xfrm>
            <a:prstGeom prst="rect">
              <a:avLst/>
            </a:prstGeom>
            <a:solidFill>
              <a:srgbClr val="FF5D0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33"/>
            <p:cNvSpPr>
              <a:spLocks noChangeArrowheads="1"/>
            </p:cNvSpPr>
            <p:nvPr/>
          </p:nvSpPr>
          <p:spPr bwMode="auto">
            <a:xfrm>
              <a:off x="7850495" y="2065042"/>
              <a:ext cx="23398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 dirty="0">
                  <a:solidFill>
                    <a:srgbClr val="333399"/>
                  </a:solidFill>
                  <a:latin typeface="Calibri" pitchFamily="34" charset="0"/>
                </a:rPr>
                <a:t>92</a:t>
              </a:r>
              <a:endParaRPr lang="en-US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7115478" y="5276030"/>
              <a:ext cx="1704994" cy="123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latin typeface="+mn-lt"/>
                </a:rPr>
                <a:t>12 weeks (+ RBV)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2 (LTFU)</a:t>
              </a:r>
            </a:p>
            <a:p>
              <a:pPr algn="ctr">
                <a:defRPr/>
              </a:pPr>
              <a:r>
                <a:rPr lang="en-US" sz="1600" dirty="0">
                  <a:latin typeface="+mn-lt"/>
                </a:rPr>
                <a:t>0</a:t>
              </a:r>
            </a:p>
          </p:txBody>
        </p:sp>
        <p:sp>
          <p:nvSpPr>
            <p:cNvPr id="78" name="Rectangle 40"/>
            <p:cNvSpPr>
              <a:spLocks noChangeArrowheads="1"/>
            </p:cNvSpPr>
            <p:nvPr/>
          </p:nvSpPr>
          <p:spPr bwMode="auto">
            <a:xfrm>
              <a:off x="7868121" y="4944525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25</a:t>
              </a:r>
            </a:p>
          </p:txBody>
        </p:sp>
        <p:sp>
          <p:nvSpPr>
            <p:cNvPr id="79" name="Rectangle 4"/>
            <p:cNvSpPr>
              <a:spLocks noChangeArrowheads="1"/>
            </p:cNvSpPr>
            <p:nvPr/>
          </p:nvSpPr>
          <p:spPr bwMode="auto">
            <a:xfrm>
              <a:off x="6958130" y="1734572"/>
              <a:ext cx="177848" cy="144767"/>
            </a:xfrm>
            <a:prstGeom prst="rect">
              <a:avLst/>
            </a:prstGeom>
            <a:solidFill>
              <a:srgbClr val="FF5D0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80" name="ZoneTexte 85"/>
            <p:cNvSpPr txBox="1">
              <a:spLocks noChangeArrowheads="1"/>
            </p:cNvSpPr>
            <p:nvPr/>
          </p:nvSpPr>
          <p:spPr bwMode="auto">
            <a:xfrm>
              <a:off x="7114575" y="1622289"/>
              <a:ext cx="98581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Relapse</a:t>
              </a:r>
            </a:p>
          </p:txBody>
        </p:sp>
      </p:grpSp>
      <p:sp>
        <p:nvSpPr>
          <p:cNvPr id="81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83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966526" y="1153319"/>
            <a:ext cx="72519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ITT, 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Calibri" pitchFamily="34" charset="0"/>
              </a:rPr>
              <a:t>Genotype 1 with ≥ 6 weeks of treatment, by </a:t>
            </a:r>
            <a:r>
              <a:rPr lang="en-US" sz="2400" b="1" dirty="0" err="1">
                <a:solidFill>
                  <a:srgbClr val="0070C0"/>
                </a:solidFill>
                <a:latin typeface="Calibri" pitchFamily="34" charset="0"/>
              </a:rPr>
              <a:t>subg</a:t>
            </a:r>
            <a:r>
              <a:rPr lang="fr-FR" sz="2400" b="1" dirty="0" err="1">
                <a:solidFill>
                  <a:srgbClr val="0070C0"/>
                </a:solidFill>
                <a:latin typeface="Calibri" pitchFamily="34" charset="0"/>
              </a:rPr>
              <a:t>roups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79512" y="1910740"/>
            <a:ext cx="8830239" cy="4469427"/>
            <a:chOff x="179512" y="1910740"/>
            <a:chExt cx="8830239" cy="4469427"/>
          </a:xfrm>
        </p:grpSpPr>
        <p:sp>
          <p:nvSpPr>
            <p:cNvPr id="14343" name="Rectangle 12"/>
            <p:cNvSpPr>
              <a:spLocks noChangeArrowheads="1"/>
            </p:cNvSpPr>
            <p:nvPr/>
          </p:nvSpPr>
          <p:spPr bwMode="auto">
            <a:xfrm>
              <a:off x="833401" y="2862942"/>
              <a:ext cx="344487" cy="2394867"/>
            </a:xfrm>
            <a:prstGeom prst="rect">
              <a:avLst/>
            </a:prstGeom>
            <a:solidFill>
              <a:srgbClr val="00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Rectangle 15"/>
            <p:cNvSpPr>
              <a:spLocks noChangeArrowheads="1"/>
            </p:cNvSpPr>
            <p:nvPr/>
          </p:nvSpPr>
          <p:spPr bwMode="auto">
            <a:xfrm>
              <a:off x="4044760" y="2695476"/>
              <a:ext cx="334962" cy="2562333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Rectangle 16"/>
            <p:cNvSpPr>
              <a:spLocks noChangeArrowheads="1"/>
            </p:cNvSpPr>
            <p:nvPr/>
          </p:nvSpPr>
          <p:spPr bwMode="auto">
            <a:xfrm>
              <a:off x="4645033" y="2924175"/>
              <a:ext cx="344487" cy="2333635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Rectangle 19"/>
            <p:cNvSpPr>
              <a:spLocks noChangeArrowheads="1"/>
            </p:cNvSpPr>
            <p:nvPr/>
          </p:nvSpPr>
          <p:spPr bwMode="auto">
            <a:xfrm>
              <a:off x="6588224" y="2305810"/>
              <a:ext cx="334963" cy="2952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Rectangle 20"/>
            <p:cNvSpPr>
              <a:spLocks noChangeArrowheads="1"/>
            </p:cNvSpPr>
            <p:nvPr/>
          </p:nvSpPr>
          <p:spPr bwMode="auto">
            <a:xfrm>
              <a:off x="7342497" y="2997045"/>
              <a:ext cx="344488" cy="226798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21"/>
            <p:cNvSpPr>
              <a:spLocks noChangeShapeType="1"/>
            </p:cNvSpPr>
            <p:nvPr/>
          </p:nvSpPr>
          <p:spPr bwMode="auto">
            <a:xfrm>
              <a:off x="585751" y="2333635"/>
              <a:ext cx="0" cy="2924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22"/>
            <p:cNvSpPr>
              <a:spLocks noChangeShapeType="1"/>
            </p:cNvSpPr>
            <p:nvPr/>
          </p:nvSpPr>
          <p:spPr bwMode="auto">
            <a:xfrm>
              <a:off x="519076" y="5257810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23"/>
            <p:cNvSpPr>
              <a:spLocks noChangeShapeType="1"/>
            </p:cNvSpPr>
            <p:nvPr/>
          </p:nvSpPr>
          <p:spPr bwMode="auto">
            <a:xfrm>
              <a:off x="519076" y="4675197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24"/>
            <p:cNvSpPr>
              <a:spLocks noChangeShapeType="1"/>
            </p:cNvSpPr>
            <p:nvPr/>
          </p:nvSpPr>
          <p:spPr bwMode="auto">
            <a:xfrm>
              <a:off x="519076" y="4092585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25"/>
            <p:cNvSpPr>
              <a:spLocks noChangeShapeType="1"/>
            </p:cNvSpPr>
            <p:nvPr/>
          </p:nvSpPr>
          <p:spPr bwMode="auto">
            <a:xfrm>
              <a:off x="519076" y="3498860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6"/>
            <p:cNvSpPr>
              <a:spLocks noChangeShapeType="1"/>
            </p:cNvSpPr>
            <p:nvPr/>
          </p:nvSpPr>
          <p:spPr bwMode="auto">
            <a:xfrm>
              <a:off x="519076" y="2916247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7"/>
            <p:cNvSpPr>
              <a:spLocks noChangeShapeType="1"/>
            </p:cNvSpPr>
            <p:nvPr/>
          </p:nvSpPr>
          <p:spPr bwMode="auto">
            <a:xfrm>
              <a:off x="519076" y="2333635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28"/>
            <p:cNvSpPr>
              <a:spLocks noChangeShapeType="1"/>
            </p:cNvSpPr>
            <p:nvPr/>
          </p:nvSpPr>
          <p:spPr bwMode="auto">
            <a:xfrm>
              <a:off x="585752" y="5257810"/>
              <a:ext cx="842399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29"/>
            <p:cNvSpPr>
              <a:spLocks noChangeShapeType="1"/>
            </p:cNvSpPr>
            <p:nvPr/>
          </p:nvSpPr>
          <p:spPr bwMode="auto">
            <a:xfrm flipV="1">
              <a:off x="585751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30"/>
            <p:cNvSpPr>
              <a:spLocks noChangeShapeType="1"/>
            </p:cNvSpPr>
            <p:nvPr/>
          </p:nvSpPr>
          <p:spPr bwMode="auto">
            <a:xfrm flipV="1">
              <a:off x="1259632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32"/>
            <p:cNvSpPr>
              <a:spLocks noChangeShapeType="1"/>
            </p:cNvSpPr>
            <p:nvPr/>
          </p:nvSpPr>
          <p:spPr bwMode="auto">
            <a:xfrm flipV="1">
              <a:off x="2483768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Line 33"/>
            <p:cNvSpPr>
              <a:spLocks noChangeShapeType="1"/>
            </p:cNvSpPr>
            <p:nvPr/>
          </p:nvSpPr>
          <p:spPr bwMode="auto">
            <a:xfrm flipV="1">
              <a:off x="3203848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35"/>
            <p:cNvSpPr>
              <a:spLocks noChangeShapeType="1"/>
            </p:cNvSpPr>
            <p:nvPr/>
          </p:nvSpPr>
          <p:spPr bwMode="auto">
            <a:xfrm flipV="1">
              <a:off x="1907704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Line 36"/>
            <p:cNvSpPr>
              <a:spLocks noChangeShapeType="1"/>
            </p:cNvSpPr>
            <p:nvPr/>
          </p:nvSpPr>
          <p:spPr bwMode="auto">
            <a:xfrm flipV="1">
              <a:off x="5148064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Line 37"/>
            <p:cNvSpPr>
              <a:spLocks noChangeShapeType="1"/>
            </p:cNvSpPr>
            <p:nvPr/>
          </p:nvSpPr>
          <p:spPr bwMode="auto">
            <a:xfrm flipV="1">
              <a:off x="6444208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38"/>
            <p:cNvSpPr>
              <a:spLocks noChangeShapeType="1"/>
            </p:cNvSpPr>
            <p:nvPr/>
          </p:nvSpPr>
          <p:spPr bwMode="auto">
            <a:xfrm flipV="1">
              <a:off x="7092280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Rectangle 39"/>
            <p:cNvSpPr>
              <a:spLocks noChangeArrowheads="1"/>
            </p:cNvSpPr>
            <p:nvPr/>
          </p:nvSpPr>
          <p:spPr bwMode="auto">
            <a:xfrm>
              <a:off x="817071" y="2587256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83.1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3" name="Rectangle 42"/>
            <p:cNvSpPr>
              <a:spLocks noChangeArrowheads="1"/>
            </p:cNvSpPr>
            <p:nvPr/>
          </p:nvSpPr>
          <p:spPr bwMode="auto">
            <a:xfrm>
              <a:off x="4105993" y="2473562"/>
              <a:ext cx="21039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87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4" name="Rectangle 43"/>
            <p:cNvSpPr>
              <a:spLocks noChangeArrowheads="1"/>
            </p:cNvSpPr>
            <p:nvPr/>
          </p:nvSpPr>
          <p:spPr bwMode="auto">
            <a:xfrm>
              <a:off x="4639589" y="2698614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80.5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7" name="Rectangle 46"/>
            <p:cNvSpPr>
              <a:spLocks noChangeArrowheads="1"/>
            </p:cNvSpPr>
            <p:nvPr/>
          </p:nvSpPr>
          <p:spPr bwMode="auto">
            <a:xfrm>
              <a:off x="6581372" y="2093506"/>
              <a:ext cx="3155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8" name="Rectangle 47"/>
            <p:cNvSpPr>
              <a:spLocks noChangeArrowheads="1"/>
            </p:cNvSpPr>
            <p:nvPr/>
          </p:nvSpPr>
          <p:spPr bwMode="auto">
            <a:xfrm>
              <a:off x="7305470" y="2757934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76.9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9" name="Rectangle 48"/>
            <p:cNvSpPr>
              <a:spLocks noChangeArrowheads="1"/>
            </p:cNvSpPr>
            <p:nvPr/>
          </p:nvSpPr>
          <p:spPr bwMode="auto">
            <a:xfrm>
              <a:off x="378285" y="5158352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0</a:t>
              </a:r>
            </a:p>
          </p:txBody>
        </p:sp>
        <p:sp>
          <p:nvSpPr>
            <p:cNvPr id="14380" name="Rectangle 49"/>
            <p:cNvSpPr>
              <a:spLocks noChangeArrowheads="1"/>
            </p:cNvSpPr>
            <p:nvPr/>
          </p:nvSpPr>
          <p:spPr bwMode="auto">
            <a:xfrm>
              <a:off x="278899" y="457573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20</a:t>
              </a:r>
            </a:p>
          </p:txBody>
        </p:sp>
        <p:sp>
          <p:nvSpPr>
            <p:cNvPr id="14381" name="Rectangle 50"/>
            <p:cNvSpPr>
              <a:spLocks noChangeArrowheads="1"/>
            </p:cNvSpPr>
            <p:nvPr/>
          </p:nvSpPr>
          <p:spPr bwMode="auto">
            <a:xfrm>
              <a:off x="278899" y="399153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40</a:t>
              </a:r>
            </a:p>
          </p:txBody>
        </p:sp>
        <p:sp>
          <p:nvSpPr>
            <p:cNvPr id="14382" name="Rectangle 51"/>
            <p:cNvSpPr>
              <a:spLocks noChangeArrowheads="1"/>
            </p:cNvSpPr>
            <p:nvPr/>
          </p:nvSpPr>
          <p:spPr bwMode="auto">
            <a:xfrm>
              <a:off x="278899" y="339940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60</a:t>
              </a:r>
            </a:p>
          </p:txBody>
        </p:sp>
        <p:sp>
          <p:nvSpPr>
            <p:cNvPr id="14383" name="Rectangle 52"/>
            <p:cNvSpPr>
              <a:spLocks noChangeArrowheads="1"/>
            </p:cNvSpPr>
            <p:nvPr/>
          </p:nvSpPr>
          <p:spPr bwMode="auto">
            <a:xfrm>
              <a:off x="278899" y="281678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80</a:t>
              </a:r>
            </a:p>
          </p:txBody>
        </p:sp>
        <p:sp>
          <p:nvSpPr>
            <p:cNvPr id="14384" name="Rectangle 53"/>
            <p:cNvSpPr>
              <a:spLocks noChangeArrowheads="1"/>
            </p:cNvSpPr>
            <p:nvPr/>
          </p:nvSpPr>
          <p:spPr bwMode="auto">
            <a:xfrm>
              <a:off x="179512" y="2232589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100</a:t>
              </a:r>
            </a:p>
          </p:txBody>
        </p:sp>
        <p:sp>
          <p:nvSpPr>
            <p:cNvPr id="14385" name="Rectangle 54"/>
            <p:cNvSpPr>
              <a:spLocks noChangeArrowheads="1"/>
            </p:cNvSpPr>
            <p:nvPr/>
          </p:nvSpPr>
          <p:spPr bwMode="auto">
            <a:xfrm>
              <a:off x="633376" y="5373216"/>
              <a:ext cx="8303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All patients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89" name="Rectangle 58"/>
            <p:cNvSpPr>
              <a:spLocks noChangeArrowheads="1"/>
            </p:cNvSpPr>
            <p:nvPr/>
          </p:nvSpPr>
          <p:spPr bwMode="auto">
            <a:xfrm>
              <a:off x="4117990" y="5373216"/>
              <a:ext cx="20518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No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91" name="Rectangle 60"/>
            <p:cNvSpPr>
              <a:spLocks noChangeArrowheads="1"/>
            </p:cNvSpPr>
            <p:nvPr/>
          </p:nvSpPr>
          <p:spPr bwMode="auto">
            <a:xfrm>
              <a:off x="4546665" y="5373216"/>
              <a:ext cx="26404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Yes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93" name="Rectangle 62"/>
            <p:cNvSpPr>
              <a:spLocks noChangeArrowheads="1"/>
            </p:cNvSpPr>
            <p:nvPr/>
          </p:nvSpPr>
          <p:spPr bwMode="auto">
            <a:xfrm>
              <a:off x="1896955" y="5373216"/>
              <a:ext cx="52899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Female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94" name="Rectangle 63"/>
            <p:cNvSpPr>
              <a:spLocks noChangeArrowheads="1"/>
            </p:cNvSpPr>
            <p:nvPr/>
          </p:nvSpPr>
          <p:spPr bwMode="auto">
            <a:xfrm>
              <a:off x="6666012" y="5373216"/>
              <a:ext cx="22121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latin typeface="+mn-lt"/>
                </a:rPr>
                <a:t>CC</a:t>
              </a:r>
              <a:endParaRPr lang="en-US" b="1">
                <a:latin typeface="+mn-lt"/>
              </a:endParaRPr>
            </a:p>
          </p:txBody>
        </p:sp>
        <p:sp>
          <p:nvSpPr>
            <p:cNvPr id="14395" name="Rectangle 64"/>
            <p:cNvSpPr>
              <a:spLocks noChangeArrowheads="1"/>
            </p:cNvSpPr>
            <p:nvPr/>
          </p:nvSpPr>
          <p:spPr bwMode="auto">
            <a:xfrm>
              <a:off x="7259323" y="5373216"/>
              <a:ext cx="57227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Non-CC</a:t>
              </a:r>
              <a:endParaRPr lang="en-US" b="1" dirty="0">
                <a:latin typeface="+mn-lt"/>
              </a:endParaRP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903636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71</a:t>
              </a: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4102710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30</a:t>
              </a:r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4725704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41</a:t>
              </a:r>
            </a:p>
          </p:txBody>
        </p:sp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6652580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19</a:t>
              </a:r>
            </a:p>
          </p:txBody>
        </p:sp>
        <p:sp>
          <p:nvSpPr>
            <p:cNvPr id="89" name="Rectangle 40"/>
            <p:cNvSpPr>
              <a:spLocks noChangeArrowheads="1"/>
            </p:cNvSpPr>
            <p:nvPr/>
          </p:nvSpPr>
          <p:spPr bwMode="auto">
            <a:xfrm>
              <a:off x="7406424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52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6516216" y="5949860"/>
              <a:ext cx="13304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latin typeface="+mn-lt"/>
                </a:rPr>
                <a:t>IL28B genotype</a:t>
              </a:r>
              <a:endParaRPr lang="en-US" sz="2000" b="1" dirty="0">
                <a:latin typeface="+mn-lt"/>
              </a:endParaRPr>
            </a:p>
          </p:txBody>
        </p:sp>
        <p:sp>
          <p:nvSpPr>
            <p:cNvPr id="14344" name="Rectangle 13"/>
            <p:cNvSpPr>
              <a:spLocks noChangeArrowheads="1"/>
            </p:cNvSpPr>
            <p:nvPr/>
          </p:nvSpPr>
          <p:spPr bwMode="auto">
            <a:xfrm>
              <a:off x="5379979" y="2566928"/>
              <a:ext cx="334962" cy="2684790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14"/>
            <p:cNvSpPr>
              <a:spLocks noChangeArrowheads="1"/>
            </p:cNvSpPr>
            <p:nvPr/>
          </p:nvSpPr>
          <p:spPr bwMode="auto">
            <a:xfrm>
              <a:off x="6012160" y="3185512"/>
              <a:ext cx="344487" cy="2066206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31"/>
            <p:cNvSpPr>
              <a:spLocks noChangeShapeType="1"/>
            </p:cNvSpPr>
            <p:nvPr/>
          </p:nvSpPr>
          <p:spPr bwMode="auto">
            <a:xfrm flipV="1">
              <a:off x="5866209" y="5251718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Rectangle 40"/>
            <p:cNvSpPr>
              <a:spLocks noChangeArrowheads="1"/>
            </p:cNvSpPr>
            <p:nvPr/>
          </p:nvSpPr>
          <p:spPr bwMode="auto">
            <a:xfrm>
              <a:off x="5363651" y="2338574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92.5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2" name="Rectangle 41"/>
            <p:cNvSpPr>
              <a:spLocks noChangeArrowheads="1"/>
            </p:cNvSpPr>
            <p:nvPr/>
          </p:nvSpPr>
          <p:spPr bwMode="auto">
            <a:xfrm>
              <a:off x="6072032" y="2958918"/>
              <a:ext cx="21039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71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86" name="Rectangle 55"/>
            <p:cNvSpPr>
              <a:spLocks noChangeArrowheads="1"/>
            </p:cNvSpPr>
            <p:nvPr/>
          </p:nvSpPr>
          <p:spPr bwMode="auto">
            <a:xfrm>
              <a:off x="5364227" y="5373216"/>
              <a:ext cx="43190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dirty="0">
                  <a:latin typeface="+mn-lt"/>
                </a:rPr>
                <a:t> </a:t>
              </a:r>
              <a:r>
                <a:rPr lang="en-US" sz="1200" b="1" u="sng" dirty="0">
                  <a:latin typeface="+mn-lt"/>
                </a:rPr>
                <a:t>&lt;</a:t>
              </a:r>
              <a:r>
                <a:rPr lang="en-US" sz="1200" b="1" dirty="0">
                  <a:latin typeface="+mn-lt"/>
                </a:rPr>
                <a:t> 2 M</a:t>
              </a:r>
            </a:p>
            <a:p>
              <a:pPr algn="ctr"/>
              <a:r>
                <a:rPr lang="en-US" sz="1200" b="1" dirty="0">
                  <a:latin typeface="+mn-lt"/>
                </a:rPr>
                <a:t>IU</a:t>
              </a:r>
              <a:r>
                <a:rPr lang="en-US" sz="1200" b="1" dirty="0" smtClean="0">
                  <a:latin typeface="+mn-lt"/>
                </a:rPr>
                <a:t>/ml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88" name="Rectangle 57"/>
            <p:cNvSpPr>
              <a:spLocks noChangeArrowheads="1"/>
            </p:cNvSpPr>
            <p:nvPr/>
          </p:nvSpPr>
          <p:spPr bwMode="auto">
            <a:xfrm>
              <a:off x="6014730" y="5373216"/>
              <a:ext cx="38915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dirty="0">
                  <a:latin typeface="+mn-lt"/>
                </a:rPr>
                <a:t>&gt; 2 M</a:t>
              </a:r>
            </a:p>
            <a:p>
              <a:pPr algn="ctr"/>
              <a:r>
                <a:rPr lang="en-US" sz="1200" b="1" dirty="0">
                  <a:latin typeface="+mn-lt"/>
                </a:rPr>
                <a:t>IU</a:t>
              </a:r>
              <a:r>
                <a:rPr lang="en-US" sz="1200" b="1" dirty="0" smtClean="0">
                  <a:latin typeface="+mn-lt"/>
                </a:rPr>
                <a:t>/ml</a:t>
              </a:r>
              <a:endParaRPr lang="en-US" b="1" dirty="0">
                <a:latin typeface="+mn-lt"/>
              </a:endParaRPr>
            </a:p>
          </p:txBody>
        </p:sp>
        <p:sp>
          <p:nvSpPr>
            <p:cNvPr id="68" name="Rectangle 40"/>
            <p:cNvSpPr>
              <a:spLocks noChangeArrowheads="1"/>
            </p:cNvSpPr>
            <p:nvPr/>
          </p:nvSpPr>
          <p:spPr bwMode="auto">
            <a:xfrm>
              <a:off x="5425762" y="500824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+mn-lt"/>
                </a:rPr>
                <a:t>40</a:t>
              </a: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6082622" y="500824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+mn-lt"/>
                </a:rPr>
                <a:t>31</a:t>
              </a:r>
            </a:p>
          </p:txBody>
        </p:sp>
        <p:sp>
          <p:nvSpPr>
            <p:cNvPr id="91" name="Rectangle 58"/>
            <p:cNvSpPr>
              <a:spLocks noChangeArrowheads="1"/>
            </p:cNvSpPr>
            <p:nvPr/>
          </p:nvSpPr>
          <p:spPr bwMode="auto">
            <a:xfrm>
              <a:off x="5482285" y="5943768"/>
              <a:ext cx="81790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latin typeface="+mn-lt"/>
                </a:rPr>
                <a:t>Baseline </a:t>
              </a:r>
            </a:p>
            <a:p>
              <a:r>
                <a:rPr lang="en-US" sz="1400" b="1" dirty="0">
                  <a:latin typeface="+mn-lt"/>
                </a:rPr>
                <a:t>HCV RNA</a:t>
              </a:r>
              <a:endParaRPr lang="en-US" sz="2000" b="1" dirty="0">
                <a:latin typeface="+mn-lt"/>
              </a:endParaRPr>
            </a:p>
          </p:txBody>
        </p:sp>
        <p:cxnSp>
          <p:nvCxnSpPr>
            <p:cNvPr id="96" name="Connecteur droit 95"/>
            <p:cNvCxnSpPr/>
            <p:nvPr/>
          </p:nvCxnSpPr>
          <p:spPr>
            <a:xfrm>
              <a:off x="5364208" y="5871760"/>
              <a:ext cx="1080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48" name="Rectangle 17"/>
            <p:cNvSpPr>
              <a:spLocks noChangeArrowheads="1"/>
            </p:cNvSpPr>
            <p:nvPr/>
          </p:nvSpPr>
          <p:spPr bwMode="auto">
            <a:xfrm>
              <a:off x="1497614" y="3032232"/>
              <a:ext cx="333375" cy="2225577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Rectangle 18"/>
            <p:cNvSpPr>
              <a:spLocks noChangeArrowheads="1"/>
            </p:cNvSpPr>
            <p:nvPr/>
          </p:nvSpPr>
          <p:spPr bwMode="auto">
            <a:xfrm>
              <a:off x="2011045" y="2403743"/>
              <a:ext cx="342900" cy="2854067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Rectangle 44"/>
            <p:cNvSpPr>
              <a:spLocks noChangeArrowheads="1"/>
            </p:cNvSpPr>
            <p:nvPr/>
          </p:nvSpPr>
          <p:spPr bwMode="auto">
            <a:xfrm>
              <a:off x="1482645" y="2812378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75.6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6" name="Rectangle 45"/>
            <p:cNvSpPr>
              <a:spLocks noChangeArrowheads="1"/>
            </p:cNvSpPr>
            <p:nvPr/>
          </p:nvSpPr>
          <p:spPr bwMode="auto">
            <a:xfrm>
              <a:off x="1991768" y="2179649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96.2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92" name="Rectangle 61"/>
            <p:cNvSpPr>
              <a:spLocks noChangeArrowheads="1"/>
            </p:cNvSpPr>
            <p:nvPr/>
          </p:nvSpPr>
          <p:spPr bwMode="auto">
            <a:xfrm>
              <a:off x="1516664" y="5373216"/>
              <a:ext cx="34144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Male</a:t>
              </a:r>
              <a:endParaRPr lang="en-US" b="1" dirty="0">
                <a:latin typeface="+mn-lt"/>
              </a:endParaRPr>
            </a:p>
          </p:txBody>
        </p:sp>
        <p:sp>
          <p:nvSpPr>
            <p:cNvPr id="80" name="Rectangle 40"/>
            <p:cNvSpPr>
              <a:spLocks noChangeArrowheads="1"/>
            </p:cNvSpPr>
            <p:nvPr/>
          </p:nvSpPr>
          <p:spPr bwMode="auto">
            <a:xfrm>
              <a:off x="1569709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45</a:t>
              </a:r>
            </a:p>
          </p:txBody>
        </p:sp>
        <p:sp>
          <p:nvSpPr>
            <p:cNvPr id="83" name="Rectangle 40"/>
            <p:cNvSpPr>
              <a:spLocks noChangeArrowheads="1"/>
            </p:cNvSpPr>
            <p:nvPr/>
          </p:nvSpPr>
          <p:spPr bwMode="auto">
            <a:xfrm>
              <a:off x="2068852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26</a:t>
              </a:r>
            </a:p>
          </p:txBody>
        </p:sp>
        <p:sp>
          <p:nvSpPr>
            <p:cNvPr id="93" name="Rectangle 58"/>
            <p:cNvSpPr>
              <a:spLocks noChangeArrowheads="1"/>
            </p:cNvSpPr>
            <p:nvPr/>
          </p:nvSpPr>
          <p:spPr bwMode="auto">
            <a:xfrm>
              <a:off x="1558173" y="5949860"/>
              <a:ext cx="62677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+mn-lt"/>
                </a:rPr>
                <a:t>Gender</a:t>
              </a:r>
              <a:endParaRPr lang="en-US" sz="2000" b="1">
                <a:latin typeface="+mn-lt"/>
              </a:endParaRPr>
            </a:p>
          </p:txBody>
        </p:sp>
        <p:cxnSp>
          <p:nvCxnSpPr>
            <p:cNvPr id="98" name="Connecteur droit 97"/>
            <p:cNvCxnSpPr/>
            <p:nvPr/>
          </p:nvCxnSpPr>
          <p:spPr>
            <a:xfrm>
              <a:off x="1475752" y="5877852"/>
              <a:ext cx="864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6552208" y="5877852"/>
              <a:ext cx="133216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148"/>
            <p:cNvSpPr txBox="1">
              <a:spLocks noChangeArrowheads="1"/>
            </p:cNvSpPr>
            <p:nvPr/>
          </p:nvSpPr>
          <p:spPr bwMode="auto">
            <a:xfrm>
              <a:off x="406165" y="1910740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72" name="Rectangle 58"/>
            <p:cNvSpPr>
              <a:spLocks noChangeArrowheads="1"/>
            </p:cNvSpPr>
            <p:nvPr/>
          </p:nvSpPr>
          <p:spPr bwMode="auto">
            <a:xfrm>
              <a:off x="2771799" y="5943188"/>
              <a:ext cx="83356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latin typeface="+mn-lt"/>
                </a:rPr>
                <a:t>Genotype</a:t>
              </a:r>
              <a:endParaRPr lang="en-US" sz="2000" b="1" dirty="0">
                <a:latin typeface="+mn-lt"/>
              </a:endParaRPr>
            </a:p>
          </p:txBody>
        </p:sp>
        <p:cxnSp>
          <p:nvCxnSpPr>
            <p:cNvPr id="75" name="Connecteur droit 74"/>
            <p:cNvCxnSpPr/>
            <p:nvPr/>
          </p:nvCxnSpPr>
          <p:spPr>
            <a:xfrm>
              <a:off x="2699792" y="5871180"/>
              <a:ext cx="864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Line 36"/>
            <p:cNvSpPr>
              <a:spLocks noChangeShapeType="1"/>
            </p:cNvSpPr>
            <p:nvPr/>
          </p:nvSpPr>
          <p:spPr bwMode="auto">
            <a:xfrm flipV="1">
              <a:off x="4523738" y="5253583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58"/>
            <p:cNvSpPr>
              <a:spLocks noChangeArrowheads="1"/>
            </p:cNvSpPr>
            <p:nvPr/>
          </p:nvSpPr>
          <p:spPr bwMode="auto">
            <a:xfrm>
              <a:off x="4283968" y="5949280"/>
              <a:ext cx="78818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latin typeface="+mn-lt"/>
                </a:rPr>
                <a:t>Cirrhosis</a:t>
              </a:r>
              <a:endParaRPr lang="en-US" sz="2000" b="1" dirty="0">
                <a:latin typeface="+mn-lt"/>
              </a:endParaRPr>
            </a:p>
          </p:txBody>
        </p:sp>
        <p:cxnSp>
          <p:nvCxnSpPr>
            <p:cNvPr id="82" name="Connecteur droit 81"/>
            <p:cNvCxnSpPr/>
            <p:nvPr/>
          </p:nvCxnSpPr>
          <p:spPr>
            <a:xfrm>
              <a:off x="3995936" y="5877272"/>
              <a:ext cx="1080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Line 33"/>
            <p:cNvSpPr>
              <a:spLocks noChangeShapeType="1"/>
            </p:cNvSpPr>
            <p:nvPr/>
          </p:nvSpPr>
          <p:spPr bwMode="auto">
            <a:xfrm flipV="1">
              <a:off x="3875666" y="5253583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Rectangle 62"/>
            <p:cNvSpPr>
              <a:spLocks noChangeArrowheads="1"/>
            </p:cNvSpPr>
            <p:nvPr/>
          </p:nvSpPr>
          <p:spPr bwMode="auto">
            <a:xfrm>
              <a:off x="3416463" y="5373216"/>
              <a:ext cx="17953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1b</a:t>
              </a:r>
              <a:endParaRPr lang="en-US" b="1" dirty="0">
                <a:latin typeface="+mn-lt"/>
              </a:endParaRPr>
            </a:p>
          </p:txBody>
        </p:sp>
        <p:sp>
          <p:nvSpPr>
            <p:cNvPr id="87" name="Rectangle 17"/>
            <p:cNvSpPr>
              <a:spLocks noChangeArrowheads="1"/>
            </p:cNvSpPr>
            <p:nvPr/>
          </p:nvSpPr>
          <p:spPr bwMode="auto">
            <a:xfrm>
              <a:off x="2725077" y="2763649"/>
              <a:ext cx="333375" cy="2486938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3334382" y="2997045"/>
              <a:ext cx="342900" cy="2253542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Rectangle 44"/>
            <p:cNvSpPr>
              <a:spLocks noChangeArrowheads="1"/>
            </p:cNvSpPr>
            <p:nvPr/>
          </p:nvSpPr>
          <p:spPr bwMode="auto">
            <a:xfrm>
              <a:off x="2699792" y="2543712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84.5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92" name="Rectangle 45"/>
            <p:cNvSpPr>
              <a:spLocks noChangeArrowheads="1"/>
            </p:cNvSpPr>
            <p:nvPr/>
          </p:nvSpPr>
          <p:spPr bwMode="auto">
            <a:xfrm>
              <a:off x="3315105" y="2770622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76.9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95" name="Rectangle 61"/>
            <p:cNvSpPr>
              <a:spLocks noChangeArrowheads="1"/>
            </p:cNvSpPr>
            <p:nvPr/>
          </p:nvSpPr>
          <p:spPr bwMode="auto">
            <a:xfrm>
              <a:off x="2744127" y="5373216"/>
              <a:ext cx="17117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1a</a:t>
              </a:r>
              <a:endParaRPr lang="en-US" b="1" dirty="0">
                <a:latin typeface="+mn-lt"/>
              </a:endParaRPr>
            </a:p>
          </p:txBody>
        </p:sp>
        <p:sp>
          <p:nvSpPr>
            <p:cNvPr id="97" name="Rectangle 40"/>
            <p:cNvSpPr>
              <a:spLocks noChangeArrowheads="1"/>
            </p:cNvSpPr>
            <p:nvPr/>
          </p:nvSpPr>
          <p:spPr bwMode="auto">
            <a:xfrm>
              <a:off x="2818944" y="5007113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58</a:t>
              </a:r>
            </a:p>
          </p:txBody>
        </p:sp>
        <p:sp>
          <p:nvSpPr>
            <p:cNvPr id="100" name="Rectangle 40"/>
            <p:cNvSpPr>
              <a:spLocks noChangeArrowheads="1"/>
            </p:cNvSpPr>
            <p:nvPr/>
          </p:nvSpPr>
          <p:spPr bwMode="auto">
            <a:xfrm>
              <a:off x="3392189" y="5007113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13</a:t>
              </a:r>
            </a:p>
          </p:txBody>
        </p:sp>
        <p:sp>
          <p:nvSpPr>
            <p:cNvPr id="101" name="Rectangle 58"/>
            <p:cNvSpPr>
              <a:spLocks noChangeArrowheads="1"/>
            </p:cNvSpPr>
            <p:nvPr/>
          </p:nvSpPr>
          <p:spPr bwMode="auto">
            <a:xfrm>
              <a:off x="8076679" y="5949280"/>
              <a:ext cx="74379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latin typeface="+mn-lt"/>
                </a:rPr>
                <a:t>Baseline</a:t>
              </a:r>
            </a:p>
            <a:p>
              <a:pPr algn="ctr"/>
              <a:r>
                <a:rPr lang="en-US" sz="1400" b="1" dirty="0">
                  <a:latin typeface="+mn-lt"/>
                </a:rPr>
                <a:t>NS5A</a:t>
              </a:r>
              <a:endParaRPr lang="en-US" sz="2000" b="1" dirty="0">
                <a:latin typeface="+mn-lt"/>
              </a:endParaRPr>
            </a:p>
          </p:txBody>
        </p:sp>
        <p:cxnSp>
          <p:nvCxnSpPr>
            <p:cNvPr id="102" name="Connecteur droit 101"/>
            <p:cNvCxnSpPr/>
            <p:nvPr/>
          </p:nvCxnSpPr>
          <p:spPr>
            <a:xfrm>
              <a:off x="7992368" y="5877272"/>
              <a:ext cx="972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58"/>
            <p:cNvSpPr>
              <a:spLocks noChangeArrowheads="1"/>
            </p:cNvSpPr>
            <p:nvPr/>
          </p:nvSpPr>
          <p:spPr bwMode="auto">
            <a:xfrm>
              <a:off x="8016677" y="5373216"/>
              <a:ext cx="20518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No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04" name="Rectangle 60"/>
            <p:cNvSpPr>
              <a:spLocks noChangeArrowheads="1"/>
            </p:cNvSpPr>
            <p:nvPr/>
          </p:nvSpPr>
          <p:spPr bwMode="auto">
            <a:xfrm>
              <a:off x="8586870" y="5373216"/>
              <a:ext cx="26404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Yes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05" name="Rectangle 19"/>
            <p:cNvSpPr>
              <a:spLocks noChangeArrowheads="1"/>
            </p:cNvSpPr>
            <p:nvPr/>
          </p:nvSpPr>
          <p:spPr bwMode="auto">
            <a:xfrm>
              <a:off x="7934616" y="2624138"/>
              <a:ext cx="334963" cy="263367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20"/>
            <p:cNvSpPr>
              <a:spLocks noChangeArrowheads="1"/>
            </p:cNvSpPr>
            <p:nvPr/>
          </p:nvSpPr>
          <p:spPr bwMode="auto">
            <a:xfrm>
              <a:off x="8532440" y="3614846"/>
              <a:ext cx="344488" cy="1642964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37"/>
            <p:cNvSpPr>
              <a:spLocks noChangeShapeType="1"/>
            </p:cNvSpPr>
            <p:nvPr/>
          </p:nvSpPr>
          <p:spPr bwMode="auto">
            <a:xfrm flipV="1">
              <a:off x="7790600" y="525781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46"/>
            <p:cNvSpPr>
              <a:spLocks noChangeArrowheads="1"/>
            </p:cNvSpPr>
            <p:nvPr/>
          </p:nvSpPr>
          <p:spPr bwMode="auto">
            <a:xfrm>
              <a:off x="7908063" y="2376987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90.2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10" name="Rectangle 47"/>
            <p:cNvSpPr>
              <a:spLocks noChangeArrowheads="1"/>
            </p:cNvSpPr>
            <p:nvPr/>
          </p:nvSpPr>
          <p:spPr bwMode="auto">
            <a:xfrm>
              <a:off x="8528135" y="3378711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57.1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11" name="Rectangle 40"/>
            <p:cNvSpPr>
              <a:spLocks noChangeArrowheads="1"/>
            </p:cNvSpPr>
            <p:nvPr/>
          </p:nvSpPr>
          <p:spPr bwMode="auto">
            <a:xfrm>
              <a:off x="7998972" y="5014336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61</a:t>
              </a:r>
            </a:p>
          </p:txBody>
        </p:sp>
        <p:sp>
          <p:nvSpPr>
            <p:cNvPr id="112" name="Rectangle 40"/>
            <p:cNvSpPr>
              <a:spLocks noChangeArrowheads="1"/>
            </p:cNvSpPr>
            <p:nvPr/>
          </p:nvSpPr>
          <p:spPr bwMode="auto">
            <a:xfrm>
              <a:off x="8677078" y="5014336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7</a:t>
              </a:r>
            </a:p>
          </p:txBody>
        </p:sp>
        <p:sp>
          <p:nvSpPr>
            <p:cNvPr id="113" name="Line 37"/>
            <p:cNvSpPr>
              <a:spLocks noChangeShapeType="1"/>
            </p:cNvSpPr>
            <p:nvPr/>
          </p:nvSpPr>
          <p:spPr bwMode="auto">
            <a:xfrm flipV="1">
              <a:off x="8388424" y="5229200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116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  <p:extLst>
      <p:ext uri="{BB962C8B-B14F-4D97-AF65-F5344CB8AC3E}">
        <p14:creationId xmlns:p14="http://schemas.microsoft.com/office/powerpoint/2010/main" val="107333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800" dirty="0"/>
              <a:t>Impact of </a:t>
            </a:r>
            <a:r>
              <a:rPr lang="fr-FR" sz="2800" dirty="0" err="1"/>
              <a:t>RAVs</a:t>
            </a:r>
            <a:r>
              <a:rPr lang="fr-FR" sz="2800" dirty="0"/>
              <a:t> on SVR</a:t>
            </a:r>
            <a:r>
              <a:rPr lang="fr-FR" sz="2800" baseline="-25000" dirty="0"/>
              <a:t>12</a:t>
            </a:r>
            <a:r>
              <a:rPr lang="fr-FR" sz="2800" dirty="0"/>
              <a:t> in </a:t>
            </a:r>
            <a:r>
              <a:rPr lang="fr-FR" sz="2800" dirty="0" err="1"/>
              <a:t>genotype</a:t>
            </a:r>
            <a:r>
              <a:rPr lang="fr-FR" sz="2800" dirty="0"/>
              <a:t> 1</a:t>
            </a:r>
          </a:p>
          <a:p>
            <a:pPr lvl="1">
              <a:defRPr/>
            </a:pPr>
            <a:r>
              <a:rPr lang="en-US" sz="2000" dirty="0"/>
              <a:t>NS3</a:t>
            </a:r>
          </a:p>
          <a:p>
            <a:pPr lvl="2">
              <a:defRPr/>
            </a:pPr>
            <a:r>
              <a:rPr lang="en-US" sz="1800" dirty="0"/>
              <a:t>Prevalence at baseline = 66%</a:t>
            </a:r>
          </a:p>
          <a:p>
            <a:pPr lvl="2">
              <a:defRPr/>
            </a:pPr>
            <a:r>
              <a:rPr lang="en-US" sz="1800" spc="-30" dirty="0"/>
              <a:t>No impact on SVR</a:t>
            </a:r>
            <a:r>
              <a:rPr lang="en-US" sz="1800" spc="-30" baseline="-25000" dirty="0"/>
              <a:t>12</a:t>
            </a:r>
            <a:r>
              <a:rPr lang="en-US" sz="1800" spc="-30" dirty="0"/>
              <a:t>: 76% if no baseline NS3 RAVs vs 69% if present</a:t>
            </a:r>
          </a:p>
          <a:p>
            <a:pPr lvl="1">
              <a:defRPr/>
            </a:pPr>
            <a:r>
              <a:rPr lang="en-US" sz="2000" spc="-30" dirty="0"/>
              <a:t>NS5A</a:t>
            </a:r>
          </a:p>
          <a:p>
            <a:pPr lvl="2">
              <a:defRPr/>
            </a:pPr>
            <a:r>
              <a:rPr lang="en-US" sz="1800" spc="-30" dirty="0"/>
              <a:t>Prevalence at baseline in the 6- and 8-week groups = 10%</a:t>
            </a:r>
          </a:p>
          <a:p>
            <a:pPr lvl="2">
              <a:defRPr/>
            </a:pPr>
            <a:r>
              <a:rPr lang="en-US" sz="1800" spc="-30" dirty="0"/>
              <a:t>SVR</a:t>
            </a:r>
            <a:r>
              <a:rPr lang="en-US" sz="1800" spc="-30" baseline="-25000" dirty="0"/>
              <a:t>12</a:t>
            </a:r>
            <a:r>
              <a:rPr lang="en-US" sz="1800" spc="-30" dirty="0"/>
              <a:t>: 90% if no baseline RAVs vs 57% if present</a:t>
            </a:r>
          </a:p>
          <a:p>
            <a:pPr lvl="1">
              <a:defRPr/>
            </a:pPr>
            <a:r>
              <a:rPr lang="en-US" sz="2000" spc="-30" dirty="0"/>
              <a:t>Retreatment group </a:t>
            </a:r>
            <a:r>
              <a:rPr lang="en-US" spc="-30" dirty="0"/>
              <a:t>(next generation sequencing analysis, 1% sensitivity threshold)</a:t>
            </a:r>
          </a:p>
          <a:p>
            <a:pPr lvl="2">
              <a:defRPr/>
            </a:pPr>
            <a:r>
              <a:rPr lang="en-US" sz="1800" spc="-30" dirty="0"/>
              <a:t>Baseline NS5A RAVs = 14/23 (61%)</a:t>
            </a:r>
          </a:p>
          <a:p>
            <a:pPr lvl="2">
              <a:defRPr/>
            </a:pPr>
            <a:r>
              <a:rPr lang="en-US" sz="1800" spc="-30" dirty="0"/>
              <a:t>Baseline NS3 RAVs = 17/23 (74%)</a:t>
            </a:r>
          </a:p>
          <a:p>
            <a:pPr lvl="2">
              <a:defRPr/>
            </a:pPr>
            <a:r>
              <a:rPr lang="en-US" sz="1800" spc="-30" dirty="0"/>
              <a:t>NS3 + NS5A RAVs = 11/23 (48%)</a:t>
            </a:r>
          </a:p>
          <a:p>
            <a:pPr lvl="2">
              <a:defRPr/>
            </a:pPr>
            <a:r>
              <a:rPr lang="en-US" sz="1800" spc="-30" dirty="0"/>
              <a:t>SVR</a:t>
            </a:r>
            <a:r>
              <a:rPr lang="en-US" sz="1800" spc="-30" baseline="-25000" dirty="0"/>
              <a:t>12</a:t>
            </a:r>
            <a:r>
              <a:rPr lang="en-US" sz="1800" spc="-30" dirty="0"/>
              <a:t> = 23/23 (2 lost to follow-up)</a:t>
            </a:r>
            <a:endParaRPr lang="en-US" spc="-30" dirty="0"/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  <p:extLst>
      <p:ext uri="{BB962C8B-B14F-4D97-AF65-F5344CB8AC3E}">
        <p14:creationId xmlns:p14="http://schemas.microsoft.com/office/powerpoint/2010/main" val="106669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439065" y="1157610"/>
            <a:ext cx="6248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mITT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fr-FR" sz="2400" b="1" dirty="0" err="1">
                <a:solidFill>
                  <a:srgbClr val="0070C0"/>
                </a:solidFill>
                <a:latin typeface="Calibri" pitchFamily="34" charset="0"/>
              </a:rPr>
              <a:t>Genotype</a:t>
            </a:r>
            <a:r>
              <a:rPr lang="fr-FR" sz="2400" b="1" dirty="0">
                <a:solidFill>
                  <a:srgbClr val="0070C0"/>
                </a:solidFill>
                <a:latin typeface="Calibri" pitchFamily="34" charset="0"/>
              </a:rPr>
              <a:t> 3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44" name="Groupe 43"/>
          <p:cNvGrpSpPr/>
          <p:nvPr/>
        </p:nvGrpSpPr>
        <p:grpSpPr>
          <a:xfrm>
            <a:off x="773832" y="1687786"/>
            <a:ext cx="6606480" cy="4786455"/>
            <a:chOff x="773832" y="1687786"/>
            <a:chExt cx="6606480" cy="4786455"/>
          </a:xfrm>
        </p:grpSpPr>
        <p:grpSp>
          <p:nvGrpSpPr>
            <p:cNvPr id="2" name="Groupe 1"/>
            <p:cNvGrpSpPr/>
            <p:nvPr/>
          </p:nvGrpSpPr>
          <p:grpSpPr>
            <a:xfrm>
              <a:off x="3347864" y="1687786"/>
              <a:ext cx="3600450" cy="366712"/>
              <a:chOff x="3467101" y="1687786"/>
              <a:chExt cx="3600450" cy="366712"/>
            </a:xfrm>
          </p:grpSpPr>
          <p:sp>
            <p:nvSpPr>
              <p:cNvPr id="13327" name="AutoShape 126"/>
              <p:cNvSpPr>
                <a:spLocks noChangeArrowheads="1"/>
              </p:cNvSpPr>
              <p:nvPr/>
            </p:nvSpPr>
            <p:spPr bwMode="auto">
              <a:xfrm>
                <a:off x="3467101" y="1702575"/>
                <a:ext cx="3600450" cy="33725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 sz="2800"/>
              </a:p>
            </p:txBody>
          </p:sp>
          <p:sp>
            <p:nvSpPr>
              <p:cNvPr id="13328" name="Rectangle 3"/>
              <p:cNvSpPr>
                <a:spLocks noChangeArrowheads="1"/>
              </p:cNvSpPr>
              <p:nvPr/>
            </p:nvSpPr>
            <p:spPr bwMode="auto">
              <a:xfrm>
                <a:off x="3645202" y="1798759"/>
                <a:ext cx="177848" cy="144766"/>
              </a:xfrm>
              <a:prstGeom prst="rect">
                <a:avLst/>
              </a:prstGeom>
              <a:solidFill>
                <a:srgbClr val="FFC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13329" name="Rectangle 4"/>
              <p:cNvSpPr>
                <a:spLocks noChangeArrowheads="1"/>
              </p:cNvSpPr>
              <p:nvPr/>
            </p:nvSpPr>
            <p:spPr bwMode="auto">
              <a:xfrm>
                <a:off x="5739159" y="1798759"/>
                <a:ext cx="177848" cy="144767"/>
              </a:xfrm>
              <a:prstGeom prst="rect">
                <a:avLst/>
              </a:prstGeom>
              <a:solidFill>
                <a:srgbClr val="007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ea typeface="ＭＳ Ｐゴシック" pitchFamily="34" charset="-128"/>
                </a:endParaRPr>
              </a:p>
            </p:txBody>
          </p:sp>
          <p:sp>
            <p:nvSpPr>
              <p:cNvPr id="13330" name="ZoneTexte 84"/>
              <p:cNvSpPr txBox="1">
                <a:spLocks noChangeArrowheads="1"/>
              </p:cNvSpPr>
              <p:nvPr/>
            </p:nvSpPr>
            <p:spPr bwMode="auto">
              <a:xfrm>
                <a:off x="3802744" y="1687787"/>
                <a:ext cx="1489336" cy="366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Non-cirrhotic</a:t>
                </a:r>
              </a:p>
            </p:txBody>
          </p:sp>
          <p:sp>
            <p:nvSpPr>
              <p:cNvPr id="13331" name="ZoneTexte 85"/>
              <p:cNvSpPr txBox="1">
                <a:spLocks noChangeArrowheads="1"/>
              </p:cNvSpPr>
              <p:nvPr/>
            </p:nvSpPr>
            <p:spPr bwMode="auto">
              <a:xfrm>
                <a:off x="5895604" y="1687786"/>
                <a:ext cx="1049522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Cirrhotic</a:t>
                </a:r>
              </a:p>
            </p:txBody>
          </p:sp>
        </p:grpSp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3345805" y="2541588"/>
              <a:ext cx="590550" cy="2809875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4833913" y="2332038"/>
              <a:ext cx="600075" cy="3019425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6324575" y="2823147"/>
              <a:ext cx="590550" cy="2528316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auto">
            <a:xfrm>
              <a:off x="2913087" y="2332038"/>
              <a:ext cx="0" cy="30194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auto">
            <a:xfrm>
              <a:off x="2836887" y="5351463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2" name="Line 30"/>
            <p:cNvSpPr>
              <a:spLocks noChangeShapeType="1"/>
            </p:cNvSpPr>
            <p:nvPr/>
          </p:nvSpPr>
          <p:spPr bwMode="auto">
            <a:xfrm>
              <a:off x="2836887" y="4751388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3" name="Line 31"/>
            <p:cNvSpPr>
              <a:spLocks noChangeShapeType="1"/>
            </p:cNvSpPr>
            <p:nvPr/>
          </p:nvSpPr>
          <p:spPr bwMode="auto">
            <a:xfrm>
              <a:off x="2836887" y="4141788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>
              <a:off x="2836887" y="3541713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>
              <a:off x="2836887" y="2932113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6" name="Line 34"/>
            <p:cNvSpPr>
              <a:spLocks noChangeShapeType="1"/>
            </p:cNvSpPr>
            <p:nvPr/>
          </p:nvSpPr>
          <p:spPr bwMode="auto">
            <a:xfrm>
              <a:off x="2836887" y="2332038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7" name="Line 35"/>
            <p:cNvSpPr>
              <a:spLocks noChangeShapeType="1"/>
            </p:cNvSpPr>
            <p:nvPr/>
          </p:nvSpPr>
          <p:spPr bwMode="auto">
            <a:xfrm>
              <a:off x="2913087" y="5351463"/>
              <a:ext cx="4467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 flipV="1">
              <a:off x="2913087" y="535146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349" name="Line 37"/>
            <p:cNvSpPr>
              <a:spLocks noChangeShapeType="1"/>
            </p:cNvSpPr>
            <p:nvPr/>
          </p:nvSpPr>
          <p:spPr bwMode="auto">
            <a:xfrm flipV="1">
              <a:off x="4398987" y="535146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 flipV="1">
              <a:off x="5894412" y="535146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Line 39"/>
            <p:cNvSpPr>
              <a:spLocks noChangeShapeType="1"/>
            </p:cNvSpPr>
            <p:nvPr/>
          </p:nvSpPr>
          <p:spPr bwMode="auto">
            <a:xfrm flipV="1">
              <a:off x="7380312" y="535146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Rectangle 40"/>
            <p:cNvSpPr>
              <a:spLocks noChangeArrowheads="1"/>
            </p:cNvSpPr>
            <p:nvPr/>
          </p:nvSpPr>
          <p:spPr bwMode="auto">
            <a:xfrm>
              <a:off x="3524061" y="2255838"/>
              <a:ext cx="23403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</a:rPr>
                <a:t>93</a:t>
              </a:r>
            </a:p>
          </p:txBody>
        </p:sp>
        <p:sp>
          <p:nvSpPr>
            <p:cNvPr id="13353" name="Rectangle 41"/>
            <p:cNvSpPr>
              <a:spLocks noChangeArrowheads="1"/>
            </p:cNvSpPr>
            <p:nvPr/>
          </p:nvSpPr>
          <p:spPr bwMode="auto">
            <a:xfrm>
              <a:off x="4958421" y="2058288"/>
              <a:ext cx="3510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1">
                  <a:solidFill>
                    <a:srgbClr val="333399"/>
                  </a:solidFill>
                  <a:latin typeface="Calibri" panose="020F0502020204030204" pitchFamily="34" charset="0"/>
                </a:rPr>
                <a:t>100</a:t>
              </a:r>
            </a:p>
          </p:txBody>
        </p:sp>
        <p:sp>
          <p:nvSpPr>
            <p:cNvPr id="13354" name="Rectangle 42"/>
            <p:cNvSpPr>
              <a:spLocks noChangeArrowheads="1"/>
            </p:cNvSpPr>
            <p:nvPr/>
          </p:nvSpPr>
          <p:spPr bwMode="auto">
            <a:xfrm>
              <a:off x="6413533" y="2431921"/>
              <a:ext cx="41263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83.3</a:t>
              </a:r>
            </a:p>
          </p:txBody>
        </p:sp>
        <p:sp>
          <p:nvSpPr>
            <p:cNvPr id="13355" name="Rectangle 43"/>
            <p:cNvSpPr>
              <a:spLocks noChangeArrowheads="1"/>
            </p:cNvSpPr>
            <p:nvPr/>
          </p:nvSpPr>
          <p:spPr bwMode="auto">
            <a:xfrm>
              <a:off x="2696112" y="5242497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0</a:t>
              </a:r>
            </a:p>
          </p:txBody>
        </p:sp>
        <p:sp>
          <p:nvSpPr>
            <p:cNvPr id="13356" name="Rectangle 44"/>
            <p:cNvSpPr>
              <a:spLocks noChangeArrowheads="1"/>
            </p:cNvSpPr>
            <p:nvPr/>
          </p:nvSpPr>
          <p:spPr bwMode="auto">
            <a:xfrm>
              <a:off x="2596726" y="464242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20</a:t>
              </a:r>
            </a:p>
          </p:txBody>
        </p:sp>
        <p:sp>
          <p:nvSpPr>
            <p:cNvPr id="13357" name="Rectangle 45"/>
            <p:cNvSpPr>
              <a:spLocks noChangeArrowheads="1"/>
            </p:cNvSpPr>
            <p:nvPr/>
          </p:nvSpPr>
          <p:spPr bwMode="auto">
            <a:xfrm>
              <a:off x="2596726" y="403282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40</a:t>
              </a:r>
            </a:p>
          </p:txBody>
        </p:sp>
        <p:sp>
          <p:nvSpPr>
            <p:cNvPr id="13358" name="Rectangle 46"/>
            <p:cNvSpPr>
              <a:spLocks noChangeArrowheads="1"/>
            </p:cNvSpPr>
            <p:nvPr/>
          </p:nvSpPr>
          <p:spPr bwMode="auto">
            <a:xfrm>
              <a:off x="2596726" y="343274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60</a:t>
              </a:r>
            </a:p>
          </p:txBody>
        </p:sp>
        <p:sp>
          <p:nvSpPr>
            <p:cNvPr id="13359" name="Rectangle 47"/>
            <p:cNvSpPr>
              <a:spLocks noChangeArrowheads="1"/>
            </p:cNvSpPr>
            <p:nvPr/>
          </p:nvSpPr>
          <p:spPr bwMode="auto">
            <a:xfrm>
              <a:off x="2596726" y="282314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80</a:t>
              </a:r>
            </a:p>
          </p:txBody>
        </p:sp>
        <p:sp>
          <p:nvSpPr>
            <p:cNvPr id="13360" name="Rectangle 48"/>
            <p:cNvSpPr>
              <a:spLocks noChangeArrowheads="1"/>
            </p:cNvSpPr>
            <p:nvPr/>
          </p:nvSpPr>
          <p:spPr bwMode="auto">
            <a:xfrm>
              <a:off x="2497339" y="2223072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400">
                  <a:latin typeface="+mn-lt"/>
                </a:rPr>
                <a:t>100</a:t>
              </a:r>
            </a:p>
          </p:txBody>
        </p:sp>
        <p:sp>
          <p:nvSpPr>
            <p:cNvPr id="13361" name="Rectangle 49"/>
            <p:cNvSpPr>
              <a:spLocks noChangeArrowheads="1"/>
            </p:cNvSpPr>
            <p:nvPr/>
          </p:nvSpPr>
          <p:spPr bwMode="auto">
            <a:xfrm>
              <a:off x="3247542" y="5397023"/>
              <a:ext cx="787075" cy="984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b="1">
                  <a:latin typeface="+mn-lt"/>
                </a:rPr>
                <a:t>8 weeks</a:t>
              </a:r>
            </a:p>
            <a:p>
              <a:pPr algn="ctr"/>
              <a:r>
                <a:rPr lang="en-US" sz="1600">
                  <a:latin typeface="+mn-lt"/>
                </a:rPr>
                <a:t>0</a:t>
              </a:r>
            </a:p>
            <a:p>
              <a:pPr algn="ctr"/>
              <a:r>
                <a:rPr lang="en-US" sz="1600">
                  <a:latin typeface="+mn-lt"/>
                </a:rPr>
                <a:t>1</a:t>
              </a:r>
            </a:p>
            <a:p>
              <a:pPr algn="ctr"/>
              <a:r>
                <a:rPr lang="en-US" sz="1600">
                  <a:latin typeface="+mn-lt"/>
                </a:rPr>
                <a:t>0</a:t>
              </a:r>
            </a:p>
          </p:txBody>
        </p:sp>
        <p:sp>
          <p:nvSpPr>
            <p:cNvPr id="13362" name="Rectangle 50"/>
            <p:cNvSpPr>
              <a:spLocks noChangeArrowheads="1"/>
            </p:cNvSpPr>
            <p:nvPr/>
          </p:nvSpPr>
          <p:spPr bwMode="auto">
            <a:xfrm>
              <a:off x="4683506" y="5397023"/>
              <a:ext cx="900888" cy="984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b="1">
                  <a:latin typeface="+mn-lt"/>
                </a:rPr>
                <a:t>12 weeks</a:t>
              </a:r>
            </a:p>
            <a:p>
              <a:pPr algn="ctr"/>
              <a:r>
                <a:rPr lang="en-US" sz="1600">
                  <a:latin typeface="+mn-lt"/>
                </a:rPr>
                <a:t>0</a:t>
              </a:r>
            </a:p>
            <a:p>
              <a:pPr algn="ctr"/>
              <a:r>
                <a:rPr lang="en-US" sz="1600">
                  <a:latin typeface="+mn-lt"/>
                </a:rPr>
                <a:t>0</a:t>
              </a:r>
            </a:p>
            <a:p>
              <a:pPr algn="ctr"/>
              <a:r>
                <a:rPr lang="en-US" sz="1600">
                  <a:latin typeface="+mn-lt"/>
                </a:rPr>
                <a:t>0</a:t>
              </a:r>
            </a:p>
          </p:txBody>
        </p:sp>
        <p:sp>
          <p:nvSpPr>
            <p:cNvPr id="13363" name="Rectangle 51"/>
            <p:cNvSpPr>
              <a:spLocks noChangeArrowheads="1"/>
            </p:cNvSpPr>
            <p:nvPr/>
          </p:nvSpPr>
          <p:spPr bwMode="auto">
            <a:xfrm>
              <a:off x="6169406" y="5397023"/>
              <a:ext cx="900888" cy="984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b="1">
                  <a:latin typeface="+mn-lt"/>
                </a:rPr>
                <a:t>12 weeks</a:t>
              </a:r>
            </a:p>
            <a:p>
              <a:pPr algn="ctr"/>
              <a:r>
                <a:rPr lang="en-US" sz="1600">
                  <a:latin typeface="+mn-lt"/>
                </a:rPr>
                <a:t>0</a:t>
              </a:r>
            </a:p>
            <a:p>
              <a:pPr algn="ctr"/>
              <a:r>
                <a:rPr lang="en-US" sz="1600">
                  <a:latin typeface="+mn-lt"/>
                </a:rPr>
                <a:t>1</a:t>
              </a:r>
            </a:p>
            <a:p>
              <a:pPr algn="ctr"/>
              <a:r>
                <a:rPr lang="en-US" sz="1600">
                  <a:latin typeface="+mn-lt"/>
                </a:rPr>
                <a:t>1</a:t>
              </a:r>
            </a:p>
          </p:txBody>
        </p:sp>
        <p:sp>
          <p:nvSpPr>
            <p:cNvPr id="45" name="ZoneTexte 48"/>
            <p:cNvSpPr txBox="1">
              <a:spLocks noChangeArrowheads="1"/>
            </p:cNvSpPr>
            <p:nvPr/>
          </p:nvSpPr>
          <p:spPr bwMode="auto">
            <a:xfrm>
              <a:off x="773832" y="5397023"/>
              <a:ext cx="2074607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600"/>
            </a:p>
            <a:p>
              <a:r>
                <a:rPr lang="en-US" sz="1600"/>
                <a:t>Breakthrough</a:t>
              </a:r>
            </a:p>
            <a:p>
              <a:r>
                <a:rPr lang="en-US" sz="1600"/>
                <a:t>Relapse</a:t>
              </a:r>
            </a:p>
            <a:p>
              <a:r>
                <a:rPr lang="en-US" sz="1600"/>
                <a:t>Early discontinuation</a:t>
              </a:r>
            </a:p>
          </p:txBody>
        </p:sp>
        <p:sp>
          <p:nvSpPr>
            <p:cNvPr id="47" name="Rectangle 40"/>
            <p:cNvSpPr>
              <a:spLocks noChangeArrowheads="1"/>
            </p:cNvSpPr>
            <p:nvPr/>
          </p:nvSpPr>
          <p:spPr bwMode="auto">
            <a:xfrm>
              <a:off x="3541231" y="5084175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latin typeface="+mn-lt"/>
                </a:rPr>
                <a:t>15</a:t>
              </a:r>
            </a:p>
          </p:txBody>
        </p:sp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5034101" y="508576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latin typeface="+mn-lt"/>
                </a:rPr>
                <a:t>14</a:t>
              </a:r>
            </a:p>
          </p:txBody>
        </p:sp>
        <p:sp>
          <p:nvSpPr>
            <p:cNvPr id="53" name="Rectangle 40"/>
            <p:cNvSpPr>
              <a:spLocks noChangeArrowheads="1"/>
            </p:cNvSpPr>
            <p:nvPr/>
          </p:nvSpPr>
          <p:spPr bwMode="auto">
            <a:xfrm>
              <a:off x="6526663" y="5084175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12</a:t>
              </a:r>
            </a:p>
          </p:txBody>
        </p:sp>
        <p:sp>
          <p:nvSpPr>
            <p:cNvPr id="48" name="Text Box 148"/>
            <p:cNvSpPr txBox="1">
              <a:spLocks noChangeArrowheads="1"/>
            </p:cNvSpPr>
            <p:nvPr/>
          </p:nvSpPr>
          <p:spPr bwMode="auto">
            <a:xfrm>
              <a:off x="2699792" y="1916832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</p:grpSp>
      <p:sp>
        <p:nvSpPr>
          <p:cNvPr id="52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4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55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668780" y="1153319"/>
            <a:ext cx="78474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ITT, </a:t>
            </a:r>
            <a:r>
              <a:rPr lang="fr-FR" sz="2400" b="1" dirty="0" err="1">
                <a:solidFill>
                  <a:srgbClr val="0070C0"/>
                </a:solidFill>
                <a:latin typeface="Calibri" pitchFamily="34" charset="0"/>
              </a:rPr>
              <a:t>Genotype</a:t>
            </a:r>
            <a:r>
              <a:rPr lang="fr-FR" sz="2400" b="1" dirty="0">
                <a:solidFill>
                  <a:srgbClr val="0070C0"/>
                </a:solidFill>
                <a:latin typeface="Calibri" pitchFamily="34" charset="0"/>
              </a:rPr>
              <a:t> 3, by </a:t>
            </a:r>
            <a:r>
              <a:rPr lang="fr-FR" sz="2400" b="1" dirty="0" err="1">
                <a:solidFill>
                  <a:srgbClr val="0070C0"/>
                </a:solidFill>
                <a:latin typeface="Calibri" pitchFamily="34" charset="0"/>
              </a:rPr>
              <a:t>subgroups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grpSp>
        <p:nvGrpSpPr>
          <p:cNvPr id="73" name="Groupe 72"/>
          <p:cNvGrpSpPr/>
          <p:nvPr/>
        </p:nvGrpSpPr>
        <p:grpSpPr>
          <a:xfrm>
            <a:off x="528923" y="1844824"/>
            <a:ext cx="8024651" cy="4254564"/>
            <a:chOff x="528923" y="1844824"/>
            <a:chExt cx="8024651" cy="4254564"/>
          </a:xfrm>
        </p:grpSpPr>
        <p:sp>
          <p:nvSpPr>
            <p:cNvPr id="14343" name="Rectangle 12"/>
            <p:cNvSpPr>
              <a:spLocks noChangeArrowheads="1"/>
            </p:cNvSpPr>
            <p:nvPr/>
          </p:nvSpPr>
          <p:spPr bwMode="auto">
            <a:xfrm>
              <a:off x="1182812" y="2492829"/>
              <a:ext cx="344487" cy="2699065"/>
            </a:xfrm>
            <a:prstGeom prst="rect">
              <a:avLst/>
            </a:prstGeom>
            <a:solidFill>
              <a:srgbClr val="0066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Rectangle 13"/>
            <p:cNvSpPr>
              <a:spLocks noChangeArrowheads="1"/>
            </p:cNvSpPr>
            <p:nvPr/>
          </p:nvSpPr>
          <p:spPr bwMode="auto">
            <a:xfrm>
              <a:off x="2033712" y="2267719"/>
              <a:ext cx="334962" cy="2924175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14"/>
            <p:cNvSpPr>
              <a:spLocks noChangeArrowheads="1"/>
            </p:cNvSpPr>
            <p:nvPr/>
          </p:nvSpPr>
          <p:spPr bwMode="auto">
            <a:xfrm>
              <a:off x="2875087" y="2917370"/>
              <a:ext cx="344487" cy="2274523"/>
            </a:xfrm>
            <a:prstGeom prst="rect">
              <a:avLst/>
            </a:prstGeom>
            <a:solidFill>
              <a:srgbClr val="00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Rectangle 15"/>
            <p:cNvSpPr>
              <a:spLocks noChangeArrowheads="1"/>
            </p:cNvSpPr>
            <p:nvPr/>
          </p:nvSpPr>
          <p:spPr bwMode="auto">
            <a:xfrm>
              <a:off x="3725987" y="2353444"/>
              <a:ext cx="334962" cy="2838450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Rectangle 16"/>
            <p:cNvSpPr>
              <a:spLocks noChangeArrowheads="1"/>
            </p:cNvSpPr>
            <p:nvPr/>
          </p:nvSpPr>
          <p:spPr bwMode="auto">
            <a:xfrm>
              <a:off x="4567362" y="2764971"/>
              <a:ext cx="344487" cy="2426923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Rectangle 17"/>
            <p:cNvSpPr>
              <a:spLocks noChangeArrowheads="1"/>
            </p:cNvSpPr>
            <p:nvPr/>
          </p:nvSpPr>
          <p:spPr bwMode="auto">
            <a:xfrm>
              <a:off x="5418262" y="2601686"/>
              <a:ext cx="333375" cy="2590208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Rectangle 18"/>
            <p:cNvSpPr>
              <a:spLocks noChangeArrowheads="1"/>
            </p:cNvSpPr>
            <p:nvPr/>
          </p:nvSpPr>
          <p:spPr bwMode="auto">
            <a:xfrm>
              <a:off x="6259637" y="2276475"/>
              <a:ext cx="342900" cy="2915419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Rectangle 19"/>
            <p:cNvSpPr>
              <a:spLocks noChangeArrowheads="1"/>
            </p:cNvSpPr>
            <p:nvPr/>
          </p:nvSpPr>
          <p:spPr bwMode="auto">
            <a:xfrm>
              <a:off x="7108949" y="2667000"/>
              <a:ext cx="334963" cy="252489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Rectangle 20"/>
            <p:cNvSpPr>
              <a:spLocks noChangeArrowheads="1"/>
            </p:cNvSpPr>
            <p:nvPr/>
          </p:nvSpPr>
          <p:spPr bwMode="auto">
            <a:xfrm>
              <a:off x="7950324" y="2353445"/>
              <a:ext cx="344488" cy="283845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21"/>
            <p:cNvSpPr>
              <a:spLocks noChangeShapeType="1"/>
            </p:cNvSpPr>
            <p:nvPr/>
          </p:nvSpPr>
          <p:spPr bwMode="auto">
            <a:xfrm>
              <a:off x="935162" y="2267719"/>
              <a:ext cx="0" cy="2924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22"/>
            <p:cNvSpPr>
              <a:spLocks noChangeShapeType="1"/>
            </p:cNvSpPr>
            <p:nvPr/>
          </p:nvSpPr>
          <p:spPr bwMode="auto">
            <a:xfrm>
              <a:off x="868487" y="5191894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23"/>
            <p:cNvSpPr>
              <a:spLocks noChangeShapeType="1"/>
            </p:cNvSpPr>
            <p:nvPr/>
          </p:nvSpPr>
          <p:spPr bwMode="auto">
            <a:xfrm>
              <a:off x="868487" y="4609281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24"/>
            <p:cNvSpPr>
              <a:spLocks noChangeShapeType="1"/>
            </p:cNvSpPr>
            <p:nvPr/>
          </p:nvSpPr>
          <p:spPr bwMode="auto">
            <a:xfrm>
              <a:off x="868487" y="4026669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25"/>
            <p:cNvSpPr>
              <a:spLocks noChangeShapeType="1"/>
            </p:cNvSpPr>
            <p:nvPr/>
          </p:nvSpPr>
          <p:spPr bwMode="auto">
            <a:xfrm>
              <a:off x="868487" y="3432944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6"/>
            <p:cNvSpPr>
              <a:spLocks noChangeShapeType="1"/>
            </p:cNvSpPr>
            <p:nvPr/>
          </p:nvSpPr>
          <p:spPr bwMode="auto">
            <a:xfrm>
              <a:off x="868487" y="2850331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7"/>
            <p:cNvSpPr>
              <a:spLocks noChangeShapeType="1"/>
            </p:cNvSpPr>
            <p:nvPr/>
          </p:nvSpPr>
          <p:spPr bwMode="auto">
            <a:xfrm>
              <a:off x="868487" y="2267719"/>
              <a:ext cx="66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28"/>
            <p:cNvSpPr>
              <a:spLocks noChangeShapeType="1"/>
            </p:cNvSpPr>
            <p:nvPr/>
          </p:nvSpPr>
          <p:spPr bwMode="auto">
            <a:xfrm>
              <a:off x="935162" y="5191894"/>
              <a:ext cx="761841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29"/>
            <p:cNvSpPr>
              <a:spLocks noChangeShapeType="1"/>
            </p:cNvSpPr>
            <p:nvPr/>
          </p:nvSpPr>
          <p:spPr bwMode="auto">
            <a:xfrm flipV="1">
              <a:off x="935162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30"/>
            <p:cNvSpPr>
              <a:spLocks noChangeShapeType="1"/>
            </p:cNvSpPr>
            <p:nvPr/>
          </p:nvSpPr>
          <p:spPr bwMode="auto">
            <a:xfrm flipV="1">
              <a:off x="1786062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31"/>
            <p:cNvSpPr>
              <a:spLocks noChangeShapeType="1"/>
            </p:cNvSpPr>
            <p:nvPr/>
          </p:nvSpPr>
          <p:spPr bwMode="auto">
            <a:xfrm flipV="1">
              <a:off x="2625849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32"/>
            <p:cNvSpPr>
              <a:spLocks noChangeShapeType="1"/>
            </p:cNvSpPr>
            <p:nvPr/>
          </p:nvSpPr>
          <p:spPr bwMode="auto">
            <a:xfrm flipV="1">
              <a:off x="3476749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Line 33"/>
            <p:cNvSpPr>
              <a:spLocks noChangeShapeType="1"/>
            </p:cNvSpPr>
            <p:nvPr/>
          </p:nvSpPr>
          <p:spPr bwMode="auto">
            <a:xfrm flipV="1">
              <a:off x="4318124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34"/>
            <p:cNvSpPr>
              <a:spLocks noChangeShapeType="1"/>
            </p:cNvSpPr>
            <p:nvPr/>
          </p:nvSpPr>
          <p:spPr bwMode="auto">
            <a:xfrm flipV="1">
              <a:off x="5169024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35"/>
            <p:cNvSpPr>
              <a:spLocks noChangeShapeType="1"/>
            </p:cNvSpPr>
            <p:nvPr/>
          </p:nvSpPr>
          <p:spPr bwMode="auto">
            <a:xfrm flipV="1">
              <a:off x="6010399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Line 36"/>
            <p:cNvSpPr>
              <a:spLocks noChangeShapeType="1"/>
            </p:cNvSpPr>
            <p:nvPr/>
          </p:nvSpPr>
          <p:spPr bwMode="auto">
            <a:xfrm flipV="1">
              <a:off x="6861299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Line 37"/>
            <p:cNvSpPr>
              <a:spLocks noChangeShapeType="1"/>
            </p:cNvSpPr>
            <p:nvPr/>
          </p:nvSpPr>
          <p:spPr bwMode="auto">
            <a:xfrm flipV="1">
              <a:off x="7702674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38"/>
            <p:cNvSpPr>
              <a:spLocks noChangeShapeType="1"/>
            </p:cNvSpPr>
            <p:nvPr/>
          </p:nvSpPr>
          <p:spPr bwMode="auto">
            <a:xfrm flipV="1">
              <a:off x="8553574" y="5191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Rectangle 39"/>
            <p:cNvSpPr>
              <a:spLocks noChangeArrowheads="1"/>
            </p:cNvSpPr>
            <p:nvPr/>
          </p:nvSpPr>
          <p:spPr bwMode="auto">
            <a:xfrm>
              <a:off x="1177368" y="2266566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92.7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1" name="Rectangle 40"/>
            <p:cNvSpPr>
              <a:spLocks noChangeArrowheads="1"/>
            </p:cNvSpPr>
            <p:nvPr/>
          </p:nvSpPr>
          <p:spPr bwMode="auto">
            <a:xfrm>
              <a:off x="2060928" y="2037531"/>
              <a:ext cx="3173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2" name="Rectangle 41"/>
            <p:cNvSpPr>
              <a:spLocks noChangeArrowheads="1"/>
            </p:cNvSpPr>
            <p:nvPr/>
          </p:nvSpPr>
          <p:spPr bwMode="auto">
            <a:xfrm>
              <a:off x="2858757" y="2703151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78.6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3" name="Rectangle 42"/>
            <p:cNvSpPr>
              <a:spLocks noChangeArrowheads="1"/>
            </p:cNvSpPr>
            <p:nvPr/>
          </p:nvSpPr>
          <p:spPr bwMode="auto">
            <a:xfrm>
              <a:off x="3721904" y="2124619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96.6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4" name="Rectangle 43"/>
            <p:cNvSpPr>
              <a:spLocks noChangeArrowheads="1"/>
            </p:cNvSpPr>
            <p:nvPr/>
          </p:nvSpPr>
          <p:spPr bwMode="auto">
            <a:xfrm>
              <a:off x="4638120" y="2554018"/>
              <a:ext cx="21039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83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5" name="Rectangle 44"/>
            <p:cNvSpPr>
              <a:spLocks noChangeArrowheads="1"/>
            </p:cNvSpPr>
            <p:nvPr/>
          </p:nvSpPr>
          <p:spPr bwMode="auto">
            <a:xfrm>
              <a:off x="5401217" y="2386241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89.7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6" name="Rectangle 45"/>
            <p:cNvSpPr>
              <a:spLocks noChangeArrowheads="1"/>
            </p:cNvSpPr>
            <p:nvPr/>
          </p:nvSpPr>
          <p:spPr bwMode="auto">
            <a:xfrm>
              <a:off x="6259637" y="2058951"/>
              <a:ext cx="3173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7" name="Rectangle 46"/>
            <p:cNvSpPr>
              <a:spLocks noChangeArrowheads="1"/>
            </p:cNvSpPr>
            <p:nvPr/>
          </p:nvSpPr>
          <p:spPr bwMode="auto">
            <a:xfrm>
              <a:off x="7106586" y="2430104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86.7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8" name="Rectangle 47"/>
            <p:cNvSpPr>
              <a:spLocks noChangeArrowheads="1"/>
            </p:cNvSpPr>
            <p:nvPr/>
          </p:nvSpPr>
          <p:spPr bwMode="auto">
            <a:xfrm>
              <a:off x="7943555" y="2138000"/>
              <a:ext cx="38151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Trebuchet MS" pitchFamily="34" charset="0"/>
                </a:rPr>
                <a:t>96.2</a:t>
              </a:r>
              <a:endParaRPr lang="en-US" sz="1400" dirty="0">
                <a:solidFill>
                  <a:srgbClr val="333399"/>
                </a:solidFill>
              </a:endParaRPr>
            </a:p>
          </p:txBody>
        </p:sp>
        <p:sp>
          <p:nvSpPr>
            <p:cNvPr id="14379" name="Rectangle 48"/>
            <p:cNvSpPr>
              <a:spLocks noChangeArrowheads="1"/>
            </p:cNvSpPr>
            <p:nvPr/>
          </p:nvSpPr>
          <p:spPr bwMode="auto">
            <a:xfrm>
              <a:off x="727696" y="5092436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0</a:t>
              </a:r>
            </a:p>
          </p:txBody>
        </p:sp>
        <p:sp>
          <p:nvSpPr>
            <p:cNvPr id="14380" name="Rectangle 49"/>
            <p:cNvSpPr>
              <a:spLocks noChangeArrowheads="1"/>
            </p:cNvSpPr>
            <p:nvPr/>
          </p:nvSpPr>
          <p:spPr bwMode="auto">
            <a:xfrm>
              <a:off x="628310" y="450982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20</a:t>
              </a:r>
            </a:p>
          </p:txBody>
        </p:sp>
        <p:sp>
          <p:nvSpPr>
            <p:cNvPr id="14381" name="Rectangle 50"/>
            <p:cNvSpPr>
              <a:spLocks noChangeArrowheads="1"/>
            </p:cNvSpPr>
            <p:nvPr/>
          </p:nvSpPr>
          <p:spPr bwMode="auto">
            <a:xfrm>
              <a:off x="628310" y="392562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40</a:t>
              </a:r>
            </a:p>
          </p:txBody>
        </p:sp>
        <p:sp>
          <p:nvSpPr>
            <p:cNvPr id="14382" name="Rectangle 51"/>
            <p:cNvSpPr>
              <a:spLocks noChangeArrowheads="1"/>
            </p:cNvSpPr>
            <p:nvPr/>
          </p:nvSpPr>
          <p:spPr bwMode="auto">
            <a:xfrm>
              <a:off x="628310" y="3333486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60</a:t>
              </a:r>
            </a:p>
          </p:txBody>
        </p:sp>
        <p:sp>
          <p:nvSpPr>
            <p:cNvPr id="14383" name="Rectangle 52"/>
            <p:cNvSpPr>
              <a:spLocks noChangeArrowheads="1"/>
            </p:cNvSpPr>
            <p:nvPr/>
          </p:nvSpPr>
          <p:spPr bwMode="auto">
            <a:xfrm>
              <a:off x="628310" y="275087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80</a:t>
              </a:r>
            </a:p>
          </p:txBody>
        </p:sp>
        <p:sp>
          <p:nvSpPr>
            <p:cNvPr id="14384" name="Rectangle 53"/>
            <p:cNvSpPr>
              <a:spLocks noChangeArrowheads="1"/>
            </p:cNvSpPr>
            <p:nvPr/>
          </p:nvSpPr>
          <p:spPr bwMode="auto">
            <a:xfrm>
              <a:off x="528923" y="2166673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latin typeface="+mn-lt"/>
                </a:rPr>
                <a:t>100</a:t>
              </a:r>
            </a:p>
          </p:txBody>
        </p:sp>
        <p:sp>
          <p:nvSpPr>
            <p:cNvPr id="14385" name="Rectangle 54"/>
            <p:cNvSpPr>
              <a:spLocks noChangeArrowheads="1"/>
            </p:cNvSpPr>
            <p:nvPr/>
          </p:nvSpPr>
          <p:spPr bwMode="auto">
            <a:xfrm>
              <a:off x="982787" y="5345881"/>
              <a:ext cx="8303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 dirty="0">
                  <a:latin typeface="+mn-lt"/>
                </a:rPr>
                <a:t>All patients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86" name="Rectangle 55"/>
            <p:cNvSpPr>
              <a:spLocks noChangeArrowheads="1"/>
            </p:cNvSpPr>
            <p:nvPr/>
          </p:nvSpPr>
          <p:spPr bwMode="auto">
            <a:xfrm>
              <a:off x="2017960" y="5345881"/>
              <a:ext cx="43190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dirty="0">
                  <a:latin typeface="+mn-lt"/>
                </a:rPr>
                <a:t> </a:t>
              </a:r>
              <a:r>
                <a:rPr lang="en-US" sz="1200" b="1" u="sng" dirty="0">
                  <a:latin typeface="+mn-lt"/>
                </a:rPr>
                <a:t>&lt;</a:t>
              </a:r>
              <a:r>
                <a:rPr lang="en-US" sz="1200" b="1" dirty="0">
                  <a:latin typeface="+mn-lt"/>
                </a:rPr>
                <a:t> 2 M</a:t>
              </a:r>
            </a:p>
            <a:p>
              <a:pPr algn="ctr"/>
              <a:r>
                <a:rPr lang="en-US" sz="1200" b="1" dirty="0">
                  <a:latin typeface="+mn-lt"/>
                </a:rPr>
                <a:t>IU</a:t>
              </a:r>
              <a:r>
                <a:rPr lang="en-US" sz="1200" b="1" dirty="0" smtClean="0">
                  <a:latin typeface="+mn-lt"/>
                </a:rPr>
                <a:t>/ml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88" name="Rectangle 57"/>
            <p:cNvSpPr>
              <a:spLocks noChangeArrowheads="1"/>
            </p:cNvSpPr>
            <p:nvPr/>
          </p:nvSpPr>
          <p:spPr bwMode="auto">
            <a:xfrm>
              <a:off x="2877657" y="5345881"/>
              <a:ext cx="38915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dirty="0">
                  <a:latin typeface="+mn-lt"/>
                </a:rPr>
                <a:t>&gt; 2 M</a:t>
              </a:r>
            </a:p>
            <a:p>
              <a:pPr algn="ctr"/>
              <a:r>
                <a:rPr lang="en-US" sz="1200" b="1" dirty="0">
                  <a:latin typeface="+mn-lt"/>
                </a:rPr>
                <a:t>IU</a:t>
              </a:r>
              <a:r>
                <a:rPr lang="en-US" sz="1200" b="1" dirty="0" smtClean="0">
                  <a:latin typeface="+mn-lt"/>
                </a:rPr>
                <a:t>/ml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4389" name="Rectangle 58"/>
            <p:cNvSpPr>
              <a:spLocks noChangeArrowheads="1"/>
            </p:cNvSpPr>
            <p:nvPr/>
          </p:nvSpPr>
          <p:spPr bwMode="auto">
            <a:xfrm>
              <a:off x="3491880" y="5345881"/>
              <a:ext cx="89768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latin typeface="+mn-lt"/>
                </a:rPr>
                <a:t>No cirrhosis</a:t>
              </a:r>
              <a:endParaRPr lang="en-US" b="1">
                <a:latin typeface="+mn-lt"/>
              </a:endParaRPr>
            </a:p>
          </p:txBody>
        </p:sp>
        <p:sp>
          <p:nvSpPr>
            <p:cNvPr id="14391" name="Rectangle 60"/>
            <p:cNvSpPr>
              <a:spLocks noChangeArrowheads="1"/>
            </p:cNvSpPr>
            <p:nvPr/>
          </p:nvSpPr>
          <p:spPr bwMode="auto">
            <a:xfrm>
              <a:off x="4441949" y="5345881"/>
              <a:ext cx="67486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latin typeface="+mn-lt"/>
                </a:rPr>
                <a:t>Cirrhosis</a:t>
              </a:r>
              <a:endParaRPr lang="en-US" b="1">
                <a:latin typeface="+mn-lt"/>
              </a:endParaRPr>
            </a:p>
          </p:txBody>
        </p:sp>
        <p:sp>
          <p:nvSpPr>
            <p:cNvPr id="14392" name="Rectangle 61"/>
            <p:cNvSpPr>
              <a:spLocks noChangeArrowheads="1"/>
            </p:cNvSpPr>
            <p:nvPr/>
          </p:nvSpPr>
          <p:spPr bwMode="auto">
            <a:xfrm>
              <a:off x="5437312" y="5345881"/>
              <a:ext cx="34144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latin typeface="+mn-lt"/>
                </a:rPr>
                <a:t>Male</a:t>
              </a:r>
              <a:endParaRPr lang="en-US" b="1">
                <a:latin typeface="+mn-lt"/>
              </a:endParaRPr>
            </a:p>
          </p:txBody>
        </p:sp>
        <p:sp>
          <p:nvSpPr>
            <p:cNvPr id="14393" name="Rectangle 62"/>
            <p:cNvSpPr>
              <a:spLocks noChangeArrowheads="1"/>
            </p:cNvSpPr>
            <p:nvPr/>
          </p:nvSpPr>
          <p:spPr bwMode="auto">
            <a:xfrm>
              <a:off x="6200899" y="5345881"/>
              <a:ext cx="52899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latin typeface="+mn-lt"/>
                </a:rPr>
                <a:t>Female</a:t>
              </a:r>
              <a:endParaRPr lang="en-US" b="1">
                <a:latin typeface="+mn-lt"/>
              </a:endParaRPr>
            </a:p>
          </p:txBody>
        </p:sp>
        <p:sp>
          <p:nvSpPr>
            <p:cNvPr id="14394" name="Rectangle 63"/>
            <p:cNvSpPr>
              <a:spLocks noChangeArrowheads="1"/>
            </p:cNvSpPr>
            <p:nvPr/>
          </p:nvSpPr>
          <p:spPr bwMode="auto">
            <a:xfrm>
              <a:off x="7186737" y="5345881"/>
              <a:ext cx="22121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latin typeface="+mn-lt"/>
                </a:rPr>
                <a:t>CC</a:t>
              </a:r>
              <a:endParaRPr lang="en-US" b="1">
                <a:latin typeface="+mn-lt"/>
              </a:endParaRPr>
            </a:p>
          </p:txBody>
        </p:sp>
        <p:sp>
          <p:nvSpPr>
            <p:cNvPr id="14395" name="Rectangle 64"/>
            <p:cNvSpPr>
              <a:spLocks noChangeArrowheads="1"/>
            </p:cNvSpPr>
            <p:nvPr/>
          </p:nvSpPr>
          <p:spPr bwMode="auto">
            <a:xfrm>
              <a:off x="7883649" y="5345881"/>
              <a:ext cx="57227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latin typeface="+mn-lt"/>
                </a:rPr>
                <a:t>Non-CC</a:t>
              </a:r>
              <a:endParaRPr lang="en-US" b="1">
                <a:latin typeface="+mn-lt"/>
              </a:endParaRP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1253047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41</a:t>
              </a:r>
            </a:p>
          </p:txBody>
        </p:sp>
        <p:sp>
          <p:nvSpPr>
            <p:cNvPr id="68" name="Rectangle 40"/>
            <p:cNvSpPr>
              <a:spLocks noChangeArrowheads="1"/>
            </p:cNvSpPr>
            <p:nvPr/>
          </p:nvSpPr>
          <p:spPr bwMode="auto">
            <a:xfrm>
              <a:off x="2079495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latin typeface="+mn-lt"/>
                </a:rPr>
                <a:t>27</a:t>
              </a: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2945549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+mn-lt"/>
                </a:rPr>
                <a:t>14</a:t>
              </a: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3783937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chemeClr val="bg1"/>
                  </a:solidFill>
                  <a:latin typeface="+mn-lt"/>
                </a:rPr>
                <a:t>29</a:t>
              </a:r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4648033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12</a:t>
              </a:r>
            </a:p>
          </p:txBody>
        </p:sp>
        <p:sp>
          <p:nvSpPr>
            <p:cNvPr id="80" name="Rectangle 40"/>
            <p:cNvSpPr>
              <a:spLocks noChangeArrowheads="1"/>
            </p:cNvSpPr>
            <p:nvPr/>
          </p:nvSpPr>
          <p:spPr bwMode="auto">
            <a:xfrm>
              <a:off x="5512129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29</a:t>
              </a:r>
            </a:p>
          </p:txBody>
        </p:sp>
        <p:sp>
          <p:nvSpPr>
            <p:cNvPr id="83" name="Rectangle 40"/>
            <p:cNvSpPr>
              <a:spLocks noChangeArrowheads="1"/>
            </p:cNvSpPr>
            <p:nvPr/>
          </p:nvSpPr>
          <p:spPr bwMode="auto">
            <a:xfrm>
              <a:off x="6317444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chemeClr val="bg1"/>
                  </a:solidFill>
                  <a:latin typeface="+mn-lt"/>
                </a:rPr>
                <a:t>12</a:t>
              </a:r>
            </a:p>
          </p:txBody>
        </p:sp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7173305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+mn-lt"/>
                </a:rPr>
                <a:t>15</a:t>
              </a:r>
            </a:p>
          </p:txBody>
        </p:sp>
        <p:sp>
          <p:nvSpPr>
            <p:cNvPr id="89" name="Rectangle 40"/>
            <p:cNvSpPr>
              <a:spLocks noChangeArrowheads="1"/>
            </p:cNvSpPr>
            <p:nvPr/>
          </p:nvSpPr>
          <p:spPr bwMode="auto">
            <a:xfrm>
              <a:off x="8014251" y="4948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chemeClr val="bg1"/>
                  </a:solidFill>
                  <a:latin typeface="+mn-lt"/>
                </a:rPr>
                <a:t>26</a:t>
              </a:r>
            </a:p>
          </p:txBody>
        </p:sp>
        <p:sp>
          <p:nvSpPr>
            <p:cNvPr id="91" name="Rectangle 58"/>
            <p:cNvSpPr>
              <a:spLocks noChangeArrowheads="1"/>
            </p:cNvSpPr>
            <p:nvPr/>
          </p:nvSpPr>
          <p:spPr bwMode="auto">
            <a:xfrm>
              <a:off x="1979712" y="5883944"/>
              <a:ext cx="160460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+mn-lt"/>
                </a:rPr>
                <a:t>Baseline HCV RNA</a:t>
              </a:r>
              <a:endParaRPr lang="en-US" sz="2000" b="1">
                <a:latin typeface="+mn-lt"/>
              </a:endParaRPr>
            </a:p>
          </p:txBody>
        </p:sp>
        <p:sp>
          <p:nvSpPr>
            <p:cNvPr id="93" name="Rectangle 58"/>
            <p:cNvSpPr>
              <a:spLocks noChangeArrowheads="1"/>
            </p:cNvSpPr>
            <p:nvPr/>
          </p:nvSpPr>
          <p:spPr bwMode="auto">
            <a:xfrm>
              <a:off x="5652120" y="5883944"/>
              <a:ext cx="62677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+mn-lt"/>
                </a:rPr>
                <a:t>Gender</a:t>
              </a:r>
              <a:endParaRPr lang="en-US" sz="2000" b="1">
                <a:latin typeface="+mn-lt"/>
              </a:endParaRP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7164288" y="5883944"/>
              <a:ext cx="13304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+mn-lt"/>
                </a:rPr>
                <a:t>IL28B genotype</a:t>
              </a:r>
              <a:endParaRPr lang="en-US" sz="2000" b="1">
                <a:latin typeface="+mn-lt"/>
              </a:endParaRPr>
            </a:p>
          </p:txBody>
        </p:sp>
        <p:cxnSp>
          <p:nvCxnSpPr>
            <p:cNvPr id="96" name="Connecteur droit 95"/>
            <p:cNvCxnSpPr/>
            <p:nvPr/>
          </p:nvCxnSpPr>
          <p:spPr>
            <a:xfrm>
              <a:off x="1979712" y="5811936"/>
              <a:ext cx="144016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5364088" y="5811936"/>
              <a:ext cx="144016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7092280" y="5811936"/>
              <a:ext cx="144016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148"/>
            <p:cNvSpPr txBox="1">
              <a:spLocks noChangeArrowheads="1"/>
            </p:cNvSpPr>
            <p:nvPr/>
          </p:nvSpPr>
          <p:spPr bwMode="auto">
            <a:xfrm>
              <a:off x="755576" y="1844824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</p:grpSp>
      <p:sp>
        <p:nvSpPr>
          <p:cNvPr id="81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84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78218747"/>
              </p:ext>
            </p:extLst>
          </p:nvPr>
        </p:nvGraphicFramePr>
        <p:xfrm>
          <a:off x="107504" y="1760834"/>
          <a:ext cx="8856985" cy="4682880"/>
        </p:xfrm>
        <a:graphic>
          <a:graphicData uri="http://schemas.openxmlformats.org/drawingml/2006/table">
            <a:tbl>
              <a:tblPr/>
              <a:tblGrid>
                <a:gridCol w="4464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41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41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641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20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NS3 RAV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NS5A RAV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NS5B RAV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 (29 relapses)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No resistance-associated variants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28/29 (97%)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18/30 (60%)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30/30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Pre-existing baseline RAVs only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 (3%)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RAVS detected at failure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 (3%)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 (30%)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4/9 in 4W arm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RAVs at failure in addition of baseline RAVs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 (2 relapses)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At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Q168Q/R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203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At relapse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Q168R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Y93H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657117" y="1168177"/>
            <a:ext cx="3829766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660"/>
              </a:lnSpc>
              <a:spcBef>
                <a:spcPts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analysis at failure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/>
              <a:t>C-SWIFT Study: elbasvir/grazoprevir + SOF </a:t>
            </a:r>
            <a:br>
              <a:rPr lang="en-US" sz="2800"/>
            </a:br>
            <a:r>
              <a:rPr lang="en-US" sz="2800"/>
              <a:t>in genotypes 1 or 3, with or without cirrhosis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  <p:extLst>
      <p:ext uri="{BB962C8B-B14F-4D97-AF65-F5344CB8AC3E}">
        <p14:creationId xmlns:p14="http://schemas.microsoft.com/office/powerpoint/2010/main" val="266705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57064046"/>
              </p:ext>
            </p:extLst>
          </p:nvPr>
        </p:nvGraphicFramePr>
        <p:xfrm>
          <a:off x="314003" y="1599281"/>
          <a:ext cx="8496174" cy="4522515"/>
        </p:xfrm>
        <a:graphic>
          <a:graphicData uri="http://schemas.openxmlformats.org/drawingml/2006/table">
            <a:tbl>
              <a:tblPr/>
              <a:tblGrid>
                <a:gridCol w="25915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804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782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4936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patients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103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cirrhotic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&amp; 6 weeks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Cirrhotic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&amp; 8 weeks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 cirrhotic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&amp; 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Cirrhotic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9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AE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9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9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70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common AEs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(2)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9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9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5 x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9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ALT/AST &gt; 5 x ULN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140954" y="1295400"/>
            <a:ext cx="2969595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1520" y="6248345"/>
            <a:ext cx="5360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Pneumonia on day 40 of treatment, which led to discontinuation of therapy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96493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C-SWIFT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fr-FR" sz="2800" dirty="0"/>
              <a:t>C-SWIFT </a:t>
            </a:r>
            <a:r>
              <a:rPr lang="fr-FR" sz="2800" dirty="0" err="1"/>
              <a:t>Study</a:t>
            </a:r>
            <a:r>
              <a:rPr lang="fr-FR" sz="2800" dirty="0"/>
              <a:t>: </a:t>
            </a:r>
            <a:r>
              <a:rPr lang="fr-FR" sz="2800" dirty="0" err="1"/>
              <a:t>elbasvir</a:t>
            </a:r>
            <a:r>
              <a:rPr lang="fr-FR" sz="2800" dirty="0"/>
              <a:t>/</a:t>
            </a:r>
            <a:r>
              <a:rPr lang="fr-FR" sz="2800" dirty="0" err="1"/>
              <a:t>grazoprevir</a:t>
            </a:r>
            <a:r>
              <a:rPr lang="fr-FR" sz="2800" dirty="0"/>
              <a:t> + SOF </a:t>
            </a:r>
            <a:br>
              <a:rPr lang="fr-FR" sz="2800" dirty="0"/>
            </a:br>
            <a:r>
              <a:rPr lang="fr-FR" sz="2800" dirty="0"/>
              <a:t>in </a:t>
            </a:r>
            <a:r>
              <a:rPr lang="fr-FR" sz="2800" dirty="0" err="1"/>
              <a:t>genotypes</a:t>
            </a:r>
            <a:r>
              <a:rPr lang="fr-FR" sz="2800" dirty="0"/>
              <a:t> 1 or 3, </a:t>
            </a:r>
            <a:r>
              <a:rPr lang="fr-FR" sz="2800" dirty="0" err="1"/>
              <a:t>with</a:t>
            </a:r>
            <a:r>
              <a:rPr lang="fr-FR" sz="2800" dirty="0"/>
              <a:t> or </a:t>
            </a:r>
            <a:r>
              <a:rPr lang="fr-FR" sz="2800" dirty="0" err="1"/>
              <a:t>without</a:t>
            </a:r>
            <a:r>
              <a:rPr lang="fr-FR" sz="2800" dirty="0"/>
              <a:t> </a:t>
            </a:r>
            <a:r>
              <a:rPr lang="fr-FR" sz="2800" dirty="0" err="1"/>
              <a:t>cirrhosis</a:t>
            </a:r>
            <a:endParaRPr lang="fr-FR" sz="2800" dirty="0"/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E. Hepatology 2017;65:439-50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</TotalTime>
  <Words>1290</Words>
  <Application>Microsoft Macintosh PowerPoint</Application>
  <PresentationFormat>Présentation à l'écran (4:3)</PresentationFormat>
  <Paragraphs>484</Paragraphs>
  <Slides>10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HCV-trials.com 2017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  <vt:lpstr>C-SWIFT Study: elbasvir/grazoprevir + SOF  in genotypes 1 or 3, with or without cirrhosis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 de Microsoft Office</cp:lastModifiedBy>
  <cp:revision>181</cp:revision>
  <dcterms:created xsi:type="dcterms:W3CDTF">2010-10-19T10:42:50Z</dcterms:created>
  <dcterms:modified xsi:type="dcterms:W3CDTF">2017-02-10T09:20:54Z</dcterms:modified>
</cp:coreProperties>
</file>