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00"/>
    <a:srgbClr val="69E3FF"/>
    <a:srgbClr val="333399"/>
    <a:srgbClr val="FFFFFF"/>
    <a:srgbClr val="DDDDDD"/>
    <a:srgbClr val="000066"/>
    <a:srgbClr val="10EB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136" y="-9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AF16F5E1-FAD3-49A4-847B-83C29B97BDE0}" type="datetimeFigureOut">
              <a:rPr lang="fr-FR"/>
              <a:pPr>
                <a:defRPr/>
              </a:pPr>
              <a:t>09/07/15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CD4B1CDA-20DD-44AA-9F1A-827FE19F459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419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6F32FB67-46C9-44B3-A7F7-309EAF413DF3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126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DB59194F-DBD8-4304-BDD2-781F99C2DEC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31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331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BAFDEA7B-650E-4A29-B280-A11E3F8C29DC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36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536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7FFC463-64C2-4445-9759-A981E23C6BFE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920324F-F720-4971-86AF-2BB447E039EE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45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94D459CB-B11A-4D65-87E6-A89D99C29966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7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150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150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09A37A7D-257B-4454-B709-E8F5D0880D2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8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ouper 26"/>
          <p:cNvGrpSpPr>
            <a:grpSpLocks/>
          </p:cNvGrpSpPr>
          <p:nvPr/>
        </p:nvGrpSpPr>
        <p:grpSpPr bwMode="auto">
          <a:xfrm>
            <a:off x="0" y="6570663"/>
            <a:ext cx="1295400" cy="287337"/>
            <a:chOff x="0" y="6570663"/>
            <a:chExt cx="1187259" cy="288111"/>
          </a:xfrm>
        </p:grpSpPr>
        <p:sp>
          <p:nvSpPr>
            <p:cNvPr id="718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7183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11110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C-WORTHY/B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cxnSp>
        <p:nvCxnSpPr>
          <p:cNvPr id="7170" name="Connecteur droit 66"/>
          <p:cNvCxnSpPr>
            <a:cxnSpLocks noChangeShapeType="1"/>
            <a:stCxn id="7171" idx="4"/>
          </p:cNvCxnSpPr>
          <p:nvPr/>
        </p:nvCxnSpPr>
        <p:spPr bwMode="auto">
          <a:xfrm rot="5400000">
            <a:off x="4267200" y="2570163"/>
            <a:ext cx="56515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71" name="Oval 170"/>
          <p:cNvSpPr>
            <a:spLocks noChangeArrowheads="1"/>
          </p:cNvSpPr>
          <p:nvPr/>
        </p:nvSpPr>
        <p:spPr bwMode="auto">
          <a:xfrm>
            <a:off x="3779838" y="1414463"/>
            <a:ext cx="1539875" cy="873125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200" b="1">
                <a:latin typeface="Calibri" pitchFamily="34" charset="0"/>
              </a:rPr>
              <a:t>Randomisation*</a:t>
            </a:r>
          </a:p>
          <a:p>
            <a:pPr algn="ctr"/>
            <a:r>
              <a:rPr lang="en-US" sz="1200" b="1">
                <a:latin typeface="Calibri" pitchFamily="34" charset="0"/>
              </a:rPr>
              <a:t>Open-label</a:t>
            </a:r>
          </a:p>
        </p:txBody>
      </p:sp>
      <p:sp>
        <p:nvSpPr>
          <p:cNvPr id="7172" name="AutoShape 162"/>
          <p:cNvSpPr>
            <a:spLocks noChangeArrowheads="1"/>
          </p:cNvSpPr>
          <p:nvPr/>
        </p:nvSpPr>
        <p:spPr bwMode="auto">
          <a:xfrm>
            <a:off x="460375" y="2333625"/>
            <a:ext cx="3635375" cy="22479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400" b="1" u="sng" dirty="0">
                <a:latin typeface="Calibri" pitchFamily="34" charset="0"/>
              </a:rPr>
              <a:t>&gt;</a:t>
            </a:r>
            <a:r>
              <a:rPr lang="en-US" sz="1400" b="1" dirty="0">
                <a:latin typeface="Calibri" pitchFamily="34" charset="0"/>
              </a:rPr>
              <a:t> 18 years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genotype 1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≥ 10,000 IU</a:t>
            </a:r>
            <a:r>
              <a:rPr lang="en-US" sz="1400" b="1" dirty="0" smtClean="0">
                <a:latin typeface="Calibri" pitchFamily="34" charset="0"/>
              </a:rPr>
              <a:t>/ml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Treatment naïve and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compensated cirrhosis (Child-Pugh A)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or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Null responders to previous PEG-IFN + RBV, with or without cirrhosis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73" name="Line 63"/>
          <p:cNvSpPr>
            <a:spLocks noChangeShapeType="1"/>
          </p:cNvSpPr>
          <p:nvPr/>
        </p:nvSpPr>
        <p:spPr bwMode="auto">
          <a:xfrm>
            <a:off x="4095750" y="2994025"/>
            <a:ext cx="8286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52413" y="5392738"/>
            <a:ext cx="876935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Primary efficacy endpoint</a:t>
            </a:r>
          </a:p>
          <a:p>
            <a:pPr marL="800100" lvl="1" indent="-342900" eaLnBrk="0" hangingPunct="0">
              <a:buClr>
                <a:srgbClr val="0070C0"/>
              </a:buClr>
              <a:buFont typeface="Arial" pitchFamily="-1" charset="0"/>
              <a:buChar char="–"/>
              <a:defRPr/>
            </a:pPr>
            <a:r>
              <a:rPr lang="en-US" kern="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kern="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kern="0" dirty="0">
                <a:ea typeface="ＭＳ Ｐゴシック" pitchFamily="-1" charset="-128"/>
                <a:cs typeface="ＭＳ Ｐゴシック" pitchFamily="-1" charset="-128"/>
              </a:rPr>
              <a:t> (HCV RNA &lt; 25 IU</a:t>
            </a:r>
            <a:r>
              <a:rPr lang="en-US" kern="0" dirty="0" smtClean="0"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en-US" kern="0" dirty="0">
                <a:ea typeface="ＭＳ Ｐゴシック" pitchFamily="-1" charset="-128"/>
                <a:cs typeface="ＭＳ Ｐゴシック" pitchFamily="-1" charset="-128"/>
              </a:rPr>
              <a:t>, with 2-sided 95% CI,</a:t>
            </a:r>
            <a:br>
              <a:rPr lang="en-US" kern="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kern="0" dirty="0">
                <a:ea typeface="ＭＳ Ｐゴシック" pitchFamily="-1" charset="-128"/>
                <a:cs typeface="ＭＳ Ｐゴシック" pitchFamily="-1" charset="-128"/>
              </a:rPr>
              <a:t>comparison between groups (intention to treat analysis)</a:t>
            </a:r>
          </a:p>
        </p:txBody>
      </p:sp>
      <p:sp>
        <p:nvSpPr>
          <p:cNvPr id="7175" name="Line 63"/>
          <p:cNvSpPr>
            <a:spLocks noChangeShapeType="1"/>
          </p:cNvSpPr>
          <p:nvPr/>
        </p:nvSpPr>
        <p:spPr bwMode="auto">
          <a:xfrm>
            <a:off x="4094163" y="3751263"/>
            <a:ext cx="8286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6" name="ZoneTexte 2"/>
          <p:cNvSpPr txBox="1">
            <a:spLocks noChangeArrowheads="1"/>
          </p:cNvSpPr>
          <p:nvPr/>
        </p:nvSpPr>
        <p:spPr bwMode="auto">
          <a:xfrm>
            <a:off x="4137025" y="4195763"/>
            <a:ext cx="48355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Randomisation</a:t>
            </a:r>
            <a:r>
              <a:rPr lang="en-US" sz="1400" dirty="0"/>
              <a:t> stratified </a:t>
            </a:r>
            <a:r>
              <a:rPr lang="en-US" sz="1400" dirty="0" smtClean="0"/>
              <a:t>on</a:t>
            </a:r>
            <a:r>
              <a:rPr lang="en-US" sz="1400" dirty="0" smtClean="0"/>
              <a:t> </a:t>
            </a:r>
            <a:r>
              <a:rPr lang="en-US" sz="1400" dirty="0"/>
              <a:t>genotype (1a or non-1a) ;</a:t>
            </a:r>
          </a:p>
          <a:p>
            <a:r>
              <a:rPr lang="en-US" sz="1400" dirty="0"/>
              <a:t>cohort 2 also stratified on cirrhosis (presence or absence).</a:t>
            </a:r>
          </a:p>
          <a:p>
            <a:r>
              <a:rPr lang="en-US" sz="1400" dirty="0"/>
              <a:t>Patients and investigators were masked to the duration of </a:t>
            </a:r>
          </a:p>
          <a:p>
            <a:r>
              <a:rPr lang="en-US" sz="1400" dirty="0"/>
              <a:t>therapy until W12, but not to RBV allocation</a:t>
            </a:r>
          </a:p>
        </p:txBody>
      </p:sp>
      <p:sp>
        <p:nvSpPr>
          <p:cNvPr id="7177" name="ZoneTexte 69"/>
          <p:cNvSpPr txBox="1">
            <a:spLocks noChangeArrowheads="1"/>
          </p:cNvSpPr>
          <p:nvPr/>
        </p:nvSpPr>
        <p:spPr bwMode="auto">
          <a:xfrm>
            <a:off x="6013450" y="6565900"/>
            <a:ext cx="3138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2015;385:1075-86 </a:t>
            </a:r>
          </a:p>
        </p:txBody>
      </p:sp>
      <p:sp>
        <p:nvSpPr>
          <p:cNvPr id="717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smtClean="0">
                <a:ea typeface="ＭＳ Ｐゴシック" pitchFamily="34" charset="-128"/>
              </a:rPr>
              <a:t>C-WORTHY Study part B: grazoprevir + elbasvir  </a:t>
            </a:r>
            <a:r>
              <a:rPr lang="fr-FR" sz="2800" u="sng" smtClean="0">
                <a:ea typeface="ＭＳ Ｐゴシック" pitchFamily="34" charset="-128"/>
              </a:rPr>
              <a:t>+</a:t>
            </a:r>
            <a:r>
              <a:rPr lang="fr-FR" sz="2800" smtClean="0">
                <a:ea typeface="ＭＳ Ｐゴシック" pitchFamily="34" charset="-128"/>
              </a:rPr>
              <a:t> RBV, 12 weeks vs 18 weeks in genotype 1</a:t>
            </a:r>
          </a:p>
        </p:txBody>
      </p:sp>
      <p:sp>
        <p:nvSpPr>
          <p:cNvPr id="7179" name="Espace réservé du contenu 16"/>
          <p:cNvSpPr>
            <a:spLocks noGrp="1"/>
          </p:cNvSpPr>
          <p:nvPr>
            <p:ph idx="1"/>
          </p:nvPr>
        </p:nvSpPr>
        <p:spPr>
          <a:xfrm>
            <a:off x="539750" y="1557338"/>
            <a:ext cx="8351838" cy="576262"/>
          </a:xfrm>
        </p:spPr>
        <p:txBody>
          <a:bodyPr/>
          <a:lstStyle/>
          <a:p>
            <a:r>
              <a:rPr lang="en-US" smtClean="0"/>
              <a:t>Design</a:t>
            </a:r>
          </a:p>
        </p:txBody>
      </p:sp>
      <p:sp>
        <p:nvSpPr>
          <p:cNvPr id="7180" name="AutoShape 162"/>
          <p:cNvSpPr>
            <a:spLocks noChangeArrowheads="1"/>
          </p:cNvSpPr>
          <p:nvPr/>
        </p:nvSpPr>
        <p:spPr bwMode="auto">
          <a:xfrm>
            <a:off x="4932363" y="2630488"/>
            <a:ext cx="3635375" cy="6477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Cohort 1 = Treatment-naïve, </a:t>
            </a:r>
            <a:br>
              <a:rPr lang="en-US" sz="1600" b="1">
                <a:latin typeface="Calibri" pitchFamily="34" charset="0"/>
              </a:rPr>
            </a:br>
            <a:r>
              <a:rPr lang="en-US" sz="1600" b="1">
                <a:latin typeface="Calibri" pitchFamily="34" charset="0"/>
              </a:rPr>
              <a:t>cirrhosis</a:t>
            </a:r>
          </a:p>
        </p:txBody>
      </p:sp>
      <p:sp>
        <p:nvSpPr>
          <p:cNvPr id="7181" name="AutoShape 162"/>
          <p:cNvSpPr>
            <a:spLocks noChangeArrowheads="1"/>
          </p:cNvSpPr>
          <p:nvPr/>
        </p:nvSpPr>
        <p:spPr bwMode="auto">
          <a:xfrm>
            <a:off x="4932363" y="3414713"/>
            <a:ext cx="3635375" cy="6477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Cohort 2 = Null responders, </a:t>
            </a:r>
            <a:br>
              <a:rPr lang="en-US" sz="1600" b="1">
                <a:latin typeface="Calibri" pitchFamily="34" charset="0"/>
              </a:rPr>
            </a:br>
            <a:r>
              <a:rPr lang="en-US" sz="1600" b="1">
                <a:latin typeface="Calibri" pitchFamily="34" charset="0"/>
              </a:rPr>
              <a:t>with or without cirrhosis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62"/>
          <p:cNvSpPr>
            <a:spLocks noChangeArrowheads="1"/>
          </p:cNvSpPr>
          <p:nvPr/>
        </p:nvSpPr>
        <p:spPr bwMode="auto">
          <a:xfrm>
            <a:off x="503238" y="2568575"/>
            <a:ext cx="2989262" cy="3730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Naïve with cirrhosis</a:t>
            </a:r>
            <a:endParaRPr lang="en-US" sz="1600" b="1" baseline="30000">
              <a:latin typeface="Calibri" pitchFamily="34" charset="0"/>
            </a:endParaRPr>
          </a:p>
        </p:txBody>
      </p:sp>
      <p:graphicFrame>
        <p:nvGraphicFramePr>
          <p:cNvPr id="6" name="Group 8"/>
          <p:cNvGraphicFramePr>
            <a:graphicFrameLocks noGrp="1"/>
          </p:cNvGraphicFramePr>
          <p:nvPr/>
        </p:nvGraphicFramePr>
        <p:xfrm>
          <a:off x="4421188" y="2032000"/>
          <a:ext cx="2661276" cy="310895"/>
        </p:xfrm>
        <a:graphic>
          <a:graphicData uri="http://schemas.openxmlformats.org/drawingml/2006/table">
            <a:tbl>
              <a:tblPr/>
              <a:tblGrid>
                <a:gridCol w="2661276"/>
              </a:tblGrid>
              <a:tr h="207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= B4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E3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16"/>
          <p:cNvGraphicFramePr>
            <a:graphicFrameLocks noGrp="1"/>
          </p:cNvGraphicFramePr>
          <p:nvPr/>
        </p:nvGraphicFramePr>
        <p:xfrm>
          <a:off x="4421188" y="2424113"/>
          <a:ext cx="2661274" cy="310895"/>
        </p:xfrm>
        <a:graphic>
          <a:graphicData uri="http://schemas.openxmlformats.org/drawingml/2006/table">
            <a:tbl>
              <a:tblPr/>
              <a:tblGrid>
                <a:gridCol w="2661274"/>
              </a:tblGrid>
              <a:tr h="2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= B5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9230" name="Line 172"/>
          <p:cNvSpPr>
            <a:spLocks noChangeShapeType="1"/>
          </p:cNvSpPr>
          <p:nvPr/>
        </p:nvSpPr>
        <p:spPr bwMode="auto">
          <a:xfrm>
            <a:off x="8566150" y="1849438"/>
            <a:ext cx="0" cy="369252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" name="Oval 110"/>
          <p:cNvSpPr>
            <a:spLocks noChangeArrowheads="1"/>
          </p:cNvSpPr>
          <p:nvPr/>
        </p:nvSpPr>
        <p:spPr bwMode="auto">
          <a:xfrm>
            <a:off x="8315325" y="1335088"/>
            <a:ext cx="504825" cy="468312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13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369382"/>
              </p:ext>
            </p:extLst>
          </p:nvPr>
        </p:nvGraphicFramePr>
        <p:xfrm>
          <a:off x="4422775" y="2816225"/>
          <a:ext cx="4144208" cy="310895"/>
        </p:xfrm>
        <a:graphic>
          <a:graphicData uri="http://schemas.openxmlformats.org/drawingml/2006/table">
            <a:tbl>
              <a:tblPr/>
              <a:tblGrid>
                <a:gridCol w="4144208"/>
              </a:tblGrid>
              <a:tr h="276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= B6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sp>
        <p:nvSpPr>
          <p:cNvPr id="9238" name="Line 172"/>
          <p:cNvSpPr>
            <a:spLocks noChangeShapeType="1"/>
          </p:cNvSpPr>
          <p:nvPr/>
        </p:nvSpPr>
        <p:spPr bwMode="auto">
          <a:xfrm>
            <a:off x="7107238" y="1863725"/>
            <a:ext cx="0" cy="367823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" name="Oval 110"/>
          <p:cNvSpPr>
            <a:spLocks noChangeArrowheads="1"/>
          </p:cNvSpPr>
          <p:nvPr/>
        </p:nvSpPr>
        <p:spPr bwMode="auto">
          <a:xfrm>
            <a:off x="6878638" y="1349375"/>
            <a:ext cx="431800" cy="468313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3" name="Group 8"/>
          <p:cNvGraphicFramePr>
            <a:graphicFrameLocks noGrp="1"/>
          </p:cNvGraphicFramePr>
          <p:nvPr/>
        </p:nvGraphicFramePr>
        <p:xfrm>
          <a:off x="4421188" y="3208338"/>
          <a:ext cx="4146057" cy="310895"/>
        </p:xfrm>
        <a:graphic>
          <a:graphicData uri="http://schemas.openxmlformats.org/drawingml/2006/table">
            <a:tbl>
              <a:tblPr/>
              <a:tblGrid>
                <a:gridCol w="4146057"/>
              </a:tblGrid>
              <a:tr h="24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= B7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246" name="ZoneTexte 25"/>
          <p:cNvSpPr txBox="1">
            <a:spLocks noChangeArrowheads="1"/>
          </p:cNvSpPr>
          <p:nvPr/>
        </p:nvSpPr>
        <p:spPr bwMode="auto">
          <a:xfrm>
            <a:off x="90488" y="1990725"/>
            <a:ext cx="1001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3399"/>
                </a:solidFill>
                <a:latin typeface="Calibri" pitchFamily="34" charset="0"/>
              </a:rPr>
              <a:t>Cohort 1</a:t>
            </a:r>
          </a:p>
        </p:txBody>
      </p:sp>
      <p:sp>
        <p:nvSpPr>
          <p:cNvPr id="9247" name="ZoneTexte 26"/>
          <p:cNvSpPr txBox="1">
            <a:spLocks noChangeArrowheads="1"/>
          </p:cNvSpPr>
          <p:nvPr/>
        </p:nvSpPr>
        <p:spPr bwMode="auto">
          <a:xfrm>
            <a:off x="90488" y="3716338"/>
            <a:ext cx="1001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3399"/>
                </a:solidFill>
                <a:latin typeface="Calibri" pitchFamily="34" charset="0"/>
              </a:rPr>
              <a:t>Cohort 2</a:t>
            </a:r>
          </a:p>
        </p:txBody>
      </p:sp>
      <p:sp>
        <p:nvSpPr>
          <p:cNvPr id="9248" name="AutoShape 162"/>
          <p:cNvSpPr>
            <a:spLocks noChangeArrowheads="1"/>
          </p:cNvSpPr>
          <p:nvPr/>
        </p:nvSpPr>
        <p:spPr bwMode="auto">
          <a:xfrm>
            <a:off x="503238" y="4149725"/>
            <a:ext cx="2989262" cy="6477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latin typeface="Calibri" pitchFamily="34" charset="0"/>
              </a:rPr>
              <a:t>Null responders to PEG-IFN + RBV with or without cirrhosis</a:t>
            </a:r>
          </a:p>
        </p:txBody>
      </p:sp>
      <p:graphicFrame>
        <p:nvGraphicFramePr>
          <p:cNvPr id="30" name="Group 16"/>
          <p:cNvGraphicFramePr>
            <a:graphicFrameLocks noGrp="1"/>
          </p:cNvGraphicFramePr>
          <p:nvPr/>
        </p:nvGraphicFramePr>
        <p:xfrm>
          <a:off x="4421188" y="3762375"/>
          <a:ext cx="2661274" cy="310895"/>
        </p:xfrm>
        <a:graphic>
          <a:graphicData uri="http://schemas.openxmlformats.org/drawingml/2006/table">
            <a:tbl>
              <a:tblPr/>
              <a:tblGrid>
                <a:gridCol w="2661274"/>
              </a:tblGrid>
              <a:tr h="2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= B8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E3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Group 16"/>
          <p:cNvGraphicFramePr>
            <a:graphicFrameLocks noGrp="1"/>
          </p:cNvGraphicFramePr>
          <p:nvPr/>
        </p:nvGraphicFramePr>
        <p:xfrm>
          <a:off x="4421188" y="4143375"/>
          <a:ext cx="2661274" cy="310895"/>
        </p:xfrm>
        <a:graphic>
          <a:graphicData uri="http://schemas.openxmlformats.org/drawingml/2006/table">
            <a:tbl>
              <a:tblPr/>
              <a:tblGrid>
                <a:gridCol w="2661274"/>
              </a:tblGrid>
              <a:tr h="276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= B9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949825"/>
              </p:ext>
            </p:extLst>
          </p:nvPr>
        </p:nvGraphicFramePr>
        <p:xfrm>
          <a:off x="4421188" y="4522788"/>
          <a:ext cx="4145734" cy="310895"/>
        </p:xfrm>
        <a:graphic>
          <a:graphicData uri="http://schemas.openxmlformats.org/drawingml/2006/table">
            <a:tbl>
              <a:tblPr/>
              <a:tblGrid>
                <a:gridCol w="4145734"/>
              </a:tblGrid>
              <a:tr h="24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= B10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Group 16"/>
          <p:cNvGraphicFramePr>
            <a:graphicFrameLocks noGrp="1"/>
          </p:cNvGraphicFramePr>
          <p:nvPr/>
        </p:nvGraphicFramePr>
        <p:xfrm>
          <a:off x="4421188" y="4903788"/>
          <a:ext cx="4145731" cy="310895"/>
        </p:xfrm>
        <a:graphic>
          <a:graphicData uri="http://schemas.openxmlformats.org/drawingml/2006/table">
            <a:tbl>
              <a:tblPr/>
              <a:tblGrid>
                <a:gridCol w="4145731"/>
              </a:tblGrid>
              <a:tr h="2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= B11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1" name="Espace réservé du contenu 2"/>
          <p:cNvSpPr txBox="1">
            <a:spLocks/>
          </p:cNvSpPr>
          <p:nvPr/>
        </p:nvSpPr>
        <p:spPr bwMode="auto">
          <a:xfrm>
            <a:off x="252413" y="1125538"/>
            <a:ext cx="3365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Treatment groups</a:t>
            </a:r>
          </a:p>
        </p:txBody>
      </p:sp>
      <p:sp>
        <p:nvSpPr>
          <p:cNvPr id="9274" name="Rectangle 9"/>
          <p:cNvSpPr>
            <a:spLocks noChangeArrowheads="1"/>
          </p:cNvSpPr>
          <p:nvPr/>
        </p:nvSpPr>
        <p:spPr bwMode="auto">
          <a:xfrm>
            <a:off x="3903663" y="3690938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32</a:t>
            </a:r>
          </a:p>
        </p:txBody>
      </p:sp>
      <p:sp>
        <p:nvSpPr>
          <p:cNvPr id="9275" name="Rectangle 8"/>
          <p:cNvSpPr>
            <a:spLocks noChangeArrowheads="1"/>
          </p:cNvSpPr>
          <p:nvPr/>
        </p:nvSpPr>
        <p:spPr bwMode="auto">
          <a:xfrm>
            <a:off x="3910013" y="1965325"/>
            <a:ext cx="5905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31</a:t>
            </a:r>
          </a:p>
        </p:txBody>
      </p:sp>
      <p:sp>
        <p:nvSpPr>
          <p:cNvPr id="9276" name="Rectangle 8"/>
          <p:cNvSpPr>
            <a:spLocks noChangeArrowheads="1"/>
          </p:cNvSpPr>
          <p:nvPr/>
        </p:nvSpPr>
        <p:spPr bwMode="auto">
          <a:xfrm>
            <a:off x="3916363" y="2762250"/>
            <a:ext cx="588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32</a:t>
            </a:r>
          </a:p>
        </p:txBody>
      </p:sp>
      <p:sp>
        <p:nvSpPr>
          <p:cNvPr id="9277" name="Rectangle 8"/>
          <p:cNvSpPr>
            <a:spLocks noChangeArrowheads="1"/>
          </p:cNvSpPr>
          <p:nvPr/>
        </p:nvSpPr>
        <p:spPr bwMode="auto">
          <a:xfrm>
            <a:off x="3916363" y="3125788"/>
            <a:ext cx="588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31</a:t>
            </a:r>
          </a:p>
        </p:txBody>
      </p:sp>
      <p:sp>
        <p:nvSpPr>
          <p:cNvPr id="9278" name="Rectangle 8"/>
          <p:cNvSpPr>
            <a:spLocks noChangeArrowheads="1"/>
          </p:cNvSpPr>
          <p:nvPr/>
        </p:nvSpPr>
        <p:spPr bwMode="auto">
          <a:xfrm>
            <a:off x="3903663" y="4868863"/>
            <a:ext cx="5905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32</a:t>
            </a:r>
          </a:p>
        </p:txBody>
      </p:sp>
      <p:sp>
        <p:nvSpPr>
          <p:cNvPr id="9279" name="Rectangle 8"/>
          <p:cNvSpPr>
            <a:spLocks noChangeArrowheads="1"/>
          </p:cNvSpPr>
          <p:nvPr/>
        </p:nvSpPr>
        <p:spPr bwMode="auto">
          <a:xfrm>
            <a:off x="3903663" y="4437063"/>
            <a:ext cx="5905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33</a:t>
            </a:r>
          </a:p>
        </p:txBody>
      </p:sp>
      <p:sp>
        <p:nvSpPr>
          <p:cNvPr id="9280" name="Rectangle 8"/>
          <p:cNvSpPr>
            <a:spLocks noChangeArrowheads="1"/>
          </p:cNvSpPr>
          <p:nvPr/>
        </p:nvSpPr>
        <p:spPr bwMode="auto">
          <a:xfrm>
            <a:off x="3903663" y="4125913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33</a:t>
            </a:r>
          </a:p>
        </p:txBody>
      </p:sp>
      <p:sp>
        <p:nvSpPr>
          <p:cNvPr id="9281" name="Rectangle 8"/>
          <p:cNvSpPr>
            <a:spLocks noChangeArrowheads="1"/>
          </p:cNvSpPr>
          <p:nvPr/>
        </p:nvSpPr>
        <p:spPr bwMode="auto">
          <a:xfrm>
            <a:off x="3916363" y="2325688"/>
            <a:ext cx="588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29</a:t>
            </a:r>
          </a:p>
        </p:txBody>
      </p:sp>
      <p:sp>
        <p:nvSpPr>
          <p:cNvPr id="71" name="Espace réservé du contenu 2"/>
          <p:cNvSpPr>
            <a:spLocks/>
          </p:cNvSpPr>
          <p:nvPr/>
        </p:nvSpPr>
        <p:spPr bwMode="auto">
          <a:xfrm>
            <a:off x="252413" y="5013176"/>
            <a:ext cx="849153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72"/>
              </a:spcBef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Dosage of study drugs</a:t>
            </a: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Grazoprevir</a:t>
            </a: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(GZR) 100 mg </a:t>
            </a:r>
            <a:r>
              <a:rPr lang="en-US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dirty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Elbasvir</a:t>
            </a: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(EBR) : 50 mg </a:t>
            </a:r>
            <a:r>
              <a:rPr lang="en-US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dirty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spcBef>
                <a:spcPts val="72"/>
              </a:spcBef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RBV (bid dosing) : 800mg/day if 51-65 kg, 1000 mg/day if 66-80 kg, </a:t>
            </a:r>
            <a:b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1200 mg/day if 81-105 kg, 1400 mg/day if &gt; 105 kg</a:t>
            </a:r>
          </a:p>
        </p:txBody>
      </p:sp>
      <p:grpSp>
        <p:nvGrpSpPr>
          <p:cNvPr id="9283" name="Grouper 26"/>
          <p:cNvGrpSpPr>
            <a:grpSpLocks/>
          </p:cNvGrpSpPr>
          <p:nvPr/>
        </p:nvGrpSpPr>
        <p:grpSpPr bwMode="auto">
          <a:xfrm>
            <a:off x="0" y="6570663"/>
            <a:ext cx="1295400" cy="287337"/>
            <a:chOff x="0" y="6570663"/>
            <a:chExt cx="1187259" cy="288111"/>
          </a:xfrm>
        </p:grpSpPr>
        <p:sp>
          <p:nvSpPr>
            <p:cNvPr id="929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9295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11110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C-WORTHY/B</a:t>
              </a:r>
            </a:p>
          </p:txBody>
        </p:sp>
      </p:grpSp>
      <p:sp>
        <p:nvSpPr>
          <p:cNvPr id="9284" name="ZoneTexte 69"/>
          <p:cNvSpPr txBox="1">
            <a:spLocks noChangeArrowheads="1"/>
          </p:cNvSpPr>
          <p:nvPr/>
        </p:nvSpPr>
        <p:spPr bwMode="auto">
          <a:xfrm>
            <a:off x="6013450" y="6565900"/>
            <a:ext cx="3138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2015;385:1075-86 </a:t>
            </a:r>
          </a:p>
        </p:txBody>
      </p:sp>
      <p:sp>
        <p:nvSpPr>
          <p:cNvPr id="928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C-WORTHY Study part B: grazoprevir + elbasvir  </a:t>
            </a:r>
            <a:r>
              <a:rPr lang="en-US" sz="2800" u="sng" smtClean="0">
                <a:ea typeface="ＭＳ Ｐゴシック" pitchFamily="34" charset="-128"/>
              </a:rPr>
              <a:t>+</a:t>
            </a:r>
            <a:r>
              <a:rPr lang="en-US" sz="2800" smtClean="0">
                <a:ea typeface="ＭＳ Ｐゴシック" pitchFamily="34" charset="-128"/>
              </a:rPr>
              <a:t> RBV, 12 weeks vs 18 weeks in genotype 1</a:t>
            </a:r>
          </a:p>
        </p:txBody>
      </p:sp>
      <p:cxnSp>
        <p:nvCxnSpPr>
          <p:cNvPr id="49" name="Connecteur en angle 48"/>
          <p:cNvCxnSpPr>
            <a:stCxn id="9217" idx="3"/>
          </p:cNvCxnSpPr>
          <p:nvPr/>
        </p:nvCxnSpPr>
        <p:spPr>
          <a:xfrm flipV="1">
            <a:off x="3492500" y="2205038"/>
            <a:ext cx="935038" cy="550862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en angle 57"/>
          <p:cNvCxnSpPr>
            <a:stCxn id="9217" idx="3"/>
          </p:cNvCxnSpPr>
          <p:nvPr/>
        </p:nvCxnSpPr>
        <p:spPr>
          <a:xfrm flipV="1">
            <a:off x="3492500" y="2565400"/>
            <a:ext cx="935038" cy="190500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en angle 71"/>
          <p:cNvCxnSpPr>
            <a:stCxn id="9217" idx="3"/>
          </p:cNvCxnSpPr>
          <p:nvPr/>
        </p:nvCxnSpPr>
        <p:spPr>
          <a:xfrm>
            <a:off x="3492500" y="2755900"/>
            <a:ext cx="935038" cy="241300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en angle 73"/>
          <p:cNvCxnSpPr>
            <a:stCxn id="9217" idx="3"/>
          </p:cNvCxnSpPr>
          <p:nvPr/>
        </p:nvCxnSpPr>
        <p:spPr>
          <a:xfrm>
            <a:off x="3492500" y="2755900"/>
            <a:ext cx="935038" cy="601663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en angle 75"/>
          <p:cNvCxnSpPr>
            <a:stCxn id="9248" idx="3"/>
          </p:cNvCxnSpPr>
          <p:nvPr/>
        </p:nvCxnSpPr>
        <p:spPr>
          <a:xfrm flipV="1">
            <a:off x="3492500" y="3933825"/>
            <a:ext cx="935038" cy="539750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en angle 77"/>
          <p:cNvCxnSpPr>
            <a:stCxn id="9248" idx="3"/>
          </p:cNvCxnSpPr>
          <p:nvPr/>
        </p:nvCxnSpPr>
        <p:spPr>
          <a:xfrm flipV="1">
            <a:off x="3492500" y="4365625"/>
            <a:ext cx="935038" cy="107950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en angle 79"/>
          <p:cNvCxnSpPr>
            <a:stCxn id="9248" idx="3"/>
          </p:cNvCxnSpPr>
          <p:nvPr/>
        </p:nvCxnSpPr>
        <p:spPr>
          <a:xfrm>
            <a:off x="3492500" y="4473575"/>
            <a:ext cx="935038" cy="179388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en angle 81"/>
          <p:cNvCxnSpPr/>
          <p:nvPr/>
        </p:nvCxnSpPr>
        <p:spPr>
          <a:xfrm>
            <a:off x="3525838" y="4473575"/>
            <a:ext cx="895350" cy="630238"/>
          </a:xfrm>
          <a:prstGeom prst="bentConnector3">
            <a:avLst>
              <a:gd name="adj1" fmla="val 50000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22173462"/>
              </p:ext>
            </p:extLst>
          </p:nvPr>
        </p:nvGraphicFramePr>
        <p:xfrm>
          <a:off x="325438" y="2012950"/>
          <a:ext cx="8495336" cy="4120106"/>
        </p:xfrm>
        <a:graphic>
          <a:graphicData uri="http://schemas.openxmlformats.org/drawingml/2006/table">
            <a:tbl>
              <a:tblPr/>
              <a:tblGrid>
                <a:gridCol w="2592536"/>
                <a:gridCol w="1705536"/>
                <a:gridCol w="1509238"/>
                <a:gridCol w="1385874"/>
                <a:gridCol w="1302152"/>
              </a:tblGrid>
              <a:tr h="67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E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N = 29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18W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7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5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 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85" name="Rectangle 6"/>
          <p:cNvSpPr>
            <a:spLocks noChangeArrowheads="1"/>
          </p:cNvSpPr>
          <p:nvPr/>
        </p:nvSpPr>
        <p:spPr bwMode="auto">
          <a:xfrm>
            <a:off x="1009650" y="1125538"/>
            <a:ext cx="71628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  <a:p>
            <a:pPr algn="ctr">
              <a:lnSpc>
                <a:spcPts val="2800"/>
              </a:lnSpc>
            </a:pPr>
            <a:r>
              <a:rPr lang="en-US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(Cohort 1 : treatment-naïve with cirrhosis)</a:t>
            </a:r>
          </a:p>
        </p:txBody>
      </p:sp>
      <p:grpSp>
        <p:nvGrpSpPr>
          <p:cNvPr id="10286" name="Grouper 26"/>
          <p:cNvGrpSpPr>
            <a:grpSpLocks/>
          </p:cNvGrpSpPr>
          <p:nvPr/>
        </p:nvGrpSpPr>
        <p:grpSpPr bwMode="auto">
          <a:xfrm>
            <a:off x="0" y="6570663"/>
            <a:ext cx="1295400" cy="287337"/>
            <a:chOff x="0" y="6570663"/>
            <a:chExt cx="1187259" cy="288111"/>
          </a:xfrm>
        </p:grpSpPr>
        <p:sp>
          <p:nvSpPr>
            <p:cNvPr id="1028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0290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11110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C-WORTHY/B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0287" name="ZoneTexte 69"/>
          <p:cNvSpPr txBox="1">
            <a:spLocks noChangeArrowheads="1"/>
          </p:cNvSpPr>
          <p:nvPr/>
        </p:nvSpPr>
        <p:spPr bwMode="auto">
          <a:xfrm>
            <a:off x="6013450" y="6565900"/>
            <a:ext cx="3138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2015;385:1075-86 </a:t>
            </a:r>
          </a:p>
        </p:txBody>
      </p:sp>
      <p:sp>
        <p:nvSpPr>
          <p:cNvPr id="1028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C-WORTHY Study part B: grazoprevir + elbasvir  </a:t>
            </a:r>
            <a:r>
              <a:rPr lang="en-US" sz="2800" u="sng" smtClean="0">
                <a:ea typeface="ＭＳ Ｐゴシック" pitchFamily="34" charset="-128"/>
              </a:rPr>
              <a:t>+</a:t>
            </a:r>
            <a:r>
              <a:rPr lang="en-US" sz="2800" smtClean="0">
                <a:ea typeface="ＭＳ Ｐゴシック" pitchFamily="34" charset="-128"/>
              </a:rPr>
              <a:t> RBV, 12 weeks vs 18 weeks in genotype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56913628"/>
              </p:ext>
            </p:extLst>
          </p:nvPr>
        </p:nvGraphicFramePr>
        <p:xfrm>
          <a:off x="250825" y="2051050"/>
          <a:ext cx="8495336" cy="4402571"/>
        </p:xfrm>
        <a:graphic>
          <a:graphicData uri="http://schemas.openxmlformats.org/drawingml/2006/table">
            <a:tbl>
              <a:tblPr/>
              <a:tblGrid>
                <a:gridCol w="2779712"/>
                <a:gridCol w="1428906"/>
                <a:gridCol w="1428906"/>
                <a:gridCol w="1428906"/>
                <a:gridCol w="1428906"/>
              </a:tblGrid>
              <a:tr h="846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E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N = 33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33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18W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44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4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48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4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6.81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6.80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51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 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333" name="Rectangle 6"/>
          <p:cNvSpPr>
            <a:spLocks noChangeArrowheads="1"/>
          </p:cNvSpPr>
          <p:nvPr/>
        </p:nvSpPr>
        <p:spPr bwMode="auto">
          <a:xfrm>
            <a:off x="495300" y="1125538"/>
            <a:ext cx="83248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  <a:p>
            <a:pPr algn="ctr">
              <a:lnSpc>
                <a:spcPts val="2800"/>
              </a:lnSpc>
            </a:pPr>
            <a:r>
              <a:rPr lang="en-US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(Cohort 2 : null responders with or without cirrhosis)</a:t>
            </a:r>
          </a:p>
        </p:txBody>
      </p:sp>
      <p:grpSp>
        <p:nvGrpSpPr>
          <p:cNvPr id="12334" name="Grouper 26"/>
          <p:cNvGrpSpPr>
            <a:grpSpLocks/>
          </p:cNvGrpSpPr>
          <p:nvPr/>
        </p:nvGrpSpPr>
        <p:grpSpPr bwMode="auto">
          <a:xfrm>
            <a:off x="0" y="6570663"/>
            <a:ext cx="1295400" cy="287337"/>
            <a:chOff x="0" y="6570663"/>
            <a:chExt cx="1187259" cy="288111"/>
          </a:xfrm>
        </p:grpSpPr>
        <p:sp>
          <p:nvSpPr>
            <p:cNvPr id="1233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2338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11110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C-WORTHY/B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2335" name="ZoneTexte 69"/>
          <p:cNvSpPr txBox="1">
            <a:spLocks noChangeArrowheads="1"/>
          </p:cNvSpPr>
          <p:nvPr/>
        </p:nvSpPr>
        <p:spPr bwMode="auto">
          <a:xfrm>
            <a:off x="6013450" y="6565900"/>
            <a:ext cx="3138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2015;385:1075-86 </a:t>
            </a:r>
          </a:p>
        </p:txBody>
      </p:sp>
      <p:sp>
        <p:nvSpPr>
          <p:cNvPr id="12336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smtClean="0">
                <a:ea typeface="ＭＳ Ｐゴシック" pitchFamily="34" charset="-128"/>
              </a:rPr>
              <a:t>C-WORTHY Study part B: grazoprevir + elbasvir  </a:t>
            </a:r>
            <a:r>
              <a:rPr lang="fr-FR" sz="2800" u="sng" smtClean="0">
                <a:ea typeface="ＭＳ Ｐゴシック" pitchFamily="34" charset="-128"/>
              </a:rPr>
              <a:t>+</a:t>
            </a:r>
            <a:r>
              <a:rPr lang="fr-FR" sz="2800" smtClean="0">
                <a:ea typeface="ＭＳ Ｐゴシック" pitchFamily="34" charset="-128"/>
              </a:rPr>
              <a:t> RBV, 12 weeks vs 18 weeks in genotype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AutoShape 126"/>
          <p:cNvSpPr>
            <a:spLocks noChangeArrowheads="1"/>
          </p:cNvSpPr>
          <p:nvPr/>
        </p:nvSpPr>
        <p:spPr bwMode="auto">
          <a:xfrm>
            <a:off x="1979712" y="1559350"/>
            <a:ext cx="5256584" cy="57606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fr-FR" sz="2800"/>
          </a:p>
        </p:txBody>
      </p:sp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1917555" y="1128713"/>
            <a:ext cx="5296191" cy="4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2363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HCV RNA &lt; 25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/ml)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, % (95% CI)</a:t>
            </a:r>
          </a:p>
        </p:txBody>
      </p:sp>
      <p:sp>
        <p:nvSpPr>
          <p:cNvPr id="14338" name="AutoShape 165"/>
          <p:cNvSpPr>
            <a:spLocks noChangeArrowheads="1"/>
          </p:cNvSpPr>
          <p:nvPr/>
        </p:nvSpPr>
        <p:spPr bwMode="auto">
          <a:xfrm>
            <a:off x="2092598" y="1523827"/>
            <a:ext cx="2755900" cy="36988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r>
              <a:rPr lang="fr-FR" sz="16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  GZR + EBR + RBV 12W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090652" y="1646064"/>
            <a:ext cx="177800" cy="144463"/>
          </a:xfrm>
          <a:prstGeom prst="rect">
            <a:avLst/>
          </a:prstGeom>
          <a:solidFill>
            <a:srgbClr val="69E3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2400">
              <a:ea typeface="ＭＳ Ｐゴシック" pitchFamily="34" charset="-128"/>
            </a:endParaRPr>
          </a:p>
        </p:txBody>
      </p:sp>
      <p:sp>
        <p:nvSpPr>
          <p:cNvPr id="14340" name="AutoShape 165"/>
          <p:cNvSpPr>
            <a:spLocks noChangeArrowheads="1"/>
          </p:cNvSpPr>
          <p:nvPr/>
        </p:nvSpPr>
        <p:spPr bwMode="auto">
          <a:xfrm>
            <a:off x="2114823" y="1839739"/>
            <a:ext cx="2754312" cy="32067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r>
              <a:rPr lang="fr-FR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  GZR + EBR 12W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2090652" y="1944514"/>
            <a:ext cx="177800" cy="1254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2400">
              <a:ea typeface="ＭＳ Ｐゴシック" pitchFamily="34" charset="-128"/>
            </a:endParaRPr>
          </a:p>
        </p:txBody>
      </p:sp>
      <p:sp>
        <p:nvSpPr>
          <p:cNvPr id="14342" name="AutoShape 165"/>
          <p:cNvSpPr>
            <a:spLocks noChangeArrowheads="1"/>
          </p:cNvSpPr>
          <p:nvPr/>
        </p:nvSpPr>
        <p:spPr bwMode="auto">
          <a:xfrm>
            <a:off x="5056460" y="1528589"/>
            <a:ext cx="2755900" cy="32067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r>
              <a:rPr lang="fr-FR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  GZR + EBR + RBV 18W</a:t>
            </a:r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5029777" y="1633364"/>
            <a:ext cx="177800" cy="125413"/>
          </a:xfrm>
          <a:prstGeom prst="rect">
            <a:avLst/>
          </a:prstGeom>
          <a:solidFill>
            <a:srgbClr val="00B2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2400">
              <a:ea typeface="ＭＳ Ｐゴシック" pitchFamily="34" charset="-128"/>
            </a:endParaRPr>
          </a:p>
        </p:txBody>
      </p:sp>
      <p:sp>
        <p:nvSpPr>
          <p:cNvPr id="14344" name="AutoShape 165"/>
          <p:cNvSpPr>
            <a:spLocks noChangeArrowheads="1"/>
          </p:cNvSpPr>
          <p:nvPr/>
        </p:nvSpPr>
        <p:spPr bwMode="auto">
          <a:xfrm>
            <a:off x="5086623" y="1834977"/>
            <a:ext cx="2025650" cy="369887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r>
              <a:rPr lang="fr-FR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  GZR + EBR 18W</a:t>
            </a:r>
          </a:p>
        </p:txBody>
      </p:sp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5029777" y="1957214"/>
            <a:ext cx="177800" cy="1444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2400">
              <a:ea typeface="ＭＳ Ｐゴシック" pitchFamily="34" charset="-128"/>
            </a:endParaRPr>
          </a:p>
        </p:txBody>
      </p:sp>
      <p:graphicFrame>
        <p:nvGraphicFramePr>
          <p:cNvPr id="1444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582269"/>
              </p:ext>
            </p:extLst>
          </p:nvPr>
        </p:nvGraphicFramePr>
        <p:xfrm>
          <a:off x="251517" y="5270500"/>
          <a:ext cx="8424940" cy="800736"/>
        </p:xfrm>
        <a:graphic>
          <a:graphicData uri="http://schemas.openxmlformats.org/drawingml/2006/table">
            <a:tbl>
              <a:tblPr/>
              <a:tblGrid>
                <a:gridCol w="1728195"/>
                <a:gridCol w="504056"/>
                <a:gridCol w="720080"/>
                <a:gridCol w="720080"/>
                <a:gridCol w="720080"/>
                <a:gridCol w="1080120"/>
                <a:gridCol w="648072"/>
                <a:gridCol w="792088"/>
                <a:gridCol w="720080"/>
                <a:gridCol w="792089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Early discontinuation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Virologic</a:t>
                      </a: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 breakthrough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Relapse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5" name="Text Box 148"/>
          <p:cNvSpPr txBox="1">
            <a:spLocks noChangeArrowheads="1"/>
          </p:cNvSpPr>
          <p:nvPr/>
        </p:nvSpPr>
        <p:spPr bwMode="auto">
          <a:xfrm>
            <a:off x="827584" y="2015891"/>
            <a:ext cx="3449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ea typeface="ＭＳ Ｐゴシック" pitchFamily="34" charset="-128"/>
              </a:rPr>
              <a:t>%</a:t>
            </a:r>
            <a:endParaRPr lang="en-US" sz="1400" dirty="0">
              <a:ea typeface="ＭＳ Ｐゴシック" pitchFamily="34" charset="-128"/>
            </a:endParaRPr>
          </a:p>
        </p:txBody>
      </p:sp>
      <p:sp>
        <p:nvSpPr>
          <p:cNvPr id="14393" name="ZoneTexte 62"/>
          <p:cNvSpPr txBox="1">
            <a:spLocks noChangeArrowheads="1"/>
          </p:cNvSpPr>
          <p:nvPr/>
        </p:nvSpPr>
        <p:spPr bwMode="auto">
          <a:xfrm>
            <a:off x="271463" y="6165850"/>
            <a:ext cx="8526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Cohort 2 with cirrhosis : SVR</a:t>
            </a:r>
            <a:r>
              <a:rPr lang="en-US" sz="1400" baseline="-25000" dirty="0"/>
              <a:t>12</a:t>
            </a:r>
            <a:r>
              <a:rPr lang="en-US" sz="1400" dirty="0"/>
              <a:t> = 92% with 12W and 100% with 18W ; 94% for GT1a and 100% for GT1b </a:t>
            </a:r>
          </a:p>
        </p:txBody>
      </p:sp>
      <p:grpSp>
        <p:nvGrpSpPr>
          <p:cNvPr id="14395" name="Grouper 26"/>
          <p:cNvGrpSpPr>
            <a:grpSpLocks/>
          </p:cNvGrpSpPr>
          <p:nvPr/>
        </p:nvGrpSpPr>
        <p:grpSpPr bwMode="auto">
          <a:xfrm>
            <a:off x="0" y="6570663"/>
            <a:ext cx="1295400" cy="287337"/>
            <a:chOff x="0" y="6570663"/>
            <a:chExt cx="1187259" cy="288111"/>
          </a:xfrm>
        </p:grpSpPr>
        <p:sp>
          <p:nvSpPr>
            <p:cNvPr id="1439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4399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11110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i="1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C-WORTHY/B</a:t>
              </a:r>
              <a:endParaRPr lang="en-US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4396" name="ZoneTexte 69"/>
          <p:cNvSpPr txBox="1">
            <a:spLocks noChangeArrowheads="1"/>
          </p:cNvSpPr>
          <p:nvPr/>
        </p:nvSpPr>
        <p:spPr bwMode="auto">
          <a:xfrm>
            <a:off x="6013450" y="6565900"/>
            <a:ext cx="3138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 smtClean="0">
                <a:solidFill>
                  <a:srgbClr val="0070C0"/>
                </a:solidFill>
                <a:ea typeface="ＭＳ Ｐゴシック" pitchFamily="34" charset="-128"/>
              </a:rPr>
              <a:t>Lawitz E. Lancet 2015;385:1075-86 </a:t>
            </a:r>
            <a:endParaRPr lang="en-US" sz="1200" i="1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439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C-WORTHY Study part B: grazoprevir + elbasvir  </a:t>
            </a:r>
            <a:r>
              <a:rPr lang="en-US" sz="2800" u="sng" smtClean="0">
                <a:ea typeface="ＭＳ Ｐゴシック" pitchFamily="34" charset="-128"/>
              </a:rPr>
              <a:t>+</a:t>
            </a:r>
            <a:r>
              <a:rPr lang="en-US" sz="2800" smtClean="0">
                <a:ea typeface="ＭＳ Ｐゴシック" pitchFamily="34" charset="-128"/>
              </a:rPr>
              <a:t> RBV, 12 weeks vs 18 weeks in genotype 1</a:t>
            </a:r>
          </a:p>
        </p:txBody>
      </p:sp>
      <p:sp>
        <p:nvSpPr>
          <p:cNvPr id="14453" name="Rectangle 117"/>
          <p:cNvSpPr>
            <a:spLocks noChangeArrowheads="1"/>
          </p:cNvSpPr>
          <p:nvPr/>
        </p:nvSpPr>
        <p:spPr bwMode="auto">
          <a:xfrm>
            <a:off x="1763390" y="2743388"/>
            <a:ext cx="709613" cy="2254250"/>
          </a:xfrm>
          <a:prstGeom prst="rect">
            <a:avLst/>
          </a:prstGeom>
          <a:solidFill>
            <a:srgbClr val="69E3FF"/>
          </a:solidFill>
          <a:ln w="9525">
            <a:solidFill>
              <a:srgbClr val="69E3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4" name="Rectangle 118"/>
          <p:cNvSpPr>
            <a:spLocks noChangeArrowheads="1"/>
          </p:cNvSpPr>
          <p:nvPr/>
        </p:nvSpPr>
        <p:spPr bwMode="auto">
          <a:xfrm>
            <a:off x="5655940" y="2648138"/>
            <a:ext cx="709613" cy="2349500"/>
          </a:xfrm>
          <a:prstGeom prst="rect">
            <a:avLst/>
          </a:prstGeom>
          <a:solidFill>
            <a:srgbClr val="69E3FF"/>
          </a:solidFill>
          <a:ln w="9525">
            <a:solidFill>
              <a:srgbClr val="69E3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5" name="Rectangle 119"/>
          <p:cNvSpPr>
            <a:spLocks noChangeArrowheads="1"/>
          </p:cNvSpPr>
          <p:nvPr/>
        </p:nvSpPr>
        <p:spPr bwMode="auto">
          <a:xfrm>
            <a:off x="2473003" y="2573525"/>
            <a:ext cx="711200" cy="2424113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6" name="Rectangle 120"/>
          <p:cNvSpPr>
            <a:spLocks noChangeArrowheads="1"/>
          </p:cNvSpPr>
          <p:nvPr/>
        </p:nvSpPr>
        <p:spPr bwMode="auto">
          <a:xfrm>
            <a:off x="6365553" y="2724338"/>
            <a:ext cx="711200" cy="22733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7" name="Rectangle 121"/>
          <p:cNvSpPr>
            <a:spLocks noChangeArrowheads="1"/>
          </p:cNvSpPr>
          <p:nvPr/>
        </p:nvSpPr>
        <p:spPr bwMode="auto">
          <a:xfrm>
            <a:off x="3184203" y="2573525"/>
            <a:ext cx="700087" cy="2424113"/>
          </a:xfrm>
          <a:prstGeom prst="rect">
            <a:avLst/>
          </a:prstGeom>
          <a:solidFill>
            <a:srgbClr val="00B200"/>
          </a:solidFill>
          <a:ln w="9525">
            <a:solidFill>
              <a:srgbClr val="00B2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8" name="Rectangle 122"/>
          <p:cNvSpPr>
            <a:spLocks noChangeArrowheads="1"/>
          </p:cNvSpPr>
          <p:nvPr/>
        </p:nvSpPr>
        <p:spPr bwMode="auto">
          <a:xfrm>
            <a:off x="7076753" y="2497325"/>
            <a:ext cx="700087" cy="2500313"/>
          </a:xfrm>
          <a:prstGeom prst="rect">
            <a:avLst/>
          </a:prstGeom>
          <a:solidFill>
            <a:srgbClr val="00B200"/>
          </a:solidFill>
          <a:ln w="9525">
            <a:solidFill>
              <a:srgbClr val="00B2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9" name="Rectangle 123"/>
          <p:cNvSpPr>
            <a:spLocks noChangeArrowheads="1"/>
          </p:cNvSpPr>
          <p:nvPr/>
        </p:nvSpPr>
        <p:spPr bwMode="auto">
          <a:xfrm>
            <a:off x="3884290" y="2648138"/>
            <a:ext cx="711200" cy="23495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0" name="Rectangle 124"/>
          <p:cNvSpPr>
            <a:spLocks noChangeArrowheads="1"/>
          </p:cNvSpPr>
          <p:nvPr/>
        </p:nvSpPr>
        <p:spPr bwMode="auto">
          <a:xfrm>
            <a:off x="7776840" y="2573525"/>
            <a:ext cx="709613" cy="2424113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1" name="Line 125"/>
          <p:cNvSpPr>
            <a:spLocks noChangeShapeType="1"/>
          </p:cNvSpPr>
          <p:nvPr/>
        </p:nvSpPr>
        <p:spPr bwMode="auto">
          <a:xfrm>
            <a:off x="1233165" y="2497325"/>
            <a:ext cx="0" cy="2500313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2" name="Line 126"/>
          <p:cNvSpPr>
            <a:spLocks noChangeShapeType="1"/>
          </p:cNvSpPr>
          <p:nvPr/>
        </p:nvSpPr>
        <p:spPr bwMode="auto">
          <a:xfrm>
            <a:off x="1185540" y="4997638"/>
            <a:ext cx="4762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3" name="Line 127"/>
          <p:cNvSpPr>
            <a:spLocks noChangeShapeType="1"/>
          </p:cNvSpPr>
          <p:nvPr/>
        </p:nvSpPr>
        <p:spPr bwMode="auto">
          <a:xfrm>
            <a:off x="1185540" y="4495988"/>
            <a:ext cx="4762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4" name="Line 128"/>
          <p:cNvSpPr>
            <a:spLocks noChangeShapeType="1"/>
          </p:cNvSpPr>
          <p:nvPr/>
        </p:nvSpPr>
        <p:spPr bwMode="auto">
          <a:xfrm>
            <a:off x="1185540" y="3994338"/>
            <a:ext cx="4762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5" name="Line 129"/>
          <p:cNvSpPr>
            <a:spLocks noChangeShapeType="1"/>
          </p:cNvSpPr>
          <p:nvPr/>
        </p:nvSpPr>
        <p:spPr bwMode="auto">
          <a:xfrm>
            <a:off x="1185540" y="3500625"/>
            <a:ext cx="4762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6" name="Line 130"/>
          <p:cNvSpPr>
            <a:spLocks noChangeShapeType="1"/>
          </p:cNvSpPr>
          <p:nvPr/>
        </p:nvSpPr>
        <p:spPr bwMode="auto">
          <a:xfrm>
            <a:off x="1185540" y="2998975"/>
            <a:ext cx="4762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7" name="Line 131"/>
          <p:cNvSpPr>
            <a:spLocks noChangeShapeType="1"/>
          </p:cNvSpPr>
          <p:nvPr/>
        </p:nvSpPr>
        <p:spPr bwMode="auto">
          <a:xfrm>
            <a:off x="1185540" y="2497325"/>
            <a:ext cx="4762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8" name="Line 132"/>
          <p:cNvSpPr>
            <a:spLocks noChangeShapeType="1"/>
          </p:cNvSpPr>
          <p:nvPr/>
        </p:nvSpPr>
        <p:spPr bwMode="auto">
          <a:xfrm>
            <a:off x="1233165" y="4997638"/>
            <a:ext cx="7783513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9" name="Line 133"/>
          <p:cNvSpPr>
            <a:spLocks noChangeShapeType="1"/>
          </p:cNvSpPr>
          <p:nvPr/>
        </p:nvSpPr>
        <p:spPr bwMode="auto">
          <a:xfrm flipV="1">
            <a:off x="1233165" y="4997638"/>
            <a:ext cx="0" cy="5715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70" name="Line 134"/>
          <p:cNvSpPr>
            <a:spLocks noChangeShapeType="1"/>
          </p:cNvSpPr>
          <p:nvPr/>
        </p:nvSpPr>
        <p:spPr bwMode="auto">
          <a:xfrm flipV="1">
            <a:off x="5125715" y="4997638"/>
            <a:ext cx="0" cy="5715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72" name="Rectangle 136"/>
          <p:cNvSpPr>
            <a:spLocks noChangeArrowheads="1"/>
          </p:cNvSpPr>
          <p:nvPr/>
        </p:nvSpPr>
        <p:spPr bwMode="auto">
          <a:xfrm>
            <a:off x="1025203" y="4911913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80"/>
                </a:solidFill>
              </a:rPr>
              <a:t>0</a:t>
            </a:r>
            <a:endParaRPr lang="en-US"/>
          </a:p>
        </p:txBody>
      </p:sp>
      <p:sp>
        <p:nvSpPr>
          <p:cNvPr id="14473" name="Rectangle 137"/>
          <p:cNvSpPr>
            <a:spLocks noChangeArrowheads="1"/>
          </p:cNvSpPr>
          <p:nvPr/>
        </p:nvSpPr>
        <p:spPr bwMode="auto">
          <a:xfrm>
            <a:off x="939478" y="4410263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80"/>
                </a:solidFill>
              </a:rPr>
              <a:t>20</a:t>
            </a:r>
            <a:endParaRPr lang="en-US"/>
          </a:p>
        </p:txBody>
      </p:sp>
      <p:sp>
        <p:nvSpPr>
          <p:cNvPr id="14474" name="Rectangle 138"/>
          <p:cNvSpPr>
            <a:spLocks noChangeArrowheads="1"/>
          </p:cNvSpPr>
          <p:nvPr/>
        </p:nvSpPr>
        <p:spPr bwMode="auto">
          <a:xfrm>
            <a:off x="939478" y="3908613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80"/>
                </a:solidFill>
              </a:rPr>
              <a:t>40</a:t>
            </a:r>
            <a:endParaRPr lang="en-US"/>
          </a:p>
        </p:txBody>
      </p:sp>
      <p:sp>
        <p:nvSpPr>
          <p:cNvPr id="14475" name="Rectangle 139"/>
          <p:cNvSpPr>
            <a:spLocks noChangeArrowheads="1"/>
          </p:cNvSpPr>
          <p:nvPr/>
        </p:nvSpPr>
        <p:spPr bwMode="auto">
          <a:xfrm>
            <a:off x="939478" y="3416488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80"/>
                </a:solidFill>
              </a:rPr>
              <a:t>60</a:t>
            </a:r>
            <a:endParaRPr lang="en-US"/>
          </a:p>
        </p:txBody>
      </p:sp>
      <p:sp>
        <p:nvSpPr>
          <p:cNvPr id="14476" name="Rectangle 140"/>
          <p:cNvSpPr>
            <a:spLocks noChangeArrowheads="1"/>
          </p:cNvSpPr>
          <p:nvPr/>
        </p:nvSpPr>
        <p:spPr bwMode="auto">
          <a:xfrm>
            <a:off x="939478" y="2914838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80"/>
                </a:solidFill>
              </a:rPr>
              <a:t>80</a:t>
            </a:r>
            <a:endParaRPr lang="en-US"/>
          </a:p>
        </p:txBody>
      </p:sp>
      <p:sp>
        <p:nvSpPr>
          <p:cNvPr id="14477" name="Rectangle 141"/>
          <p:cNvSpPr>
            <a:spLocks noChangeArrowheads="1"/>
          </p:cNvSpPr>
          <p:nvPr/>
        </p:nvSpPr>
        <p:spPr bwMode="auto">
          <a:xfrm>
            <a:off x="853753" y="2411600"/>
            <a:ext cx="2548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80"/>
                </a:solidFill>
              </a:rPr>
              <a:t>100</a:t>
            </a:r>
            <a:endParaRPr lang="en-US"/>
          </a:p>
        </p:txBody>
      </p:sp>
      <p:sp>
        <p:nvSpPr>
          <p:cNvPr id="14478" name="Rectangle 142"/>
          <p:cNvSpPr>
            <a:spLocks noChangeArrowheads="1"/>
          </p:cNvSpPr>
          <p:nvPr/>
        </p:nvSpPr>
        <p:spPr bwMode="auto">
          <a:xfrm>
            <a:off x="2036153" y="5040227"/>
            <a:ext cx="22760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dirty="0" smtClean="0">
                <a:solidFill>
                  <a:srgbClr val="000080"/>
                </a:solidFill>
              </a:rPr>
              <a:t>Treatment-naïve (Cohort 1)</a:t>
            </a:r>
            <a:endParaRPr lang="en-US" b="1" dirty="0"/>
          </a:p>
        </p:txBody>
      </p:sp>
      <p:sp>
        <p:nvSpPr>
          <p:cNvPr id="14479" name="Rectangle 143"/>
          <p:cNvSpPr>
            <a:spLocks noChangeArrowheads="1"/>
          </p:cNvSpPr>
          <p:nvPr/>
        </p:nvSpPr>
        <p:spPr bwMode="auto">
          <a:xfrm>
            <a:off x="5955690" y="5040227"/>
            <a:ext cx="22666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smtClean="0">
                <a:solidFill>
                  <a:srgbClr val="000080"/>
                </a:solidFill>
              </a:rPr>
              <a:t>Null responders (Cohort 2)</a:t>
            </a:r>
            <a:endParaRPr lang="en-US" b="1"/>
          </a:p>
        </p:txBody>
      </p:sp>
      <p:sp>
        <p:nvSpPr>
          <p:cNvPr id="85" name="Rectangle 144"/>
          <p:cNvSpPr>
            <a:spLocks noChangeArrowheads="1"/>
          </p:cNvSpPr>
          <p:nvPr/>
        </p:nvSpPr>
        <p:spPr bwMode="auto">
          <a:xfrm>
            <a:off x="3935045" y="2132856"/>
            <a:ext cx="64152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333399"/>
                </a:solidFill>
                <a:latin typeface="Calibri" pitchFamily="34" charset="0"/>
              </a:rPr>
              <a:t>94 </a:t>
            </a:r>
          </a:p>
          <a:p>
            <a:pPr algn="ctr"/>
            <a:r>
              <a:rPr lang="en-US" sz="1200" b="1" dirty="0" smtClean="0">
                <a:solidFill>
                  <a:srgbClr val="333399"/>
                </a:solidFill>
                <a:latin typeface="Calibri" pitchFamily="34" charset="0"/>
              </a:rPr>
              <a:t>(79-99)</a:t>
            </a:r>
            <a:endParaRPr lang="en-US" sz="1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86" name="Rectangle 144"/>
          <p:cNvSpPr>
            <a:spLocks noChangeArrowheads="1"/>
          </p:cNvSpPr>
          <p:nvPr/>
        </p:nvSpPr>
        <p:spPr bwMode="auto">
          <a:xfrm>
            <a:off x="7053474" y="2033667"/>
            <a:ext cx="72006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100</a:t>
            </a:r>
          </a:p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(89-100)</a:t>
            </a:r>
            <a:endParaRPr lang="en-US" sz="1200" b="1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87" name="Rectangle 144"/>
          <p:cNvSpPr>
            <a:spLocks noChangeArrowheads="1"/>
          </p:cNvSpPr>
          <p:nvPr/>
        </p:nvSpPr>
        <p:spPr bwMode="auto">
          <a:xfrm>
            <a:off x="1811946" y="2276872"/>
            <a:ext cx="64152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333399"/>
                </a:solidFill>
                <a:latin typeface="Calibri" pitchFamily="34" charset="0"/>
              </a:rPr>
              <a:t>90 </a:t>
            </a:r>
          </a:p>
          <a:p>
            <a:pPr algn="ctr"/>
            <a:r>
              <a:rPr lang="en-US" sz="1200" b="1" dirty="0" smtClean="0">
                <a:solidFill>
                  <a:srgbClr val="333399"/>
                </a:solidFill>
                <a:latin typeface="Calibri" pitchFamily="34" charset="0"/>
              </a:rPr>
              <a:t>(74-88)</a:t>
            </a:r>
            <a:endParaRPr lang="en-US" sz="1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88" name="Rectangle 144"/>
          <p:cNvSpPr>
            <a:spLocks noChangeArrowheads="1"/>
          </p:cNvSpPr>
          <p:nvPr/>
        </p:nvSpPr>
        <p:spPr bwMode="auto">
          <a:xfrm>
            <a:off x="2448154" y="2127960"/>
            <a:ext cx="72006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97</a:t>
            </a:r>
          </a:p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(82-100)</a:t>
            </a:r>
            <a:endParaRPr lang="en-US" sz="1200" b="1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89" name="Rectangle 144"/>
          <p:cNvSpPr>
            <a:spLocks noChangeArrowheads="1"/>
          </p:cNvSpPr>
          <p:nvPr/>
        </p:nvSpPr>
        <p:spPr bwMode="auto">
          <a:xfrm>
            <a:off x="3170825" y="2107036"/>
            <a:ext cx="72006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97</a:t>
            </a:r>
          </a:p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(84-100)</a:t>
            </a:r>
            <a:endParaRPr lang="en-US" sz="1200" b="1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90" name="Rectangle 144"/>
          <p:cNvSpPr>
            <a:spLocks noChangeArrowheads="1"/>
          </p:cNvSpPr>
          <p:nvPr/>
        </p:nvSpPr>
        <p:spPr bwMode="auto">
          <a:xfrm>
            <a:off x="6372200" y="2204864"/>
            <a:ext cx="64152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333399"/>
                </a:solidFill>
                <a:latin typeface="Calibri" pitchFamily="34" charset="0"/>
              </a:rPr>
              <a:t>91</a:t>
            </a:r>
          </a:p>
          <a:p>
            <a:pPr algn="ctr"/>
            <a:r>
              <a:rPr lang="en-US" sz="1200" b="1" dirty="0" smtClean="0">
                <a:solidFill>
                  <a:srgbClr val="333399"/>
                </a:solidFill>
                <a:latin typeface="Calibri" pitchFamily="34" charset="0"/>
              </a:rPr>
              <a:t>(76-98)</a:t>
            </a:r>
            <a:endParaRPr lang="en-US" sz="1200" b="1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91" name="ZoneTexte 78"/>
          <p:cNvSpPr txBox="1">
            <a:spLocks noChangeArrowheads="1"/>
          </p:cNvSpPr>
          <p:nvPr/>
        </p:nvSpPr>
        <p:spPr bwMode="auto">
          <a:xfrm>
            <a:off x="1331640" y="4680187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smtClean="0"/>
              <a:t>N</a:t>
            </a:r>
            <a:endParaRPr lang="en-US" sz="1400"/>
          </a:p>
        </p:txBody>
      </p:sp>
      <p:sp>
        <p:nvSpPr>
          <p:cNvPr id="92" name="ZoneTexte 81"/>
          <p:cNvSpPr txBox="1">
            <a:spLocks noChangeArrowheads="1"/>
          </p:cNvSpPr>
          <p:nvPr/>
        </p:nvSpPr>
        <p:spPr bwMode="auto">
          <a:xfrm>
            <a:off x="2627784" y="4680218"/>
            <a:ext cx="384393" cy="30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smtClean="0"/>
              <a:t>29</a:t>
            </a:r>
            <a:endParaRPr lang="en-US" sz="1400"/>
          </a:p>
        </p:txBody>
      </p:sp>
      <p:sp>
        <p:nvSpPr>
          <p:cNvPr id="93" name="ZoneTexte 83"/>
          <p:cNvSpPr txBox="1">
            <a:spLocks noChangeArrowheads="1"/>
          </p:cNvSpPr>
          <p:nvPr/>
        </p:nvSpPr>
        <p:spPr bwMode="auto">
          <a:xfrm>
            <a:off x="3347864" y="4680218"/>
            <a:ext cx="384393" cy="30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32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4" name="ZoneTexte 87"/>
          <p:cNvSpPr txBox="1">
            <a:spLocks noChangeArrowheads="1"/>
          </p:cNvSpPr>
          <p:nvPr/>
        </p:nvSpPr>
        <p:spPr bwMode="auto">
          <a:xfrm>
            <a:off x="7236296" y="4680218"/>
            <a:ext cx="384393" cy="30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smtClean="0">
                <a:solidFill>
                  <a:srgbClr val="000000"/>
                </a:solidFill>
              </a:rPr>
              <a:t>33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5" name="ZoneTexte 94"/>
          <p:cNvSpPr txBox="1">
            <a:spLocks noChangeArrowheads="1"/>
          </p:cNvSpPr>
          <p:nvPr/>
        </p:nvSpPr>
        <p:spPr bwMode="auto">
          <a:xfrm>
            <a:off x="7956376" y="4680218"/>
            <a:ext cx="384393" cy="30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smtClean="0"/>
              <a:t>32</a:t>
            </a:r>
            <a:endParaRPr lang="en-US" sz="1400"/>
          </a:p>
        </p:txBody>
      </p:sp>
      <p:sp>
        <p:nvSpPr>
          <p:cNvPr id="96" name="Rectangle 144"/>
          <p:cNvSpPr>
            <a:spLocks noChangeArrowheads="1"/>
          </p:cNvSpPr>
          <p:nvPr/>
        </p:nvSpPr>
        <p:spPr bwMode="auto">
          <a:xfrm>
            <a:off x="7777119" y="2109583"/>
            <a:ext cx="72006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97</a:t>
            </a:r>
          </a:p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(84-100)</a:t>
            </a:r>
            <a:endParaRPr lang="en-US" sz="1200" b="1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97" name="ZoneTexte 86"/>
          <p:cNvSpPr txBox="1">
            <a:spLocks noChangeArrowheads="1"/>
          </p:cNvSpPr>
          <p:nvPr/>
        </p:nvSpPr>
        <p:spPr bwMode="auto">
          <a:xfrm>
            <a:off x="1907704" y="4680218"/>
            <a:ext cx="384393" cy="30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smtClean="0"/>
              <a:t>31</a:t>
            </a:r>
            <a:endParaRPr lang="en-US" sz="1400"/>
          </a:p>
        </p:txBody>
      </p:sp>
      <p:sp>
        <p:nvSpPr>
          <p:cNvPr id="98" name="Rectangle 144"/>
          <p:cNvSpPr>
            <a:spLocks noChangeArrowheads="1"/>
          </p:cNvSpPr>
          <p:nvPr/>
        </p:nvSpPr>
        <p:spPr bwMode="auto">
          <a:xfrm>
            <a:off x="5652120" y="2208165"/>
            <a:ext cx="64152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94</a:t>
            </a:r>
          </a:p>
          <a:p>
            <a:pPr algn="ctr"/>
            <a:r>
              <a:rPr lang="en-US" sz="1200" b="1" smtClean="0">
                <a:solidFill>
                  <a:srgbClr val="333399"/>
                </a:solidFill>
                <a:latin typeface="Calibri" pitchFamily="34" charset="0"/>
              </a:rPr>
              <a:t>(79-99)</a:t>
            </a:r>
            <a:endParaRPr lang="en-US" sz="1200" b="1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99" name="ZoneTexte 58"/>
          <p:cNvSpPr txBox="1">
            <a:spLocks noChangeArrowheads="1"/>
          </p:cNvSpPr>
          <p:nvPr/>
        </p:nvSpPr>
        <p:spPr bwMode="auto">
          <a:xfrm>
            <a:off x="5868144" y="4680218"/>
            <a:ext cx="384393" cy="30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smtClean="0"/>
              <a:t>32</a:t>
            </a:r>
            <a:endParaRPr lang="en-US" sz="1400"/>
          </a:p>
        </p:txBody>
      </p:sp>
      <p:sp>
        <p:nvSpPr>
          <p:cNvPr id="100" name="ZoneTexte 59"/>
          <p:cNvSpPr txBox="1">
            <a:spLocks noChangeArrowheads="1"/>
          </p:cNvSpPr>
          <p:nvPr/>
        </p:nvSpPr>
        <p:spPr bwMode="auto">
          <a:xfrm>
            <a:off x="6588224" y="4680218"/>
            <a:ext cx="384393" cy="30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smtClean="0"/>
              <a:t>33</a:t>
            </a:r>
            <a:endParaRPr lang="en-US" sz="1400"/>
          </a:p>
        </p:txBody>
      </p:sp>
      <p:sp>
        <p:nvSpPr>
          <p:cNvPr id="101" name="ZoneTexte 61"/>
          <p:cNvSpPr txBox="1">
            <a:spLocks noChangeArrowheads="1"/>
          </p:cNvSpPr>
          <p:nvPr/>
        </p:nvSpPr>
        <p:spPr bwMode="auto">
          <a:xfrm>
            <a:off x="4067944" y="4680218"/>
            <a:ext cx="384393" cy="30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smtClean="0"/>
              <a:t>31</a:t>
            </a:r>
            <a:endParaRPr lang="en-US" sz="1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203200" y="1658938"/>
          <a:ext cx="8771967" cy="4229253"/>
        </p:xfrm>
        <a:graphic>
          <a:graphicData uri="http://schemas.openxmlformats.org/drawingml/2006/table">
            <a:tbl>
              <a:tblPr/>
              <a:tblGrid>
                <a:gridCol w="3828067"/>
                <a:gridCol w="1269968"/>
                <a:gridCol w="1205550"/>
                <a:gridCol w="1279170"/>
                <a:gridCol w="1189212"/>
              </a:tblGrid>
              <a:tr h="852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12W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9E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12W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 18W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18W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due to AE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51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≥ 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g/dl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Elevation of bilirubin &gt; 2.5 to 5.0 x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Elevation of bilirubin &gt; 5 x baseline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Elevation of ALT or AST &gt; 2.5 x baseline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6465" name="Rectangle 6"/>
          <p:cNvSpPr>
            <a:spLocks noChangeArrowheads="1"/>
          </p:cNvSpPr>
          <p:nvPr/>
        </p:nvSpPr>
        <p:spPr bwMode="auto">
          <a:xfrm>
            <a:off x="539750" y="1238250"/>
            <a:ext cx="7932738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N (%)</a:t>
            </a:r>
          </a:p>
        </p:txBody>
      </p:sp>
      <p:grpSp>
        <p:nvGrpSpPr>
          <p:cNvPr id="16466" name="Grouper 26"/>
          <p:cNvGrpSpPr>
            <a:grpSpLocks/>
          </p:cNvGrpSpPr>
          <p:nvPr/>
        </p:nvGrpSpPr>
        <p:grpSpPr bwMode="auto">
          <a:xfrm>
            <a:off x="0" y="6570663"/>
            <a:ext cx="1295400" cy="287337"/>
            <a:chOff x="0" y="6570663"/>
            <a:chExt cx="1187259" cy="288111"/>
          </a:xfrm>
        </p:grpSpPr>
        <p:sp>
          <p:nvSpPr>
            <p:cNvPr id="1646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6470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11110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C-WORTHY/B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6467" name="ZoneTexte 69"/>
          <p:cNvSpPr txBox="1">
            <a:spLocks noChangeArrowheads="1"/>
          </p:cNvSpPr>
          <p:nvPr/>
        </p:nvSpPr>
        <p:spPr bwMode="auto">
          <a:xfrm>
            <a:off x="6013450" y="6565900"/>
            <a:ext cx="3138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2015;385:1075-86 </a:t>
            </a:r>
          </a:p>
        </p:txBody>
      </p:sp>
      <p:sp>
        <p:nvSpPr>
          <p:cNvPr id="1646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C-WORTHY Study part B: grazoprevir + elbasvir  </a:t>
            </a:r>
            <a:r>
              <a:rPr lang="en-US" sz="2800" u="sng" smtClean="0">
                <a:ea typeface="ＭＳ Ｐゴシック" pitchFamily="34" charset="-128"/>
              </a:rPr>
              <a:t>+</a:t>
            </a:r>
            <a:r>
              <a:rPr lang="en-US" sz="2800" smtClean="0">
                <a:ea typeface="ＭＳ Ｐゴシック" pitchFamily="34" charset="-128"/>
              </a:rPr>
              <a:t> RBV, 12 weeks vs 18 weeks in genotype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1062038" y="1128713"/>
            <a:ext cx="7007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sz="2400" b="1" baseline="-2500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according to detection of resistance-associated </a:t>
            </a:r>
          </a:p>
          <a:p>
            <a:pPr algn="ctr"/>
            <a:r>
              <a:rPr lang="en-GB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variants at baseline</a:t>
            </a:r>
          </a:p>
        </p:txBody>
      </p:sp>
      <p:graphicFrame>
        <p:nvGraphicFramePr>
          <p:cNvPr id="75" name="Group 77"/>
          <p:cNvGraphicFramePr>
            <a:graphicFrameLocks/>
          </p:cNvGraphicFramePr>
          <p:nvPr/>
        </p:nvGraphicFramePr>
        <p:xfrm>
          <a:off x="452438" y="2159000"/>
          <a:ext cx="8353425" cy="3656178"/>
        </p:xfrm>
        <a:graphic>
          <a:graphicData uri="http://schemas.openxmlformats.org/drawingml/2006/table">
            <a:tbl>
              <a:tblPr/>
              <a:tblGrid>
                <a:gridCol w="2177246"/>
                <a:gridCol w="1501015"/>
                <a:gridCol w="1421316"/>
                <a:gridCol w="1715145"/>
                <a:gridCol w="1538703"/>
              </a:tblGrid>
              <a:tr h="549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variants at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variants at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49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9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49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(HCV RNA &lt; 25 IU/ml)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97.1%*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82.4% 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13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Mutations detected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prevalent NS3 variants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failure 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Y56H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A156T/G/V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D168A/Y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prevalent NS5A variants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failure 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M28T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Q30L/R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L31M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Y93H/N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8468" name="ZoneTexte 1"/>
          <p:cNvSpPr txBox="1">
            <a:spLocks noChangeArrowheads="1"/>
          </p:cNvSpPr>
          <p:nvPr/>
        </p:nvSpPr>
        <p:spPr bwMode="auto">
          <a:xfrm>
            <a:off x="468313" y="5876925"/>
            <a:ext cx="1057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* p &lt; 0.001</a:t>
            </a:r>
          </a:p>
        </p:txBody>
      </p:sp>
      <p:grpSp>
        <p:nvGrpSpPr>
          <p:cNvPr id="18469" name="Grouper 26"/>
          <p:cNvGrpSpPr>
            <a:grpSpLocks/>
          </p:cNvGrpSpPr>
          <p:nvPr/>
        </p:nvGrpSpPr>
        <p:grpSpPr bwMode="auto">
          <a:xfrm>
            <a:off x="0" y="6570663"/>
            <a:ext cx="1295400" cy="287337"/>
            <a:chOff x="0" y="6570663"/>
            <a:chExt cx="1187259" cy="288111"/>
          </a:xfrm>
        </p:grpSpPr>
        <p:sp>
          <p:nvSpPr>
            <p:cNvPr id="1847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8473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11110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C-WORTHY/B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8470" name="ZoneTexte 69"/>
          <p:cNvSpPr txBox="1">
            <a:spLocks noChangeArrowheads="1"/>
          </p:cNvSpPr>
          <p:nvPr/>
        </p:nvSpPr>
        <p:spPr bwMode="auto">
          <a:xfrm>
            <a:off x="6013450" y="6565900"/>
            <a:ext cx="3138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2015;385:1075-86 </a:t>
            </a:r>
          </a:p>
        </p:txBody>
      </p:sp>
      <p:sp>
        <p:nvSpPr>
          <p:cNvPr id="1847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smtClean="0">
                <a:ea typeface="ＭＳ Ｐゴシック" pitchFamily="34" charset="-128"/>
              </a:rPr>
              <a:t>C-WORTHY Study part B: grazoprevir + elbasvir  </a:t>
            </a:r>
            <a:r>
              <a:rPr lang="fr-FR" sz="2800" u="sng" smtClean="0">
                <a:ea typeface="ＭＳ Ｐゴシック" pitchFamily="34" charset="-128"/>
              </a:rPr>
              <a:t>+</a:t>
            </a:r>
            <a:r>
              <a:rPr lang="fr-FR" sz="2800" smtClean="0">
                <a:ea typeface="ＭＳ Ｐゴシック" pitchFamily="34" charset="-128"/>
              </a:rPr>
              <a:t> RBV, 12 weeks vs 18 weeks in genotype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C-WORTHY Study part B: grazoprevir + elbasvir  </a:t>
            </a:r>
            <a:r>
              <a:rPr lang="en-US" sz="2800" u="sng" smtClean="0">
                <a:ea typeface="ＭＳ Ｐゴシック" pitchFamily="34" charset="-128"/>
              </a:rPr>
              <a:t>+</a:t>
            </a:r>
            <a:r>
              <a:rPr lang="en-US" sz="2800" smtClean="0">
                <a:ea typeface="ＭＳ Ｐゴシック" pitchFamily="34" charset="-128"/>
              </a:rPr>
              <a:t> RBV, 12 weeks vs 18 weeks in genotype 1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48244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dirty="0" smtClean="0">
                <a:ea typeface="ＭＳ Ｐゴシック" pitchFamily="34" charset="-128"/>
              </a:rPr>
              <a:t>Summary</a:t>
            </a:r>
          </a:p>
          <a:p>
            <a:pPr lvl="1">
              <a:spcBef>
                <a:spcPct val="0"/>
              </a:spcBef>
            </a:pPr>
            <a:r>
              <a:rPr lang="en-US" sz="2000" dirty="0" smtClean="0">
                <a:ea typeface="ＭＳ Ｐゴシック" pitchFamily="34" charset="-128"/>
              </a:rPr>
              <a:t>In this phase II study, oral treatment with </a:t>
            </a:r>
            <a:r>
              <a:rPr lang="en-US" sz="2000" dirty="0" err="1" smtClean="0">
                <a:ea typeface="ＭＳ Ｐゴシック" pitchFamily="34" charset="-128"/>
              </a:rPr>
              <a:t>grazoprevir</a:t>
            </a:r>
            <a:r>
              <a:rPr lang="en-US" sz="2000" dirty="0" smtClean="0">
                <a:ea typeface="ＭＳ Ｐゴシック" pitchFamily="34" charset="-128"/>
              </a:rPr>
              <a:t> and </a:t>
            </a:r>
            <a:r>
              <a:rPr lang="en-US" sz="2000" dirty="0" err="1" smtClean="0">
                <a:ea typeface="ＭＳ Ｐゴシック" pitchFamily="34" charset="-128"/>
              </a:rPr>
              <a:t>elbasvir</a:t>
            </a:r>
            <a:r>
              <a:rPr lang="en-US" sz="2000" dirty="0" smtClean="0">
                <a:ea typeface="ＭＳ Ｐゴシック" pitchFamily="34" charset="-128"/>
              </a:rPr>
              <a:t>, with or without RBV, in HCV genotype 1-infected patients that are difficult to cure with HCV therapy (patients with well compensated cirrhosis and null responders with or without well compensated cirrhosis), high rates of SVR</a:t>
            </a:r>
            <a:r>
              <a:rPr lang="en-US" sz="2000" baseline="-25000" dirty="0" smtClean="0">
                <a:ea typeface="ＭＳ Ｐゴシック" pitchFamily="34" charset="-128"/>
              </a:rPr>
              <a:t>12 </a:t>
            </a:r>
            <a:r>
              <a:rPr lang="en-US" sz="2000" dirty="0" smtClean="0">
                <a:ea typeface="ＭＳ Ｐゴシック" pitchFamily="34" charset="-128"/>
              </a:rPr>
              <a:t>were shown across all groups, irrespective of the addition of RBV or extension of treatment duration from 12 to 18 weeks</a:t>
            </a:r>
          </a:p>
          <a:p>
            <a:pPr lvl="2">
              <a:spcBef>
                <a:spcPct val="0"/>
              </a:spcBef>
            </a:pPr>
            <a:r>
              <a:rPr lang="en-US" sz="1700" dirty="0" smtClean="0">
                <a:ea typeface="ＭＳ Ｐゴシック" pitchFamily="34" charset="-128"/>
              </a:rPr>
              <a:t>12 weeks of GZR + EBR without RBV achieved SVR</a:t>
            </a:r>
            <a:r>
              <a:rPr lang="en-US" sz="1700" baseline="-25000" dirty="0" smtClean="0">
                <a:ea typeface="ＭＳ Ｐゴシック" pitchFamily="34" charset="-128"/>
              </a:rPr>
              <a:t>12 </a:t>
            </a:r>
            <a:r>
              <a:rPr lang="en-US" sz="1700" dirty="0" smtClean="0">
                <a:ea typeface="ＭＳ Ｐゴシック" pitchFamily="34" charset="-128"/>
              </a:rPr>
              <a:t>of </a:t>
            </a:r>
          </a:p>
          <a:p>
            <a:pPr lvl="3">
              <a:spcBef>
                <a:spcPct val="0"/>
              </a:spcBef>
            </a:pPr>
            <a:r>
              <a:rPr lang="en-US" sz="1700" dirty="0" smtClean="0">
                <a:ea typeface="ＭＳ Ｐゴシック" pitchFamily="34" charset="-128"/>
              </a:rPr>
              <a:t>97% in previously untreated patients with cirrhosis, </a:t>
            </a:r>
          </a:p>
          <a:p>
            <a:pPr lvl="3">
              <a:spcBef>
                <a:spcPct val="0"/>
              </a:spcBef>
            </a:pPr>
            <a:r>
              <a:rPr lang="en-US" sz="1700" dirty="0" smtClean="0">
                <a:ea typeface="ＭＳ Ｐゴシック" pitchFamily="34" charset="-128"/>
              </a:rPr>
              <a:t>91% in null responder patients with or without cirrhosis, </a:t>
            </a:r>
          </a:p>
          <a:p>
            <a:pPr lvl="3">
              <a:spcBef>
                <a:spcPct val="0"/>
              </a:spcBef>
            </a:pPr>
            <a:r>
              <a:rPr lang="en-US" sz="1700" dirty="0" smtClean="0">
                <a:ea typeface="ＭＳ Ｐゴシック" pitchFamily="34" charset="-128"/>
              </a:rPr>
              <a:t>92% in null responder patients with cirrhosis</a:t>
            </a:r>
          </a:p>
          <a:p>
            <a:pPr lvl="2">
              <a:spcBef>
                <a:spcPct val="0"/>
              </a:spcBef>
            </a:pPr>
            <a:r>
              <a:rPr lang="en-US" sz="1700" dirty="0" smtClean="0">
                <a:ea typeface="ＭＳ Ｐゴシック" pitchFamily="34" charset="-128"/>
              </a:rPr>
              <a:t>The rate of </a:t>
            </a:r>
            <a:r>
              <a:rPr lang="en-US" sz="1700" dirty="0" err="1" smtClean="0">
                <a:ea typeface="ＭＳ Ｐゴシック" pitchFamily="34" charset="-128"/>
              </a:rPr>
              <a:t>virologic</a:t>
            </a:r>
            <a:r>
              <a:rPr lang="en-US" sz="1700" dirty="0" smtClean="0">
                <a:ea typeface="ＭＳ Ｐゴシック" pitchFamily="34" charset="-128"/>
              </a:rPr>
              <a:t> failure with GZR + EBR with or without RBV was low (4%)</a:t>
            </a:r>
          </a:p>
          <a:p>
            <a:pPr lvl="2">
              <a:spcBef>
                <a:spcPct val="0"/>
              </a:spcBef>
            </a:pPr>
            <a:r>
              <a:rPr lang="en-US" sz="1700" dirty="0" smtClean="0">
                <a:ea typeface="ＭＳ Ｐゴシック" pitchFamily="34" charset="-128"/>
              </a:rPr>
              <a:t>Similar efficacy was seen in patients with genotype 1a and 1b</a:t>
            </a:r>
          </a:p>
          <a:p>
            <a:pPr lvl="2">
              <a:spcBef>
                <a:spcPct val="0"/>
              </a:spcBef>
            </a:pPr>
            <a:r>
              <a:rPr lang="en-US" sz="1700" dirty="0" smtClean="0">
                <a:ea typeface="ＭＳ Ｐゴシック" pitchFamily="34" charset="-128"/>
              </a:rPr>
              <a:t>Patients with NS5A baseline resistance-associated variants had lower SVR</a:t>
            </a:r>
            <a:r>
              <a:rPr lang="en-US" sz="1700" baseline="-25000" dirty="0" smtClean="0">
                <a:ea typeface="ＭＳ Ｐゴシック" pitchFamily="34" charset="-128"/>
              </a:rPr>
              <a:t>12</a:t>
            </a:r>
          </a:p>
          <a:p>
            <a:pPr lvl="2">
              <a:spcBef>
                <a:spcPct val="0"/>
              </a:spcBef>
            </a:pPr>
            <a:r>
              <a:rPr lang="en-US" sz="1700" dirty="0" smtClean="0">
                <a:ea typeface="ＭＳ Ｐゴシック" pitchFamily="34" charset="-128"/>
              </a:rPr>
              <a:t>Treatment-emergent, clinically significant, adverse events were infrequent</a:t>
            </a:r>
          </a:p>
          <a:p>
            <a:pPr lvl="2">
              <a:spcBef>
                <a:spcPct val="0"/>
              </a:spcBef>
            </a:pPr>
            <a:r>
              <a:rPr lang="en-US" sz="1700" dirty="0" smtClean="0">
                <a:ea typeface="ＭＳ Ｐゴシック" pitchFamily="34" charset="-128"/>
              </a:rPr>
              <a:t>No discontinuation for AE in the groups without RBV</a:t>
            </a:r>
          </a:p>
        </p:txBody>
      </p:sp>
      <p:grpSp>
        <p:nvGrpSpPr>
          <p:cNvPr id="20483" name="Grouper 26"/>
          <p:cNvGrpSpPr>
            <a:grpSpLocks/>
          </p:cNvGrpSpPr>
          <p:nvPr/>
        </p:nvGrpSpPr>
        <p:grpSpPr bwMode="auto">
          <a:xfrm>
            <a:off x="0" y="6570663"/>
            <a:ext cx="1295400" cy="287337"/>
            <a:chOff x="0" y="6570663"/>
            <a:chExt cx="1187259" cy="288111"/>
          </a:xfrm>
        </p:grpSpPr>
        <p:sp>
          <p:nvSpPr>
            <p:cNvPr id="2048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20486" name="ZoneTexte 23"/>
            <p:cNvSpPr txBox="1">
              <a:spLocks noChangeArrowheads="1"/>
            </p:cNvSpPr>
            <p:nvPr/>
          </p:nvSpPr>
          <p:spPr bwMode="auto">
            <a:xfrm>
              <a:off x="76200" y="6581775"/>
              <a:ext cx="11110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C-WORTHY/B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20484" name="ZoneTexte 69"/>
          <p:cNvSpPr txBox="1">
            <a:spLocks noChangeArrowheads="1"/>
          </p:cNvSpPr>
          <p:nvPr/>
        </p:nvSpPr>
        <p:spPr bwMode="auto">
          <a:xfrm>
            <a:off x="6013450" y="6565900"/>
            <a:ext cx="31384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2015;385:1075-86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</TotalTime>
  <Words>1321</Words>
  <Application>Microsoft Macintosh PowerPoint</Application>
  <PresentationFormat>Présentation à l'écran (4:3)</PresentationFormat>
  <Paragraphs>367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2015 </vt:lpstr>
      <vt:lpstr>C-WORTHY Study part B: grazoprevir + elbasvir  + RBV, 12 weeks vs 18 weeks in genotype 1</vt:lpstr>
      <vt:lpstr>C-WORTHY Study part B: grazoprevir + elbasvir  + RBV, 12 weeks vs 18 weeks in genotype 1</vt:lpstr>
      <vt:lpstr>C-WORTHY Study part B: grazoprevir + elbasvir  + RBV, 12 weeks vs 18 weeks in genotype 1</vt:lpstr>
      <vt:lpstr>C-WORTHY Study part B: grazoprevir + elbasvir  + RBV, 12 weeks vs 18 weeks in genotype 1</vt:lpstr>
      <vt:lpstr>C-WORTHY Study part B: grazoprevir + elbasvir  + RBV, 12 weeks vs 18 weeks in genotype 1</vt:lpstr>
      <vt:lpstr>C-WORTHY Study part B: grazoprevir + elbasvir  + RBV, 12 weeks vs 18 weeks in genotype 1</vt:lpstr>
      <vt:lpstr>C-WORTHY Study part B: grazoprevir + elbasvir  + RBV, 12 weeks vs 18 weeks in genotype 1</vt:lpstr>
      <vt:lpstr>C-WORTHY Study part B: grazoprevir + elbasvir  + RBV, 12 weeks vs 18 weeks in genotype 1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88</cp:revision>
  <dcterms:created xsi:type="dcterms:W3CDTF">2010-10-19T10:42:50Z</dcterms:created>
  <dcterms:modified xsi:type="dcterms:W3CDTF">2015-07-08T22:17:04Z</dcterms:modified>
</cp:coreProperties>
</file>