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8" r:id="rId2"/>
    <p:sldId id="339" r:id="rId3"/>
    <p:sldId id="345" r:id="rId4"/>
    <p:sldId id="340" r:id="rId5"/>
    <p:sldId id="348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333399"/>
    <a:srgbClr val="000066"/>
    <a:srgbClr val="DDDDDD"/>
    <a:srgbClr val="FF6600"/>
    <a:srgbClr val="8D3C15"/>
    <a:srgbClr val="10EB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774" autoAdjust="0"/>
  </p:normalViewPr>
  <p:slideViewPr>
    <p:cSldViewPr>
      <p:cViewPr>
        <p:scale>
          <a:sx n="99" d="100"/>
          <a:sy n="99" d="100"/>
        </p:scale>
        <p:origin x="-1736" y="-8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45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54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90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23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97580"/>
              </p:ext>
            </p:extLst>
          </p:nvPr>
        </p:nvGraphicFramePr>
        <p:xfrm>
          <a:off x="4860032" y="3455813"/>
          <a:ext cx="1952382" cy="648072"/>
        </p:xfrm>
        <a:graphic>
          <a:graphicData uri="http://schemas.openxmlformats.org/drawingml/2006/table">
            <a:tbl>
              <a:tblPr/>
              <a:tblGrid>
                <a:gridCol w="1952382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C-WORTHY Study Part C: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± RBV in genotype 1b</a:t>
            </a:r>
          </a:p>
        </p:txBody>
      </p:sp>
      <p:graphicFrame>
        <p:nvGraphicFramePr>
          <p:cNvPr id="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23366"/>
              </p:ext>
            </p:extLst>
          </p:nvPr>
        </p:nvGraphicFramePr>
        <p:xfrm>
          <a:off x="4860032" y="2278914"/>
          <a:ext cx="1952382" cy="648072"/>
        </p:xfrm>
        <a:graphic>
          <a:graphicData uri="http://schemas.openxmlformats.org/drawingml/2006/table">
            <a:tbl>
              <a:tblPr/>
              <a:tblGrid>
                <a:gridCol w="1952382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136757" y="2325171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36756" y="3743845"/>
            <a:ext cx="7232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31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798747" y="1962819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510609" y="141277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798748" y="2602950"/>
            <a:ext cx="2124334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AutoShape 162"/>
          <p:cNvSpPr>
            <a:spLocks noChangeArrowheads="1"/>
          </p:cNvSpPr>
          <p:nvPr/>
        </p:nvSpPr>
        <p:spPr bwMode="auto">
          <a:xfrm>
            <a:off x="0" y="6570663"/>
            <a:ext cx="118762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7" name="ZoneTexte 23"/>
          <p:cNvSpPr txBox="1">
            <a:spLocks noChangeArrowheads="1"/>
          </p:cNvSpPr>
          <p:nvPr/>
        </p:nvSpPr>
        <p:spPr bwMode="auto">
          <a:xfrm>
            <a:off x="71881" y="6581775"/>
            <a:ext cx="1115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C-WORTHY/C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798747" y="3779849"/>
            <a:ext cx="2124000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Vierling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JM. EASL 2015,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Abs</a:t>
            </a:r>
            <a:r>
              <a:rPr lang="de-DE" sz="1200" i="1" dirty="0">
                <a:solidFill>
                  <a:srgbClr val="0070C0"/>
                </a:solidFill>
                <a:ea typeface="ＭＳ Ｐゴシック" pitchFamily="34" charset="-128"/>
              </a:rPr>
              <a:t>. P0769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0" name="AutoShape 162"/>
          <p:cNvSpPr>
            <a:spLocks noChangeArrowheads="1"/>
          </p:cNvSpPr>
          <p:nvPr/>
        </p:nvSpPr>
        <p:spPr bwMode="auto">
          <a:xfrm>
            <a:off x="330079" y="2295231"/>
            <a:ext cx="287376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 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cxnSp>
        <p:nvCxnSpPr>
          <p:cNvPr id="21" name="Connecteur droit 66"/>
          <p:cNvCxnSpPr>
            <a:cxnSpLocks noChangeShapeType="1"/>
          </p:cNvCxnSpPr>
          <p:nvPr/>
        </p:nvCxnSpPr>
        <p:spPr bwMode="auto">
          <a:xfrm rot="5400000">
            <a:off x="3331408" y="2274232"/>
            <a:ext cx="564676" cy="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2" name="Oval 170"/>
          <p:cNvSpPr>
            <a:spLocks noChangeArrowheads="1"/>
          </p:cNvSpPr>
          <p:nvPr/>
        </p:nvSpPr>
        <p:spPr bwMode="auto">
          <a:xfrm>
            <a:off x="2843808" y="126170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3019" y="5393028"/>
            <a:ext cx="856745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n-GB" sz="28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efficacy endpoint</a:t>
            </a:r>
            <a:endParaRPr lang="en-GB" sz="2400" b="1" kern="0" dirty="0" smtClean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1700" kern="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2-sided 95% CI, comparison between groups (intention to treat analysis)</a:t>
            </a:r>
          </a:p>
        </p:txBody>
      </p:sp>
      <p:cxnSp>
        <p:nvCxnSpPr>
          <p:cNvPr id="24" name="AutoShape 60"/>
          <p:cNvCxnSpPr>
            <a:cxnSpLocks noChangeShapeType="1"/>
          </p:cNvCxnSpPr>
          <p:nvPr/>
        </p:nvCxnSpPr>
        <p:spPr bwMode="auto">
          <a:xfrm rot="10800000" flipH="1" flipV="1">
            <a:off x="4858445" y="2663725"/>
            <a:ext cx="1587" cy="1079994"/>
          </a:xfrm>
          <a:prstGeom prst="bentConnector3">
            <a:avLst>
              <a:gd name="adj1" fmla="val -42907435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3203848" y="3167781"/>
            <a:ext cx="935996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277788" y="2951757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395536" y="429309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Grazoprevir</a:t>
            </a:r>
            <a:r>
              <a:rPr lang="en-US" sz="1600" dirty="0"/>
              <a:t> (GZR) 100 mg </a:t>
            </a:r>
            <a:r>
              <a:rPr lang="en-US" sz="1600" dirty="0" err="1"/>
              <a:t>qd</a:t>
            </a:r>
            <a:endParaRPr lang="en-US" sz="1600" dirty="0"/>
          </a:p>
          <a:p>
            <a:r>
              <a:rPr lang="en-US" sz="1600" dirty="0" err="1"/>
              <a:t>Elbasvir</a:t>
            </a:r>
            <a:r>
              <a:rPr lang="en-US" sz="1600" dirty="0"/>
              <a:t> (EBR) : 50 mg </a:t>
            </a:r>
            <a:r>
              <a:rPr lang="en-US" sz="1600" dirty="0" err="1"/>
              <a:t>qd</a:t>
            </a:r>
            <a:endParaRPr lang="en-US" sz="1600" dirty="0"/>
          </a:p>
          <a:p>
            <a:r>
              <a:rPr lang="en-US" sz="1600" dirty="0"/>
              <a:t>RBV (bid dosing) : 800mg/day if 51-65 kg, 1000 mg/day if 66-80 kg, 1200 mg/day if 81-105 kg, 1400 mg/day if &gt; 105 kg</a:t>
            </a:r>
          </a:p>
        </p:txBody>
      </p:sp>
    </p:spTree>
    <p:extLst>
      <p:ext uri="{BB962C8B-B14F-4D97-AF65-F5344CB8AC3E}">
        <p14:creationId xmlns:p14="http://schemas.microsoft.com/office/powerpoint/2010/main" val="104690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8703"/>
              </p:ext>
            </p:extLst>
          </p:nvPr>
        </p:nvGraphicFramePr>
        <p:xfrm>
          <a:off x="395536" y="1844822"/>
          <a:ext cx="8496943" cy="270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458"/>
                <a:gridCol w="2687343"/>
                <a:gridCol w="2502142"/>
              </a:tblGrid>
              <a:tr h="622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8 weeks (N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= 30)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 + EBR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8 weeks (N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= 31)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241944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46.7%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58.1%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3514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 -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African American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83%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17%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81% / 19%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47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 IU/ml,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4,954,362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8,220,775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36.7%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9.7%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475545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Metavir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F0-F2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90%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10%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93.5% / 6.5%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5545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Early discontinuation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(unrelated to adverse event or </a:t>
                      </a:r>
                      <a:r>
                        <a:rPr lang="en-US" sz="1400" b="1" baseline="0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failure, 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450" y="1267200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C-WORTHY Study Part C: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± RBV in genotype 1b</a:t>
            </a:r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71881" y="6581775"/>
            <a:ext cx="1115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C-WORTHY/C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Vierling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JM. EASL 2015,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Abs</a:t>
            </a:r>
            <a:r>
              <a:rPr lang="de-DE" sz="1200" i="1" dirty="0">
                <a:solidFill>
                  <a:srgbClr val="0070C0"/>
                </a:solidFill>
                <a:ea typeface="ＭＳ Ｐゴシック" pitchFamily="34" charset="-128"/>
              </a:rPr>
              <a:t>. P0769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40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199217" y="2763505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199217" y="3314368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313517" y="2763505"/>
            <a:ext cx="0" cy="550863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199217" y="3863643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3199217" y="3863643"/>
            <a:ext cx="114300" cy="550863"/>
          </a:xfrm>
          <a:custGeom>
            <a:avLst/>
            <a:gdLst>
              <a:gd name="T0" fmla="*/ 0 w 72"/>
              <a:gd name="T1" fmla="*/ 347 h 347"/>
              <a:gd name="T2" fmla="*/ 72 w 72"/>
              <a:gd name="T3" fmla="*/ 347 h 347"/>
              <a:gd name="T4" fmla="*/ 72 w 72"/>
              <a:gd name="T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347"/>
                </a:moveTo>
                <a:lnTo>
                  <a:pt x="72" y="347"/>
                </a:lnTo>
                <a:lnTo>
                  <a:pt x="72" y="0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313517" y="3314368"/>
            <a:ext cx="0" cy="549275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3313517" y="4414505"/>
            <a:ext cx="4786875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3199217" y="2212643"/>
            <a:ext cx="114300" cy="550863"/>
          </a:xfrm>
          <a:custGeom>
            <a:avLst/>
            <a:gdLst>
              <a:gd name="T0" fmla="*/ 0 w 72"/>
              <a:gd name="T1" fmla="*/ 0 h 347"/>
              <a:gd name="T2" fmla="*/ 71 w 72"/>
              <a:gd name="T3" fmla="*/ 0 h 347"/>
              <a:gd name="T4" fmla="*/ 72 w 72"/>
              <a:gd name="T5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0"/>
                </a:moveTo>
                <a:lnTo>
                  <a:pt x="71" y="0"/>
                </a:lnTo>
                <a:lnTo>
                  <a:pt x="72" y="347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843808" y="2098025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2957621" y="2648888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957621" y="3199750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2957621" y="375061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25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071434" y="4301475"/>
            <a:ext cx="1138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411448" y="2344506"/>
            <a:ext cx="1163613" cy="2070000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10004" y="2366106"/>
            <a:ext cx="1163613" cy="2048400"/>
          </a:xfrm>
          <a:prstGeom prst="rect">
            <a:avLst/>
          </a:prstGeom>
          <a:solidFill>
            <a:srgbClr val="8D3C1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3988573" y="1794882"/>
            <a:ext cx="1038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93</a:t>
            </a:r>
            <a:b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(77.2-99.2)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6490010" y="1794882"/>
            <a:ext cx="1038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fr-FR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94</a:t>
            </a:r>
            <a:r>
              <a:rPr lang="fr-FR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fr-FR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</a:br>
            <a:r>
              <a:rPr lang="fr-FR" b="1" dirty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(78.6-99.2)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3604844" y="4474830"/>
            <a:ext cx="17825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GZR + EBR + RBV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6443971" y="4474830"/>
            <a:ext cx="11028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GZR + EBR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54"/>
          <p:cNvSpPr>
            <a:spLocks noChangeArrowheads="1"/>
          </p:cNvSpPr>
          <p:nvPr/>
        </p:nvSpPr>
        <p:spPr bwMode="auto">
          <a:xfrm>
            <a:off x="4396263" y="413907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29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55"/>
          <p:cNvSpPr>
            <a:spLocks noChangeArrowheads="1"/>
          </p:cNvSpPr>
          <p:nvPr/>
        </p:nvSpPr>
        <p:spPr bwMode="auto">
          <a:xfrm>
            <a:off x="6895556" y="413907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31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51387"/>
              </p:ext>
            </p:extLst>
          </p:nvPr>
        </p:nvGraphicFramePr>
        <p:xfrm>
          <a:off x="251517" y="4725144"/>
          <a:ext cx="7848875" cy="121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7"/>
                <a:gridCol w="2448272"/>
                <a:gridCol w="2304256"/>
              </a:tblGrid>
              <a:tr h="323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US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Breakthrough/rebound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2*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2**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follow-up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follow-up W12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101967" y="1791980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%</a:t>
            </a:r>
            <a:endParaRPr lang="fr-FR" dirty="0"/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470654" y="1212447"/>
            <a:ext cx="7047723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CI), </a:t>
            </a:r>
            <a:r>
              <a:rPr lang="en-GB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endParaRPr lang="en-GB" sz="28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4846" y="5949280"/>
            <a:ext cx="676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No NS5A </a:t>
            </a:r>
            <a:r>
              <a:rPr lang="fr-FR" sz="1400" dirty="0" err="1" smtClean="0"/>
              <a:t>RAVs</a:t>
            </a:r>
            <a:r>
              <a:rPr lang="fr-FR" sz="1400" dirty="0" smtClean="0"/>
              <a:t> </a:t>
            </a:r>
            <a:r>
              <a:rPr lang="fr-FR" sz="1400" dirty="0" err="1" smtClean="0"/>
              <a:t>at</a:t>
            </a:r>
            <a:r>
              <a:rPr lang="fr-FR" sz="1400" dirty="0" smtClean="0"/>
              <a:t> </a:t>
            </a:r>
            <a:r>
              <a:rPr lang="fr-FR" sz="1400" dirty="0" err="1" smtClean="0"/>
              <a:t>failure</a:t>
            </a:r>
            <a:r>
              <a:rPr lang="fr-FR" sz="1400" dirty="0" smtClean="0"/>
              <a:t> ; ** NS5A RAV </a:t>
            </a:r>
            <a:r>
              <a:rPr lang="fr-FR" sz="1400" dirty="0" smtClean="0"/>
              <a:t>Y93H </a:t>
            </a:r>
            <a:r>
              <a:rPr lang="fr-FR" sz="1400" dirty="0" err="1" smtClean="0"/>
              <a:t>at</a:t>
            </a:r>
            <a:r>
              <a:rPr lang="fr-FR" sz="1400" dirty="0" smtClean="0"/>
              <a:t> </a:t>
            </a:r>
            <a:r>
              <a:rPr lang="fr-FR" sz="1400" dirty="0" err="1" smtClean="0"/>
              <a:t>baseline</a:t>
            </a:r>
            <a:r>
              <a:rPr lang="fr-FR" sz="1400" dirty="0" smtClean="0"/>
              <a:t> and </a:t>
            </a:r>
            <a:r>
              <a:rPr lang="fr-FR" sz="1400" dirty="0" err="1" smtClean="0"/>
              <a:t>failure</a:t>
            </a:r>
            <a:r>
              <a:rPr lang="fr-FR" sz="1400" dirty="0" smtClean="0"/>
              <a:t>  in 1 patient </a:t>
            </a:r>
            <a:endParaRPr lang="fr-FR" sz="1400" dirty="0"/>
          </a:p>
        </p:txBody>
      </p:sp>
      <p:sp>
        <p:nvSpPr>
          <p:cNvPr id="3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C-WORTHY Study Part C: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± RBV in genotype 1b</a:t>
            </a:r>
          </a:p>
        </p:txBody>
      </p:sp>
      <p:sp>
        <p:nvSpPr>
          <p:cNvPr id="34" name="ZoneTexte 23"/>
          <p:cNvSpPr txBox="1">
            <a:spLocks noChangeArrowheads="1"/>
          </p:cNvSpPr>
          <p:nvPr/>
        </p:nvSpPr>
        <p:spPr bwMode="auto">
          <a:xfrm>
            <a:off x="71881" y="6581775"/>
            <a:ext cx="1115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C-WORTHY/C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Vierling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JM. EASL 2015,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Abs</a:t>
            </a:r>
            <a:r>
              <a:rPr lang="de-DE" sz="1200" i="1" dirty="0">
                <a:solidFill>
                  <a:srgbClr val="0070C0"/>
                </a:solidFill>
                <a:ea typeface="ＭＳ Ｐゴシック" pitchFamily="34" charset="-128"/>
              </a:rPr>
              <a:t>. P0769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76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13366"/>
              </p:ext>
            </p:extLst>
          </p:nvPr>
        </p:nvGraphicFramePr>
        <p:xfrm>
          <a:off x="395536" y="1844823"/>
          <a:ext cx="8496943" cy="391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458"/>
                <a:gridCol w="2687343"/>
                <a:gridCol w="2502142"/>
              </a:tblGrid>
              <a:tr h="5862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8 weeks (N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= 30)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GZR + EBR</a:t>
                      </a:r>
                      <a:br>
                        <a:rPr lang="en-US" sz="1800" b="1" dirty="0" smtClean="0">
                          <a:latin typeface="Calibri" pitchFamily="34" charset="0"/>
                        </a:rPr>
                      </a:br>
                      <a:r>
                        <a:rPr lang="en-US" sz="1800" b="1" dirty="0" smtClean="0">
                          <a:latin typeface="Calibri" pitchFamily="34" charset="0"/>
                        </a:rPr>
                        <a:t>8 weeks (N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= 31)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10439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</a:t>
                      </a:r>
                    </a:p>
                    <a:p>
                      <a:pPr marL="261938" marR="0" lvl="1" indent="7938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  <a:p>
                      <a:pPr marL="261938" marR="0" lvl="1" indent="7938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  <a:p>
                      <a:pPr marL="261938" marR="0" lvl="1" indent="7938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Asthenia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 (33.3%)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 (20%)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 (3.3%)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(9.7%)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(16.1%)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(6.5%)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1* (3.3%)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drug-related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10 g/dl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&gt; 2.5 x 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 &gt; 2.5 x 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4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Late elevation of ALT/AST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5 x ULN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450" y="1268760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C-WORTHY Study Part C: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± RBV in genotype 1b</a:t>
            </a:r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71881" y="6581775"/>
            <a:ext cx="1115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C-WORTHY/C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Vierling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JM. EASL 2015,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Abs</a:t>
            </a:r>
            <a:r>
              <a:rPr lang="de-DE" sz="1200" i="1" dirty="0">
                <a:solidFill>
                  <a:srgbClr val="0070C0"/>
                </a:solidFill>
                <a:ea typeface="ＭＳ Ｐゴシック" pitchFamily="34" charset="-128"/>
              </a:rPr>
              <a:t>. P0769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76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Summary</a:t>
            </a:r>
            <a:endParaRPr lang="fr-FR" sz="2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000" dirty="0"/>
              <a:t>GZR </a:t>
            </a:r>
            <a:r>
              <a:rPr lang="fr-FR" sz="2000" dirty="0" smtClean="0"/>
              <a:t>+ </a:t>
            </a:r>
            <a:r>
              <a:rPr lang="fr-FR" sz="2000" dirty="0"/>
              <a:t>EBR ± RBV for 8 </a:t>
            </a:r>
            <a:r>
              <a:rPr lang="fr-FR" sz="2000" dirty="0" err="1"/>
              <a:t>weeks</a:t>
            </a:r>
            <a:r>
              <a:rPr lang="fr-FR" sz="2000" dirty="0"/>
              <a:t> in </a:t>
            </a:r>
            <a:r>
              <a:rPr lang="fr-FR" sz="2000" dirty="0" err="1"/>
              <a:t>treatment</a:t>
            </a:r>
            <a:r>
              <a:rPr lang="fr-FR" sz="2000" dirty="0"/>
              <a:t>-</a:t>
            </a:r>
            <a:r>
              <a:rPr lang="fr-FR" sz="2000" dirty="0" smtClean="0"/>
              <a:t>naïve</a:t>
            </a:r>
            <a:r>
              <a:rPr lang="fr-FR" sz="2000" dirty="0"/>
              <a:t>, non-</a:t>
            </a:r>
            <a:r>
              <a:rPr lang="fr-FR" sz="2000" dirty="0" err="1"/>
              <a:t>cirrhotic</a:t>
            </a:r>
            <a:r>
              <a:rPr lang="fr-FR" sz="2000" dirty="0"/>
              <a:t> patients </a:t>
            </a:r>
            <a:r>
              <a:rPr lang="fr-FR" sz="2000" dirty="0" err="1"/>
              <a:t>with</a:t>
            </a:r>
            <a:r>
              <a:rPr lang="fr-FR" sz="2000" dirty="0"/>
              <a:t> HCV </a:t>
            </a:r>
            <a:r>
              <a:rPr lang="fr-FR" sz="2000" dirty="0" err="1" smtClean="0"/>
              <a:t>genotype</a:t>
            </a:r>
            <a:r>
              <a:rPr lang="fr-FR" sz="2000" dirty="0" smtClean="0"/>
              <a:t> 1b </a:t>
            </a:r>
            <a:r>
              <a:rPr lang="fr-FR" sz="2000" dirty="0"/>
              <a:t>infection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err="1" smtClean="0"/>
              <a:t>highly</a:t>
            </a:r>
            <a:r>
              <a:rPr lang="fr-FR" sz="1800" dirty="0" smtClean="0"/>
              <a:t> </a:t>
            </a:r>
            <a:r>
              <a:rPr lang="fr-FR" sz="1800" dirty="0" err="1"/>
              <a:t>efficacious</a:t>
            </a:r>
            <a:r>
              <a:rPr lang="fr-FR" sz="1800" dirty="0"/>
              <a:t>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err="1"/>
              <a:t>safe</a:t>
            </a:r>
            <a:r>
              <a:rPr lang="fr-FR" sz="1800" dirty="0"/>
              <a:t> and </a:t>
            </a:r>
            <a:r>
              <a:rPr lang="fr-FR" sz="1800" dirty="0" err="1"/>
              <a:t>well-tolerated</a:t>
            </a:r>
            <a:r>
              <a:rPr lang="fr-FR" sz="1800" dirty="0"/>
              <a:t>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800" dirty="0" err="1"/>
              <a:t>rarely</a:t>
            </a:r>
            <a:r>
              <a:rPr lang="fr-FR" sz="1800" dirty="0"/>
              <a:t> </a:t>
            </a:r>
            <a:r>
              <a:rPr lang="fr-FR" sz="1800" dirty="0" err="1"/>
              <a:t>associated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-FR" sz="1800" dirty="0" err="1"/>
              <a:t>resistance-associated</a:t>
            </a:r>
            <a:r>
              <a:rPr lang="fr-FR" sz="1800" dirty="0"/>
              <a:t> </a:t>
            </a:r>
            <a:r>
              <a:rPr lang="fr-FR" sz="1800" dirty="0" err="1"/>
              <a:t>variants</a:t>
            </a:r>
            <a:r>
              <a:rPr lang="fr-FR" sz="1800" dirty="0"/>
              <a:t> </a:t>
            </a:r>
            <a:r>
              <a:rPr lang="fr-FR" sz="1800" dirty="0" err="1"/>
              <a:t>at</a:t>
            </a:r>
            <a:r>
              <a:rPr lang="fr-FR" sz="1800" dirty="0"/>
              <a:t> the time of </a:t>
            </a:r>
            <a:r>
              <a:rPr lang="fr-FR" sz="1800" dirty="0" err="1"/>
              <a:t>failure</a:t>
            </a:r>
            <a:r>
              <a:rPr lang="fr-FR" sz="1800" dirty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fr-FR" sz="2000" dirty="0"/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C-WORTHY Study Part C: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± RBV in genotype 1b</a:t>
            </a:r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71881" y="6581775"/>
            <a:ext cx="1115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C-WORTHY/C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Vierling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JM. EASL 2015,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Abs</a:t>
            </a:r>
            <a:r>
              <a:rPr lang="de-DE" sz="1200" i="1" dirty="0">
                <a:solidFill>
                  <a:srgbClr val="0070C0"/>
                </a:solidFill>
                <a:ea typeface="ＭＳ Ｐゴシック" pitchFamily="34" charset="-128"/>
              </a:rPr>
              <a:t>. P0769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61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587</Words>
  <Application>Microsoft Macintosh PowerPoint</Application>
  <PresentationFormat>Présentation à l'écran (4:3)</PresentationFormat>
  <Paragraphs>132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127</cp:revision>
  <dcterms:created xsi:type="dcterms:W3CDTF">2015-05-23T16:11:26Z</dcterms:created>
  <dcterms:modified xsi:type="dcterms:W3CDTF">2015-07-22T22:27:46Z</dcterms:modified>
</cp:coreProperties>
</file>