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8" r:id="rId2"/>
    <p:sldId id="342" r:id="rId3"/>
    <p:sldId id="346" r:id="rId4"/>
    <p:sldId id="349" r:id="rId5"/>
    <p:sldId id="347" r:id="rId6"/>
    <p:sldId id="343" r:id="rId7"/>
    <p:sldId id="344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333399"/>
    <a:srgbClr val="0070C0"/>
    <a:srgbClr val="FF6600"/>
    <a:srgbClr val="8D3C15"/>
    <a:srgbClr val="10EB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306" autoAdjust="0"/>
  </p:normalViewPr>
  <p:slideViewPr>
    <p:cSldViewPr>
      <p:cViewPr>
        <p:scale>
          <a:sx n="75" d="100"/>
          <a:sy n="75" d="100"/>
        </p:scale>
        <p:origin x="-3414" y="-846"/>
      </p:cViewPr>
      <p:guideLst>
        <p:guide orient="horz" pos="2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52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982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750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068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4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9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92425"/>
              </p:ext>
            </p:extLst>
          </p:nvPr>
        </p:nvGraphicFramePr>
        <p:xfrm>
          <a:off x="3772988" y="3573016"/>
          <a:ext cx="2815236" cy="648072"/>
        </p:xfrm>
        <a:graphic>
          <a:graphicData uri="http://schemas.openxmlformats.org/drawingml/2006/table">
            <a:tbl>
              <a:tblPr/>
              <a:tblGrid>
                <a:gridCol w="28152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 + EBR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292365"/>
              </p:ext>
            </p:extLst>
          </p:nvPr>
        </p:nvGraphicFramePr>
        <p:xfrm>
          <a:off x="3772989" y="2396117"/>
          <a:ext cx="1908951" cy="648072"/>
        </p:xfrm>
        <a:graphic>
          <a:graphicData uri="http://schemas.openxmlformats.org/drawingml/2006/table">
            <a:tbl>
              <a:tblPr/>
              <a:tblGrid>
                <a:gridCol w="19089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28644" y="2276872"/>
            <a:ext cx="7232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128644" y="3738518"/>
            <a:ext cx="7232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8" name="Line 172"/>
          <p:cNvSpPr>
            <a:spLocks noChangeShapeType="1"/>
          </p:cNvSpPr>
          <p:nvPr/>
        </p:nvSpPr>
        <p:spPr bwMode="auto">
          <a:xfrm flipH="1">
            <a:off x="5724028" y="2080021"/>
            <a:ext cx="7" cy="96416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9" name="Oval 110"/>
          <p:cNvSpPr>
            <a:spLocks noChangeArrowheads="1"/>
          </p:cNvSpPr>
          <p:nvPr/>
        </p:nvSpPr>
        <p:spPr bwMode="auto">
          <a:xfrm>
            <a:off x="5435898" y="152997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0" name="Line 63"/>
          <p:cNvSpPr>
            <a:spLocks noChangeShapeType="1"/>
          </p:cNvSpPr>
          <p:nvPr/>
        </p:nvSpPr>
        <p:spPr bwMode="auto">
          <a:xfrm>
            <a:off x="5757218" y="2720153"/>
            <a:ext cx="2088522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6588330" y="2080021"/>
            <a:ext cx="0" cy="219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6300192" y="152997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1" name="Line 63"/>
          <p:cNvSpPr>
            <a:spLocks noChangeShapeType="1"/>
          </p:cNvSpPr>
          <p:nvPr/>
        </p:nvSpPr>
        <p:spPr bwMode="auto">
          <a:xfrm>
            <a:off x="6588224" y="3933056"/>
            <a:ext cx="2088522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956376" y="2996952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SVR</a:t>
            </a:r>
            <a:r>
              <a:rPr lang="en-US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330078" y="2295231"/>
            <a:ext cx="2628000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u="sng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</a:t>
            </a:r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 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cxnSp>
        <p:nvCxnSpPr>
          <p:cNvPr id="31" name="Connecteur droit 66"/>
          <p:cNvCxnSpPr>
            <a:cxnSpLocks noChangeShapeType="1"/>
          </p:cNvCxnSpPr>
          <p:nvPr/>
        </p:nvCxnSpPr>
        <p:spPr bwMode="auto">
          <a:xfrm rot="5400000">
            <a:off x="2827352" y="2274232"/>
            <a:ext cx="564676" cy="1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</p:cxnSp>
      <p:sp>
        <p:nvSpPr>
          <p:cNvPr id="32" name="Oval 170"/>
          <p:cNvSpPr>
            <a:spLocks noChangeArrowheads="1"/>
          </p:cNvSpPr>
          <p:nvPr/>
        </p:nvSpPr>
        <p:spPr bwMode="auto">
          <a:xfrm>
            <a:off x="2339752" y="126170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3" name="AutoShape 60"/>
          <p:cNvCxnSpPr>
            <a:cxnSpLocks noChangeShapeType="1"/>
          </p:cNvCxnSpPr>
          <p:nvPr/>
        </p:nvCxnSpPr>
        <p:spPr bwMode="auto">
          <a:xfrm rot="10800000" flipH="1" flipV="1">
            <a:off x="3778325" y="2663725"/>
            <a:ext cx="1587" cy="1079994"/>
          </a:xfrm>
          <a:prstGeom prst="bentConnector3">
            <a:avLst>
              <a:gd name="adj1" fmla="val -22697606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2951873" y="3212976"/>
            <a:ext cx="46799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3019" y="5393028"/>
            <a:ext cx="85674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GB" sz="2400" b="1" kern="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efficacy endpoint</a:t>
            </a:r>
            <a:endParaRPr lang="en-GB" sz="2000" b="1" kern="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-1" charset="0"/>
              <a:buChar char="–"/>
            </a:pPr>
            <a:r>
              <a:rPr lang="en-GB" sz="1700" kern="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1700" kern="0" baseline="-25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1700" kern="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IU/mL), with 2-sided 95% CI, comparison between groups (intention to treat analysis)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5536" y="4293096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Grazoprevir (GZR): 100 mg </a:t>
            </a:r>
            <a:r>
              <a:rPr lang="en-US" sz="1600" dirty="0" err="1"/>
              <a:t>qd</a:t>
            </a:r>
            <a:endParaRPr lang="en-US" sz="1600" dirty="0"/>
          </a:p>
          <a:p>
            <a:r>
              <a:rPr lang="en-US" sz="1600" dirty="0"/>
              <a:t>Elbasvir (EBR): 50 mg </a:t>
            </a:r>
            <a:r>
              <a:rPr lang="en-US" sz="1600" dirty="0" err="1"/>
              <a:t>qd</a:t>
            </a:r>
            <a:endParaRPr lang="en-US" sz="1600" dirty="0"/>
          </a:p>
          <a:p>
            <a:r>
              <a:rPr lang="en-US" sz="1600" dirty="0"/>
              <a:t>RBV (bid dosing): 800 mg/day if 51-65 kg, 1000 mg/day if 66-80 kg, </a:t>
            </a:r>
            <a:br>
              <a:rPr lang="en-US" sz="1600" dirty="0"/>
            </a:br>
            <a:r>
              <a:rPr lang="en-US" sz="1600" dirty="0"/>
              <a:t>1200 mg/day if 81-105 kg, 1400 mg/day if &gt; 105 kg</a:t>
            </a:r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56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59737"/>
              </p:ext>
            </p:extLst>
          </p:nvPr>
        </p:nvGraphicFramePr>
        <p:xfrm>
          <a:off x="395536" y="1844821"/>
          <a:ext cx="8496943" cy="409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039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12 weeks (N = 20)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18 weeks (N</a:t>
                      </a:r>
                      <a:r>
                        <a:rPr lang="en-US" sz="1800" b="1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= 21)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7477">
                <a:tc>
                  <a:txBody>
                    <a:bodyPr/>
                    <a:lstStyle/>
                    <a:p>
                      <a:pPr marL="266700" marR="0" lvl="1" indent="-2667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987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(mean)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0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8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RNA </a:t>
                      </a:r>
                      <a:r>
                        <a:rPr lang="pl-PL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≤ 10M IU/ml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76.2%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Metavir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F0-F2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/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95% / 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95.2%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4.8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6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On-treatment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failure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Lost to follow-up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Withdrew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consent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9450" y="1267200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76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au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88941"/>
              </p:ext>
            </p:extLst>
          </p:nvPr>
        </p:nvGraphicFramePr>
        <p:xfrm>
          <a:off x="288032" y="5013176"/>
          <a:ext cx="7236296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7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363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Rebound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Non response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(quantifiable virus at TW8)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1657209" y="1128713"/>
            <a:ext cx="58169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IU/ml), % (95% CI), ITT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094999" y="1889234"/>
            <a:ext cx="5213304" cy="2898294"/>
            <a:chOff x="2094999" y="1889234"/>
            <a:chExt cx="5213304" cy="2898294"/>
          </a:xfrm>
        </p:grpSpPr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407128" y="2860759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407128" y="3411622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521428" y="2860759"/>
              <a:ext cx="0" cy="550863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2407128" y="3960897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2407128" y="3960897"/>
              <a:ext cx="114300" cy="550863"/>
            </a:xfrm>
            <a:custGeom>
              <a:avLst/>
              <a:gdLst>
                <a:gd name="T0" fmla="*/ 0 w 72"/>
                <a:gd name="T1" fmla="*/ 347 h 347"/>
                <a:gd name="T2" fmla="*/ 72 w 72"/>
                <a:gd name="T3" fmla="*/ 347 h 347"/>
                <a:gd name="T4" fmla="*/ 72 w 72"/>
                <a:gd name="T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347"/>
                  </a:moveTo>
                  <a:lnTo>
                    <a:pt x="72" y="347"/>
                  </a:lnTo>
                  <a:lnTo>
                    <a:pt x="72" y="0"/>
                  </a:lnTo>
                </a:path>
              </a:pathLst>
            </a:cu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2521428" y="3411622"/>
              <a:ext cx="0" cy="549275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2521428" y="4511759"/>
              <a:ext cx="4786875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2407128" y="2309897"/>
              <a:ext cx="114300" cy="550863"/>
            </a:xfrm>
            <a:custGeom>
              <a:avLst/>
              <a:gdLst>
                <a:gd name="T0" fmla="*/ 0 w 72"/>
                <a:gd name="T1" fmla="*/ 0 h 347"/>
                <a:gd name="T2" fmla="*/ 71 w 72"/>
                <a:gd name="T3" fmla="*/ 0 h 347"/>
                <a:gd name="T4" fmla="*/ 72 w 72"/>
                <a:gd name="T5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0"/>
                  </a:moveTo>
                  <a:lnTo>
                    <a:pt x="71" y="0"/>
                  </a:lnTo>
                  <a:lnTo>
                    <a:pt x="72" y="347"/>
                  </a:lnTo>
                </a:path>
              </a:pathLst>
            </a:cu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2094999" y="2195279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100</a:t>
              </a:r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>
              <a:off x="2194386" y="274614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75</a:t>
              </a: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2194386" y="329700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50</a:t>
              </a: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2194386" y="384786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2293772" y="439872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5619359" y="3220803"/>
              <a:ext cx="1163613" cy="130103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3117915" y="3543224"/>
              <a:ext cx="1163613" cy="968535"/>
            </a:xfrm>
            <a:prstGeom prst="rect">
              <a:avLst/>
            </a:prstGeom>
            <a:solidFill>
              <a:srgbClr val="8D3C1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3203847" y="2998941"/>
              <a:ext cx="9153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45.0</a:t>
              </a: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/>
              </a:r>
              <a:b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fr-FR" sz="1600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(23.1-68.5)</a:t>
              </a:r>
              <a:endParaRPr kumimoji="0" lang="fr-FR" sz="12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5705284" y="2710909"/>
              <a:ext cx="9153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/>
              <a:r>
                <a:rPr lang="fr-FR" b="1" dirty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57.1</a:t>
              </a:r>
              <a:r>
                <a:rPr lang="fr-FR" sz="1600" dirty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/>
              </a:r>
              <a:br>
                <a:rPr lang="fr-FR" sz="1600" dirty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</a:br>
              <a:r>
                <a:rPr lang="fr-FR" sz="1600" dirty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(34.0-78.2)</a:t>
              </a:r>
              <a:endParaRPr kumimoji="0" lang="fr-FR" sz="14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" name="Rectangle 54"/>
            <p:cNvSpPr>
              <a:spLocks noChangeArrowheads="1"/>
            </p:cNvSpPr>
            <p:nvPr/>
          </p:nvSpPr>
          <p:spPr bwMode="auto">
            <a:xfrm>
              <a:off x="3311288" y="4572084"/>
              <a:ext cx="78547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12 weeks</a:t>
              </a:r>
              <a:endParaRPr kumimoji="0" lang="en-US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55"/>
            <p:cNvSpPr>
              <a:spLocks noChangeArrowheads="1"/>
            </p:cNvSpPr>
            <p:nvPr/>
          </p:nvSpPr>
          <p:spPr bwMode="auto">
            <a:xfrm>
              <a:off x="5810577" y="4572084"/>
              <a:ext cx="78547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/>
              <a:r>
                <a:rPr lang="en-US" sz="1400" b="1" dirty="0">
                  <a:latin typeface="Arial" pitchFamily="34" charset="0"/>
                  <a:cs typeface="Arial" pitchFamily="34" charset="0"/>
                </a:rPr>
                <a:t>18 weeks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54"/>
            <p:cNvSpPr>
              <a:spLocks noChangeArrowheads="1"/>
            </p:cNvSpPr>
            <p:nvPr/>
          </p:nvSpPr>
          <p:spPr bwMode="auto">
            <a:xfrm>
              <a:off x="3604174" y="4236328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55"/>
            <p:cNvSpPr>
              <a:spLocks noChangeArrowheads="1"/>
            </p:cNvSpPr>
            <p:nvPr/>
          </p:nvSpPr>
          <p:spPr bwMode="auto">
            <a:xfrm>
              <a:off x="6103468" y="4236328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21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339751" y="1889234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</p:grpSp>
      <p:sp>
        <p:nvSpPr>
          <p:cNvPr id="29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32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3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567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88616"/>
              </p:ext>
            </p:extLst>
          </p:nvPr>
        </p:nvGraphicFramePr>
        <p:xfrm>
          <a:off x="251520" y="1624600"/>
          <a:ext cx="871297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7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284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75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529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2212"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endParaRPr lang="en-US" sz="1600" b="0" noProof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221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12W arm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A30S, Y93Y/H,</a:t>
                      </a:r>
                      <a:r>
                        <a:rPr lang="en-US" sz="1300" baseline="0" noProof="0">
                          <a:solidFill>
                            <a:srgbClr val="000066"/>
                          </a:solidFill>
                        </a:rPr>
                        <a:t> L31L/I</a:t>
                      </a:r>
                      <a:endParaRPr lang="en-US" sz="13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A30G,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A156G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A156G,</a:t>
                      </a:r>
                      <a:r>
                        <a:rPr lang="en-US" sz="1300" baseline="0" noProof="0">
                          <a:solidFill>
                            <a:srgbClr val="000066"/>
                          </a:solidFill>
                        </a:rPr>
                        <a:t> Q80K</a:t>
                      </a:r>
                      <a:endParaRPr lang="en-US" sz="13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L132I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Q80R, V170I, L132I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Non</a:t>
                      </a:r>
                      <a:r>
                        <a:rPr lang="en-US" sz="1300" baseline="0" noProof="0">
                          <a:solidFill>
                            <a:srgbClr val="000066"/>
                          </a:solidFill>
                        </a:rPr>
                        <a:t> response</a:t>
                      </a:r>
                      <a:endParaRPr lang="en-US" sz="13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A30A/E/K/T,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Y56Y/H, Q168Q/K,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A156G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221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600" b="1" noProof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18W arm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Q168R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Q168R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L31F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L31F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V170I, A156G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</a:t>
                      </a:r>
                      <a:r>
                        <a:rPr lang="en-US" sz="1300" baseline="0" noProof="0">
                          <a:solidFill>
                            <a:srgbClr val="000066"/>
                          </a:solidFill>
                        </a:rPr>
                        <a:t>156G</a:t>
                      </a:r>
                      <a:endParaRPr lang="en-US" sz="13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A30K, P58S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Q80K, 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0102">
                <a:tc>
                  <a:txBody>
                    <a:bodyPr/>
                    <a:lstStyle/>
                    <a:p>
                      <a:pPr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V170I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lang="en-US" sz="1300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92428" y="1128713"/>
            <a:ext cx="8746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associated substitutions in subjects with </a:t>
            </a:r>
            <a:r>
              <a:rPr lang="en-US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813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9450" y="1267200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according to baseline RASs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76233"/>
              </p:ext>
            </p:extLst>
          </p:nvPr>
        </p:nvGraphicFramePr>
        <p:xfrm>
          <a:off x="395536" y="1844821"/>
          <a:ext cx="8496942" cy="4492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18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16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09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32322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Overall</a:t>
                      </a:r>
                      <a:br>
                        <a:rPr lang="en-US" sz="18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Population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12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18 weeks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32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Overall efficacy,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n/N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21/38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(55%)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9/19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(47%)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12/19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(63%)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3231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 RASs not detected,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n/N 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3/3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(100%)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2/2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(100%)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1/1</a:t>
                      </a:r>
                      <a:b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(100%)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32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 RASs at baseline,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/N</a:t>
                      </a: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18/35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(51%)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7/17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(41%)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11/18</a:t>
                      </a:r>
                      <a:b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fi-FI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(61%)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308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3231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RASs not detected, n/N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14/21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(67%)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5/9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(56%)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9/12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(75%)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32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RASs at baseline,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n/N (%)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7/17</a:t>
                      </a:r>
                      <a:b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(41%)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4/10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(40%)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3/7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(43%)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567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87293"/>
              </p:ext>
            </p:extLst>
          </p:nvPr>
        </p:nvGraphicFramePr>
        <p:xfrm>
          <a:off x="395536" y="1844821"/>
          <a:ext cx="8496943" cy="432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7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73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021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66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12 weeks (N</a:t>
                      </a:r>
                      <a:r>
                        <a:rPr lang="en-US" sz="1800" b="1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= 20)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>
                          <a:latin typeface="Calibri" pitchFamily="34" charset="0"/>
                        </a:rPr>
                      </a:br>
                      <a:r>
                        <a:rPr lang="en-US" sz="1800" b="1" dirty="0">
                          <a:latin typeface="Calibri" pitchFamily="34" charset="0"/>
                        </a:rPr>
                        <a:t>18 weeks (N</a:t>
                      </a:r>
                      <a:r>
                        <a:rPr lang="en-US" sz="1800" b="1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= 21)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983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Upper respiratory tract infection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Accidental overdose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Insomnia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Rash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  <a:p>
                      <a:pPr marL="268288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Asthenia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 (85.0)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5 (25.0)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(15.0)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(10.0)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 (90.5)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(23.8)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(23.8)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(9.5)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(14.3)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(9.5)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(23.8)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(14.3)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84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4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drug-related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84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(4.8)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9450" y="1268760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22677" y="6165304"/>
            <a:ext cx="5301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* dyspnea, fatigue and asthenia 2-3 days after starting treatment</a:t>
            </a:r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761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2"/>
          <p:cNvSpPr txBox="1">
            <a:spLocks/>
          </p:cNvSpPr>
          <p:nvPr/>
        </p:nvSpPr>
        <p:spPr>
          <a:xfrm>
            <a:off x="539750" y="1340768"/>
            <a:ext cx="8424738" cy="5400600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Summary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Efficacy of 12 or 18 weeks of GZR + EBR + RBV in HCV genotype 3 infected patients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Was suboptimal due to on-treatment virologic failure </a:t>
            </a:r>
            <a:br>
              <a:rPr lang="en-US" sz="2000" spc="-40" dirty="0"/>
            </a:br>
            <a:r>
              <a:rPr lang="en-US" sz="2000" spc="-40" dirty="0"/>
              <a:t>in 17 of 41 patients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No subject relapsed after the end of therapy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NS5A RASs found in 16 of 17 failures, Y93H the most common NS5A RAS identified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GZR + EBR + RBV was generally safe and well tolerated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Adverse events were slightly more common in the 18-week arm compared with the 12-week arm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No differences in serious adverse events or laboratory abnormalities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Adverse event considered to be severe in intensity reported in only 1 patient (non-drug related depression during follow-up)</a:t>
            </a:r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/>
              <a:t>C-WORTHY Study Part D: grazoprevir + elbasvir + RBV in genotype 3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J Viral Hepat. 2017 ; 10 :895-9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0" y="6570663"/>
            <a:ext cx="1331640" cy="287337"/>
            <a:chOff x="0" y="6570663"/>
            <a:chExt cx="1331640" cy="287337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18762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259759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C-WORTHY/D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761065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2389</TotalTime>
  <Words>761</Words>
  <Application>Microsoft Office PowerPoint</Application>
  <PresentationFormat>Affichage à l'écran (4:3)</PresentationFormat>
  <Paragraphs>274</Paragraphs>
  <Slides>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141</cp:revision>
  <dcterms:created xsi:type="dcterms:W3CDTF">2015-05-23T16:11:26Z</dcterms:created>
  <dcterms:modified xsi:type="dcterms:W3CDTF">2017-12-07T15:49:49Z</dcterms:modified>
</cp:coreProperties>
</file>