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2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DDDDDD"/>
    <a:srgbClr val="FFFFFF"/>
    <a:srgbClr val="CCFFCC"/>
    <a:srgbClr val="00B200"/>
    <a:srgbClr val="3366FF"/>
    <a:srgbClr val="FF6600"/>
    <a:srgbClr val="660066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6" autoAdjust="0"/>
    <p:restoredTop sz="94660"/>
  </p:normalViewPr>
  <p:slideViewPr>
    <p:cSldViewPr>
      <p:cViewPr>
        <p:scale>
          <a:sx n="114" d="100"/>
          <a:sy n="114" d="100"/>
        </p:scale>
        <p:origin x="-1698" y="-2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35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ZoneTexte 69"/>
          <p:cNvSpPr txBox="1">
            <a:spLocks noChangeArrowheads="1"/>
          </p:cNvSpPr>
          <p:nvPr/>
        </p:nvSpPr>
        <p:spPr bwMode="auto">
          <a:xfrm>
            <a:off x="6013698" y="6577815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M. Lancet 2015;385:1087-97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4" name="Grouper 26"/>
          <p:cNvGrpSpPr/>
          <p:nvPr/>
        </p:nvGrpSpPr>
        <p:grpSpPr>
          <a:xfrm>
            <a:off x="0" y="6570663"/>
            <a:ext cx="1187999" cy="288111"/>
            <a:chOff x="0" y="6570663"/>
            <a:chExt cx="1088532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8733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53018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503755" y="1202327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270481" y="1961318"/>
            <a:ext cx="3509431" cy="17706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genotype 1, treatment 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± HIV infection, on 2 NRTI + RAL &gt; 8 weeks and undetectable HIV RNA &gt; 24 weeks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and CD4 ≥ 300/mm</a:t>
            </a:r>
            <a:r>
              <a:rPr lang="en-US" sz="1400" b="1" baseline="300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C-WORTHY Study: grazoprevir + elbasvir </a:t>
            </a:r>
            <a:br>
              <a:rPr lang="en-US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 ribavirin for genotype 1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" name="Espace réservé du contenu 2"/>
          <p:cNvSpPr>
            <a:spLocks/>
          </p:cNvSpPr>
          <p:nvPr/>
        </p:nvSpPr>
        <p:spPr bwMode="auto">
          <a:xfrm>
            <a:off x="253018" y="3933056"/>
            <a:ext cx="849077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Dosage of study drugs</a:t>
            </a: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Grazoprevir</a:t>
            </a: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(GZR) 100 mg </a:t>
            </a:r>
            <a:r>
              <a:rPr lang="en-US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Elbasvir</a:t>
            </a: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(EBR) : 20 or 50 mg </a:t>
            </a:r>
            <a:r>
              <a:rPr lang="en-US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(bid dosing) : 800mg/day if 51-65 kg, 1000 mg/day if 66-80 kg, 1200 mg/day if 81-105 kg, 1400 mg/day if &gt; 105 kg</a:t>
            </a:r>
            <a:endParaRPr lang="en-US" dirty="0" smtClean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42900" lvl="0" indent="-342900" eaLnBrk="0" hangingPunct="0"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Primary efficacy endpoint</a:t>
            </a:r>
          </a:p>
          <a:p>
            <a:pPr marL="800100" lvl="1" indent="-342900" eaLnBrk="0" hangingPunct="0">
              <a:buClr>
                <a:srgbClr val="0070C0"/>
              </a:buClr>
              <a:buFont typeface="Arial" pitchFamily="-1" charset="0"/>
              <a:buChar char="–"/>
            </a:pPr>
            <a:r>
              <a:rPr lang="en-US" kern="0" dirty="0" smtClean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kern="0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kern="0" dirty="0" smtClean="0">
                <a:ea typeface="ＭＳ Ｐゴシック" pitchFamily="-1" charset="-128"/>
                <a:cs typeface="ＭＳ Ｐゴシック" pitchFamily="-1" charset="-128"/>
              </a:rPr>
              <a:t> (HCV RNA &lt; 25 IU/ml), with 2-sided 95% CI, comparison between groups</a:t>
            </a: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</a:pPr>
            <a:endParaRPr lang="en-US" sz="1600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44008" y="3789040"/>
            <a:ext cx="4057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Patients and investigators masked to group assignment</a:t>
            </a:r>
            <a:endParaRPr lang="en-US" sz="1200" dirty="0"/>
          </a:p>
        </p:txBody>
      </p:sp>
      <p:cxnSp>
        <p:nvCxnSpPr>
          <p:cNvPr id="19" name="Connecteur droit 66"/>
          <p:cNvCxnSpPr>
            <a:cxnSpLocks noChangeShapeType="1"/>
          </p:cNvCxnSpPr>
          <p:nvPr/>
        </p:nvCxnSpPr>
        <p:spPr bwMode="auto">
          <a:xfrm>
            <a:off x="4283210" y="2083998"/>
            <a:ext cx="0" cy="349126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0" name="Line 63"/>
          <p:cNvSpPr>
            <a:spLocks noChangeShapeType="1"/>
          </p:cNvSpPr>
          <p:nvPr/>
        </p:nvSpPr>
        <p:spPr bwMode="auto">
          <a:xfrm>
            <a:off x="3841632" y="2624785"/>
            <a:ext cx="8286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" name="Line 63"/>
          <p:cNvSpPr>
            <a:spLocks noChangeShapeType="1"/>
          </p:cNvSpPr>
          <p:nvPr/>
        </p:nvSpPr>
        <p:spPr bwMode="auto">
          <a:xfrm>
            <a:off x="3840045" y="3382023"/>
            <a:ext cx="8286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4678245" y="2321613"/>
            <a:ext cx="3635375" cy="3745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b="1" smtClean="0">
                <a:latin typeface="Calibri" pitchFamily="34" charset="0"/>
              </a:rPr>
              <a:t>Part A : HCV mono-infected patients</a:t>
            </a:r>
          </a:p>
        </p:txBody>
      </p:sp>
      <p:sp>
        <p:nvSpPr>
          <p:cNvPr id="23" name="AutoShape 162"/>
          <p:cNvSpPr>
            <a:spLocks noChangeArrowheads="1"/>
          </p:cNvSpPr>
          <p:nvPr/>
        </p:nvSpPr>
        <p:spPr bwMode="auto">
          <a:xfrm>
            <a:off x="4678245" y="2969631"/>
            <a:ext cx="3635375" cy="64698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b="1" smtClean="0">
                <a:latin typeface="Calibri" pitchFamily="34" charset="0"/>
              </a:rPr>
              <a:t>Part B : HCV mono-infected </a:t>
            </a:r>
            <a:br>
              <a:rPr lang="en-US" sz="1600" b="1" smtClean="0">
                <a:latin typeface="Calibri" pitchFamily="34" charset="0"/>
              </a:rPr>
            </a:br>
            <a:r>
              <a:rPr lang="en-US" sz="1600" b="1" smtClean="0">
                <a:latin typeface="Calibri" pitchFamily="34" charset="0"/>
              </a:rPr>
              <a:t>and HCV-HIV coinfected patients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172"/>
          <p:cNvSpPr>
            <a:spLocks noChangeShapeType="1"/>
          </p:cNvSpPr>
          <p:nvPr/>
        </p:nvSpPr>
        <p:spPr bwMode="auto">
          <a:xfrm>
            <a:off x="8624767" y="1850051"/>
            <a:ext cx="0" cy="467529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5" name="Line 172"/>
          <p:cNvSpPr>
            <a:spLocks noChangeShapeType="1"/>
          </p:cNvSpPr>
          <p:nvPr/>
        </p:nvSpPr>
        <p:spPr bwMode="auto">
          <a:xfrm>
            <a:off x="7082111" y="1864256"/>
            <a:ext cx="0" cy="458908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90874" y="2440525"/>
            <a:ext cx="2987994" cy="3745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</a:t>
            </a:r>
            <a:r>
              <a:rPr lang="en-GB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monoinfection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genotype 1b</a:t>
            </a:r>
            <a:endParaRPr lang="en-GB" sz="1600" b="1" baseline="30000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graphicFrame>
        <p:nvGraphicFramePr>
          <p:cNvPr id="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14516"/>
              </p:ext>
            </p:extLst>
          </p:nvPr>
        </p:nvGraphicFramePr>
        <p:xfrm>
          <a:off x="5195880" y="2032060"/>
          <a:ext cx="3425354" cy="310896"/>
        </p:xfrm>
        <a:graphic>
          <a:graphicData uri="http://schemas.openxmlformats.org/drawingml/2006/table">
            <a:tbl>
              <a:tblPr/>
              <a:tblGrid>
                <a:gridCol w="3425354"/>
              </a:tblGrid>
              <a:tr h="207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EBR20+ RBV = A1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171969"/>
              </p:ext>
            </p:extLst>
          </p:nvPr>
        </p:nvGraphicFramePr>
        <p:xfrm>
          <a:off x="5195880" y="2405624"/>
          <a:ext cx="3425352" cy="310896"/>
        </p:xfrm>
        <a:graphic>
          <a:graphicData uri="http://schemas.openxmlformats.org/drawingml/2006/table">
            <a:tbl>
              <a:tblPr/>
              <a:tblGrid>
                <a:gridCol w="3425352"/>
              </a:tblGrid>
              <a:tr h="2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EBR50 + RBV = A2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8" name="AutoShape 60"/>
          <p:cNvCxnSpPr>
            <a:cxnSpLocks noChangeShapeType="1"/>
          </p:cNvCxnSpPr>
          <p:nvPr/>
        </p:nvCxnSpPr>
        <p:spPr bwMode="auto">
          <a:xfrm rot="10800000" flipH="1" flipV="1">
            <a:off x="5135896" y="2255598"/>
            <a:ext cx="1587" cy="813600"/>
          </a:xfrm>
          <a:prstGeom prst="bentConnector3">
            <a:avLst>
              <a:gd name="adj1" fmla="val -42907435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9" name="Line 63"/>
          <p:cNvSpPr>
            <a:spLocks noChangeShapeType="1"/>
          </p:cNvSpPr>
          <p:nvPr/>
        </p:nvSpPr>
        <p:spPr bwMode="auto">
          <a:xfrm>
            <a:off x="3078868" y="2635232"/>
            <a:ext cx="135335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Oval 110"/>
          <p:cNvSpPr>
            <a:spLocks noChangeArrowheads="1"/>
          </p:cNvSpPr>
          <p:nvPr/>
        </p:nvSpPr>
        <p:spPr bwMode="auto">
          <a:xfrm>
            <a:off x="8373177" y="1335803"/>
            <a:ext cx="504262" cy="467999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13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733913"/>
              </p:ext>
            </p:extLst>
          </p:nvPr>
        </p:nvGraphicFramePr>
        <p:xfrm>
          <a:off x="5195880" y="2772935"/>
          <a:ext cx="3423826" cy="310896"/>
        </p:xfrm>
        <a:graphic>
          <a:graphicData uri="http://schemas.openxmlformats.org/drawingml/2006/table">
            <a:tbl>
              <a:tblPr/>
              <a:tblGrid>
                <a:gridCol w="3423826"/>
              </a:tblGrid>
              <a:tr h="276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EBR50 = A3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4403238" y="2635232"/>
            <a:ext cx="70608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Oval 110"/>
          <p:cNvSpPr>
            <a:spLocks noChangeArrowheads="1"/>
          </p:cNvSpPr>
          <p:nvPr/>
        </p:nvSpPr>
        <p:spPr bwMode="auto">
          <a:xfrm>
            <a:off x="6862809" y="1350008"/>
            <a:ext cx="432261" cy="467999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7" name="AutoShape 162"/>
          <p:cNvSpPr>
            <a:spLocks noChangeArrowheads="1"/>
          </p:cNvSpPr>
          <p:nvPr/>
        </p:nvSpPr>
        <p:spPr bwMode="auto">
          <a:xfrm>
            <a:off x="90874" y="3346908"/>
            <a:ext cx="2987994" cy="3745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</a:t>
            </a:r>
            <a:r>
              <a:rPr lang="en-GB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monoinfection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genotype 1a</a:t>
            </a:r>
            <a:endParaRPr lang="en-GB" sz="1600" b="1" baseline="30000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21" name="AutoShape 60"/>
          <p:cNvCxnSpPr>
            <a:cxnSpLocks noChangeShapeType="1"/>
          </p:cNvCxnSpPr>
          <p:nvPr/>
        </p:nvCxnSpPr>
        <p:spPr bwMode="auto">
          <a:xfrm rot="10800000" flipH="1" flipV="1">
            <a:off x="5154090" y="3325928"/>
            <a:ext cx="1587" cy="467999"/>
          </a:xfrm>
          <a:prstGeom prst="bentConnector3">
            <a:avLst>
              <a:gd name="adj1" fmla="val -42907435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2" name="Line 63"/>
          <p:cNvSpPr>
            <a:spLocks noChangeShapeType="1"/>
          </p:cNvSpPr>
          <p:nvPr/>
        </p:nvSpPr>
        <p:spPr bwMode="auto">
          <a:xfrm>
            <a:off x="3088510" y="3521410"/>
            <a:ext cx="136367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3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350138"/>
              </p:ext>
            </p:extLst>
          </p:nvPr>
        </p:nvGraphicFramePr>
        <p:xfrm>
          <a:off x="5195880" y="3208506"/>
          <a:ext cx="3425354" cy="310896"/>
        </p:xfrm>
        <a:graphic>
          <a:graphicData uri="http://schemas.openxmlformats.org/drawingml/2006/table">
            <a:tbl>
              <a:tblPr/>
              <a:tblGrid>
                <a:gridCol w="3425354"/>
              </a:tblGrid>
              <a:tr h="24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EBR20 + RBV = A1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538324"/>
              </p:ext>
            </p:extLst>
          </p:nvPr>
        </p:nvGraphicFramePr>
        <p:xfrm>
          <a:off x="5195880" y="3582070"/>
          <a:ext cx="3425352" cy="310896"/>
        </p:xfrm>
        <a:graphic>
          <a:graphicData uri="http://schemas.openxmlformats.org/drawingml/2006/table">
            <a:tbl>
              <a:tblPr/>
              <a:tblGrid>
                <a:gridCol w="3425352"/>
              </a:tblGrid>
              <a:tr h="2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EBR50 + RBV = A2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90872" y="1990592"/>
            <a:ext cx="77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Calibri" pitchFamily="34" charset="0"/>
              </a:rPr>
              <a:t>Part A</a:t>
            </a:r>
            <a:endParaRPr lang="fr-FR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20120" y="4221172"/>
            <a:ext cx="76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Calibri" pitchFamily="34" charset="0"/>
              </a:rPr>
              <a:t>Part B</a:t>
            </a:r>
            <a:endParaRPr lang="fr-FR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8" name="AutoShape 162"/>
          <p:cNvSpPr>
            <a:spLocks noChangeArrowheads="1"/>
          </p:cNvSpPr>
          <p:nvPr/>
        </p:nvSpPr>
        <p:spPr bwMode="auto">
          <a:xfrm>
            <a:off x="90874" y="4590504"/>
            <a:ext cx="2987994" cy="3745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</a:t>
            </a:r>
            <a:r>
              <a:rPr lang="en-GB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monoinfection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genotype 1a</a:t>
            </a:r>
            <a:endParaRPr lang="en-GB" sz="1600" b="1" baseline="30000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graphicFrame>
        <p:nvGraphicFramePr>
          <p:cNvPr id="29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19661"/>
              </p:ext>
            </p:extLst>
          </p:nvPr>
        </p:nvGraphicFramePr>
        <p:xfrm>
          <a:off x="5195880" y="4020245"/>
          <a:ext cx="1937828" cy="530352"/>
        </p:xfrm>
        <a:graphic>
          <a:graphicData uri="http://schemas.openxmlformats.org/drawingml/2006/table">
            <a:tbl>
              <a:tblPr/>
              <a:tblGrid>
                <a:gridCol w="1937828"/>
              </a:tblGrid>
              <a:tr h="433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EBR50 + RBV = B1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76958"/>
              </p:ext>
            </p:extLst>
          </p:nvPr>
        </p:nvGraphicFramePr>
        <p:xfrm>
          <a:off x="5195880" y="4621257"/>
          <a:ext cx="3425352" cy="316357"/>
        </p:xfrm>
        <a:graphic>
          <a:graphicData uri="http://schemas.openxmlformats.org/drawingml/2006/table">
            <a:tbl>
              <a:tblPr/>
              <a:tblGrid>
                <a:gridCol w="3425352"/>
              </a:tblGrid>
              <a:tr h="2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EBR50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= B2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1" name="Line 63"/>
          <p:cNvSpPr>
            <a:spLocks noChangeShapeType="1"/>
          </p:cNvSpPr>
          <p:nvPr/>
        </p:nvSpPr>
        <p:spPr bwMode="auto">
          <a:xfrm>
            <a:off x="3088510" y="4765754"/>
            <a:ext cx="2059554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33234"/>
              </p:ext>
            </p:extLst>
          </p:nvPr>
        </p:nvGraphicFramePr>
        <p:xfrm>
          <a:off x="5195880" y="4988568"/>
          <a:ext cx="3425352" cy="316357"/>
        </p:xfrm>
        <a:graphic>
          <a:graphicData uri="http://schemas.openxmlformats.org/drawingml/2006/table">
            <a:tbl>
              <a:tblPr/>
              <a:tblGrid>
                <a:gridCol w="3425352"/>
              </a:tblGrid>
              <a:tr h="276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EBR50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B3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cxnSp>
        <p:nvCxnSpPr>
          <p:cNvPr id="34" name="AutoShape 60"/>
          <p:cNvCxnSpPr>
            <a:cxnSpLocks noChangeShapeType="1"/>
          </p:cNvCxnSpPr>
          <p:nvPr/>
        </p:nvCxnSpPr>
        <p:spPr bwMode="auto">
          <a:xfrm rot="10800000" flipH="1" flipV="1">
            <a:off x="5147266" y="4327300"/>
            <a:ext cx="1587" cy="813600"/>
          </a:xfrm>
          <a:prstGeom prst="bentConnector3">
            <a:avLst>
              <a:gd name="adj1" fmla="val -42907435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90874" y="6102734"/>
            <a:ext cx="2987994" cy="3745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</a:t>
            </a:r>
            <a:r>
              <a:rPr lang="en-GB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monoinfection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genotype 1b</a:t>
            </a:r>
            <a:endParaRPr lang="en-GB" sz="1600" b="1" baseline="30000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90874" y="5498246"/>
            <a:ext cx="2987994" cy="37457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HCV-HIV co-infection</a:t>
            </a:r>
            <a:endParaRPr lang="en-GB" sz="1600" b="1" baseline="30000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38" name="AutoShape 60"/>
          <p:cNvCxnSpPr>
            <a:cxnSpLocks noChangeShapeType="1"/>
          </p:cNvCxnSpPr>
          <p:nvPr/>
        </p:nvCxnSpPr>
        <p:spPr bwMode="auto">
          <a:xfrm rot="10800000" flipH="1" flipV="1">
            <a:off x="5168403" y="5507670"/>
            <a:ext cx="1587" cy="467999"/>
          </a:xfrm>
          <a:prstGeom prst="bentConnector3">
            <a:avLst>
              <a:gd name="adj1" fmla="val -42907435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3091697" y="5706260"/>
            <a:ext cx="138763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4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077611"/>
              </p:ext>
            </p:extLst>
          </p:nvPr>
        </p:nvGraphicFramePr>
        <p:xfrm>
          <a:off x="5195880" y="5390248"/>
          <a:ext cx="3425354" cy="310896"/>
        </p:xfrm>
        <a:graphic>
          <a:graphicData uri="http://schemas.openxmlformats.org/drawingml/2006/table">
            <a:tbl>
              <a:tblPr/>
              <a:tblGrid>
                <a:gridCol w="3425354"/>
              </a:tblGrid>
              <a:tr h="24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EBR50 + RBV = B12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783978"/>
              </p:ext>
            </p:extLst>
          </p:nvPr>
        </p:nvGraphicFramePr>
        <p:xfrm>
          <a:off x="5195880" y="5763812"/>
          <a:ext cx="3425352" cy="310896"/>
        </p:xfrm>
        <a:graphic>
          <a:graphicData uri="http://schemas.openxmlformats.org/drawingml/2006/table">
            <a:tbl>
              <a:tblPr/>
              <a:tblGrid>
                <a:gridCol w="3425352"/>
              </a:tblGrid>
              <a:tr h="2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EBR50 = B13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42" name="Line 63"/>
          <p:cNvSpPr>
            <a:spLocks noChangeShapeType="1"/>
          </p:cNvSpPr>
          <p:nvPr/>
        </p:nvSpPr>
        <p:spPr bwMode="auto">
          <a:xfrm>
            <a:off x="3078868" y="6323398"/>
            <a:ext cx="20475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43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299123"/>
              </p:ext>
            </p:extLst>
          </p:nvPr>
        </p:nvGraphicFramePr>
        <p:xfrm>
          <a:off x="5195880" y="6168614"/>
          <a:ext cx="3425352" cy="316357"/>
        </p:xfrm>
        <a:graphic>
          <a:graphicData uri="http://schemas.openxmlformats.org/drawingml/2006/table">
            <a:tbl>
              <a:tblPr/>
              <a:tblGrid>
                <a:gridCol w="3425352"/>
              </a:tblGrid>
              <a:tr h="2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EBR50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= B2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6" name="Rectangle 45"/>
          <p:cNvSpPr/>
          <p:nvPr/>
        </p:nvSpPr>
        <p:spPr>
          <a:xfrm>
            <a:off x="3223917" y="2399606"/>
            <a:ext cx="11530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Randomisation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23917" y="3292783"/>
            <a:ext cx="11530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Randomisation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223917" y="4516416"/>
            <a:ext cx="11530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Randomisation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23917" y="5458883"/>
            <a:ext cx="11530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Randomisation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1840" y="6055471"/>
            <a:ext cx="13372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333399"/>
                </a:solidFill>
                <a:latin typeface="Calibri" pitchFamily="34" charset="0"/>
              </a:rPr>
              <a:t>No randomisation</a:t>
            </a:r>
            <a:endParaRPr lang="fr-FR" sz="1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51" name="Espace réservé du contenu 2"/>
          <p:cNvSpPr txBox="1">
            <a:spLocks/>
          </p:cNvSpPr>
          <p:nvPr/>
        </p:nvSpPr>
        <p:spPr bwMode="auto">
          <a:xfrm>
            <a:off x="253018" y="1125538"/>
            <a:ext cx="33648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400" b="1" kern="0" dirty="0" err="1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Treatment</a:t>
            </a:r>
            <a:r>
              <a:rPr lang="fr-FR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 groups</a:t>
            </a:r>
            <a:endParaRPr lang="fr-FR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2" name="ZoneTexte 69"/>
          <p:cNvSpPr txBox="1">
            <a:spLocks noChangeArrowheads="1"/>
          </p:cNvSpPr>
          <p:nvPr/>
        </p:nvSpPr>
        <p:spPr bwMode="auto">
          <a:xfrm>
            <a:off x="6013698" y="6577815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M. Lancet 2015;385:1087-97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3" name="Grouper 26"/>
          <p:cNvGrpSpPr/>
          <p:nvPr/>
        </p:nvGrpSpPr>
        <p:grpSpPr>
          <a:xfrm>
            <a:off x="0" y="6570663"/>
            <a:ext cx="1187999" cy="288111"/>
            <a:chOff x="0" y="6570663"/>
            <a:chExt cx="1088532" cy="288111"/>
          </a:xfrm>
        </p:grpSpPr>
        <p:sp>
          <p:nvSpPr>
            <p:cNvPr id="6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5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8733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6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C-WORTHY Study: grazoprevir + elbasvir </a:t>
            </a:r>
            <a:br>
              <a:rPr lang="en-US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 ribavirin for genotype 1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6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C-WORTHY Study: grazoprevir + elbasvir </a:t>
            </a:r>
            <a:br>
              <a:rPr lang="en-US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 ribavirin for genotype 1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24261852"/>
              </p:ext>
            </p:extLst>
          </p:nvPr>
        </p:nvGraphicFramePr>
        <p:xfrm>
          <a:off x="251520" y="1658938"/>
          <a:ext cx="8712968" cy="4505773"/>
        </p:xfrm>
        <a:graphic>
          <a:graphicData uri="http://schemas.openxmlformats.org/drawingml/2006/table">
            <a:tbl>
              <a:tblPr/>
              <a:tblGrid>
                <a:gridCol w="2720226"/>
                <a:gridCol w="1269943"/>
                <a:gridCol w="1338137"/>
                <a:gridCol w="1080406"/>
                <a:gridCol w="1152128"/>
                <a:gridCol w="1152128"/>
              </a:tblGrid>
              <a:tr h="50157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mono-infected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co-infected</a:t>
                      </a: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9866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8W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12W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12W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12W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</a:t>
                      </a:r>
                      <a:b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EBR 12W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arm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A1, A2,  B2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A3, B3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B12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B13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Number of patients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 F3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/ 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61% / 37%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68% / 32%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83% / 17%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73% / 27%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US" sz="1400" b="1" i="0" u="none" strike="noStrike" cap="none" normalizeH="0" baseline="-25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6.38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6.39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264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All for </a:t>
                      </a:r>
                      <a:r>
                        <a:rPr kumimoji="0" lang="en-US" sz="1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6013698" y="6577815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M. Lancet 2015;385:1087-97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6" name="Grouper 26"/>
          <p:cNvGrpSpPr/>
          <p:nvPr/>
        </p:nvGrpSpPr>
        <p:grpSpPr>
          <a:xfrm>
            <a:off x="0" y="6570663"/>
            <a:ext cx="1187999" cy="288111"/>
            <a:chOff x="0" y="6570663"/>
            <a:chExt cx="1088532" cy="288111"/>
          </a:xfrm>
        </p:grpSpPr>
        <p:sp>
          <p:nvSpPr>
            <p:cNvPr id="1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8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8733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204636" y="1156682"/>
            <a:ext cx="5296191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, % (95% CI)</a:t>
            </a:r>
          </a:p>
        </p:txBody>
      </p: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2227165" y="5080861"/>
            <a:ext cx="464220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5" name="Rectangle 133"/>
          <p:cNvSpPr>
            <a:spLocks noChangeArrowheads="1"/>
          </p:cNvSpPr>
          <p:nvPr/>
        </p:nvSpPr>
        <p:spPr bwMode="auto">
          <a:xfrm>
            <a:off x="2503390" y="3206187"/>
            <a:ext cx="518400" cy="1866398"/>
          </a:xfrm>
          <a:prstGeom prst="rect">
            <a:avLst/>
          </a:prstGeom>
          <a:solidFill>
            <a:srgbClr val="3366FF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1960131" y="4414293"/>
            <a:ext cx="198772" cy="20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25</a:t>
            </a: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1960131" y="3848113"/>
            <a:ext cx="198772" cy="20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50</a:t>
            </a: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1860744" y="2718350"/>
            <a:ext cx="298159" cy="20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1960131" y="3283231"/>
            <a:ext cx="198772" cy="20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75</a:t>
            </a: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2227165" y="4515494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2227165" y="3950612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2227165" y="281825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2227165" y="3383134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2317654" y="2810461"/>
            <a:ext cx="0" cy="22614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2428201" y="2644845"/>
            <a:ext cx="64152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80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(61-92)</a:t>
            </a:r>
            <a:endParaRPr lang="en-GB" sz="12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1889028" y="2420888"/>
            <a:ext cx="387350" cy="299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238630" name="Rectangle 133"/>
          <p:cNvSpPr>
            <a:spLocks noChangeArrowheads="1"/>
          </p:cNvSpPr>
          <p:nvPr/>
        </p:nvSpPr>
        <p:spPr bwMode="auto">
          <a:xfrm>
            <a:off x="4166125" y="2847372"/>
            <a:ext cx="518400" cy="2225213"/>
          </a:xfrm>
          <a:prstGeom prst="rect">
            <a:avLst/>
          </a:prstGeom>
          <a:solidFill>
            <a:srgbClr val="00B2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1" name="Rectangle 144"/>
          <p:cNvSpPr>
            <a:spLocks noChangeArrowheads="1"/>
          </p:cNvSpPr>
          <p:nvPr/>
        </p:nvSpPr>
        <p:spPr bwMode="auto">
          <a:xfrm>
            <a:off x="3299006" y="2442954"/>
            <a:ext cx="64152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(85-97)</a:t>
            </a:r>
            <a:endParaRPr lang="en-GB" sz="12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42" name="Rectangle 40"/>
          <p:cNvSpPr>
            <a:spLocks noChangeArrowheads="1"/>
          </p:cNvSpPr>
          <p:nvPr/>
        </p:nvSpPr>
        <p:spPr bwMode="auto">
          <a:xfrm>
            <a:off x="2703894" y="5090937"/>
            <a:ext cx="18453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HCV mono-infected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49" name="Rectangle 133"/>
          <p:cNvSpPr>
            <a:spLocks noChangeArrowheads="1"/>
          </p:cNvSpPr>
          <p:nvPr/>
        </p:nvSpPr>
        <p:spPr bwMode="auto">
          <a:xfrm>
            <a:off x="5508700" y="2893672"/>
            <a:ext cx="518400" cy="2178914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" name="Rectangle 133"/>
          <p:cNvSpPr>
            <a:spLocks noChangeArrowheads="1"/>
          </p:cNvSpPr>
          <p:nvPr/>
        </p:nvSpPr>
        <p:spPr bwMode="auto">
          <a:xfrm>
            <a:off x="6189459" y="3067292"/>
            <a:ext cx="518400" cy="2002858"/>
          </a:xfrm>
          <a:prstGeom prst="rect">
            <a:avLst/>
          </a:prstGeom>
          <a:solidFill>
            <a:srgbClr val="CCFFCC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Rectangle 133"/>
          <p:cNvSpPr>
            <a:spLocks noChangeArrowheads="1"/>
          </p:cNvSpPr>
          <p:nvPr/>
        </p:nvSpPr>
        <p:spPr bwMode="auto">
          <a:xfrm>
            <a:off x="3353210" y="2963120"/>
            <a:ext cx="518400" cy="2109466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1" name="Rectangle 144"/>
          <p:cNvSpPr>
            <a:spLocks noChangeArrowheads="1"/>
          </p:cNvSpPr>
          <p:nvPr/>
        </p:nvSpPr>
        <p:spPr bwMode="auto">
          <a:xfrm>
            <a:off x="4081052" y="2338364"/>
            <a:ext cx="7200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98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(88-100)</a:t>
            </a:r>
            <a:endParaRPr lang="en-GB" sz="12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Rectangle 144"/>
          <p:cNvSpPr>
            <a:spLocks noChangeArrowheads="1"/>
          </p:cNvSpPr>
          <p:nvPr/>
        </p:nvSpPr>
        <p:spPr bwMode="auto">
          <a:xfrm>
            <a:off x="5428205" y="2361514"/>
            <a:ext cx="72006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97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(82-100)</a:t>
            </a:r>
            <a:endParaRPr lang="en-GB" sz="12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2267744" y="477740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</a:t>
            </a:r>
            <a:endParaRPr lang="fr-FR" sz="1200" dirty="0"/>
          </a:p>
        </p:txBody>
      </p:sp>
      <p:sp>
        <p:nvSpPr>
          <p:cNvPr id="82" name="ZoneTexte 81"/>
          <p:cNvSpPr txBox="1"/>
          <p:nvPr/>
        </p:nvSpPr>
        <p:spPr>
          <a:xfrm>
            <a:off x="3419872" y="479715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85</a:t>
            </a:r>
            <a:endParaRPr lang="fr-FR" sz="1200" dirty="0"/>
          </a:p>
        </p:txBody>
      </p:sp>
      <p:sp>
        <p:nvSpPr>
          <p:cNvPr id="84" name="ZoneTexte 83"/>
          <p:cNvSpPr txBox="1"/>
          <p:nvPr/>
        </p:nvSpPr>
        <p:spPr>
          <a:xfrm>
            <a:off x="4211960" y="479715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44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580112" y="479715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29</a:t>
            </a:r>
            <a:endParaRPr lang="fr-FR" sz="1200" dirty="0"/>
          </a:p>
        </p:txBody>
      </p:sp>
      <p:sp>
        <p:nvSpPr>
          <p:cNvPr id="95" name="ZoneTexte 94"/>
          <p:cNvSpPr txBox="1"/>
          <p:nvPr/>
        </p:nvSpPr>
        <p:spPr>
          <a:xfrm>
            <a:off x="6275867" y="479715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3</a:t>
            </a:r>
            <a:r>
              <a:rPr lang="fr-FR" sz="1200" dirty="0" smtClean="0"/>
              <a:t>0</a:t>
            </a:r>
            <a:endParaRPr lang="fr-FR" sz="1200" dirty="0"/>
          </a:p>
        </p:txBody>
      </p:sp>
      <p:sp>
        <p:nvSpPr>
          <p:cNvPr id="99" name="Rectangle 144"/>
          <p:cNvSpPr>
            <a:spLocks noChangeArrowheads="1"/>
          </p:cNvSpPr>
          <p:nvPr/>
        </p:nvSpPr>
        <p:spPr bwMode="auto">
          <a:xfrm>
            <a:off x="6149636" y="2558289"/>
            <a:ext cx="64152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87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(69-96)</a:t>
            </a:r>
            <a:endParaRPr lang="en-GB" sz="12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11" name="Rectangle 40"/>
          <p:cNvSpPr>
            <a:spLocks noChangeArrowheads="1"/>
          </p:cNvSpPr>
          <p:nvPr/>
        </p:nvSpPr>
        <p:spPr bwMode="auto">
          <a:xfrm>
            <a:off x="5379733" y="5083192"/>
            <a:ext cx="14863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HIV co-infected</a:t>
            </a:r>
            <a:endParaRPr lang="en-GB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2555776" y="479715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30</a:t>
            </a:r>
            <a:endParaRPr lang="fr-FR" sz="12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68451"/>
              </p:ext>
            </p:extLst>
          </p:nvPr>
        </p:nvGraphicFramePr>
        <p:xfrm>
          <a:off x="179512" y="5394920"/>
          <a:ext cx="654420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981"/>
                <a:gridCol w="920355"/>
                <a:gridCol w="864096"/>
                <a:gridCol w="640265"/>
                <a:gridCol w="799895"/>
                <a:gridCol w="648072"/>
                <a:gridCol w="567539"/>
              </a:tblGrid>
              <a:tr h="184270">
                <a:tc>
                  <a:txBody>
                    <a:bodyPr/>
                    <a:lstStyle/>
                    <a:p>
                      <a:r>
                        <a:rPr lang="fr-FR" sz="1400" b="0" dirty="0" err="1" smtClean="0">
                          <a:solidFill>
                            <a:srgbClr val="000066"/>
                          </a:solidFill>
                        </a:rPr>
                        <a:t>Early</a:t>
                      </a:r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 discontinuation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fr-FR" sz="1400" dirty="0" err="1" smtClean="0">
                          <a:solidFill>
                            <a:srgbClr val="000066"/>
                          </a:solidFill>
                        </a:rPr>
                        <a:t>Virologic</a:t>
                      </a:r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400" dirty="0" err="1" smtClean="0">
                          <a:solidFill>
                            <a:srgbClr val="000066"/>
                          </a:solidFill>
                        </a:rPr>
                        <a:t>breakthrough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Relapse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5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923447" y="3789040"/>
            <a:ext cx="2218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 significant</a:t>
            </a:r>
          </a:p>
          <a:p>
            <a:pPr algn="ctr"/>
            <a:r>
              <a:rPr lang="en-US" sz="1400" dirty="0" smtClean="0"/>
              <a:t>difference for </a:t>
            </a:r>
          </a:p>
          <a:p>
            <a:pPr algn="ctr"/>
            <a:r>
              <a:rPr lang="en-US" sz="1400" dirty="0" smtClean="0"/>
              <a:t>mono and co-</a:t>
            </a:r>
          </a:p>
          <a:p>
            <a:pPr algn="ctr"/>
            <a:r>
              <a:rPr lang="en-US" sz="1400" dirty="0" smtClean="0"/>
              <a:t>infected patients,</a:t>
            </a:r>
          </a:p>
          <a:p>
            <a:pPr algn="ctr"/>
            <a:r>
              <a:rPr lang="en-US" sz="1400" dirty="0" smtClean="0"/>
              <a:t>for regimens</a:t>
            </a:r>
          </a:p>
          <a:p>
            <a:pPr algn="ctr"/>
            <a:r>
              <a:rPr lang="en-US" sz="1400" dirty="0" smtClean="0"/>
              <a:t>with or without RBV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732240" y="5898758"/>
            <a:ext cx="2216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10/12 </a:t>
            </a:r>
            <a:r>
              <a:rPr lang="fr-FR" sz="1600" dirty="0" err="1" smtClean="0"/>
              <a:t>failures</a:t>
            </a:r>
            <a:r>
              <a:rPr lang="fr-FR" sz="1600" dirty="0" smtClean="0"/>
              <a:t> = GT 1a</a:t>
            </a:r>
            <a:endParaRPr lang="fr-FR" sz="1600" dirty="0"/>
          </a:p>
        </p:txBody>
      </p:sp>
      <p:sp>
        <p:nvSpPr>
          <p:cNvPr id="54" name="ZoneTexte 69"/>
          <p:cNvSpPr txBox="1">
            <a:spLocks noChangeArrowheads="1"/>
          </p:cNvSpPr>
          <p:nvPr/>
        </p:nvSpPr>
        <p:spPr bwMode="auto">
          <a:xfrm>
            <a:off x="6013698" y="6577815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M. Lancet 2015;385:1087-97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5" name="Grouper 26"/>
          <p:cNvGrpSpPr/>
          <p:nvPr/>
        </p:nvGrpSpPr>
        <p:grpSpPr>
          <a:xfrm>
            <a:off x="0" y="6570663"/>
            <a:ext cx="1187999" cy="288111"/>
            <a:chOff x="0" y="6570663"/>
            <a:chExt cx="1088532" cy="288111"/>
          </a:xfrm>
        </p:grpSpPr>
        <p:sp>
          <p:nvSpPr>
            <p:cNvPr id="5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7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8733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5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C-WORTHY Study: grazoprevir + elbasvir </a:t>
            </a:r>
            <a:br>
              <a:rPr lang="en-US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 ribavirin for genotype 1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7" name="Groupe 76"/>
          <p:cNvGrpSpPr/>
          <p:nvPr/>
        </p:nvGrpSpPr>
        <p:grpSpPr>
          <a:xfrm>
            <a:off x="1331640" y="1628800"/>
            <a:ext cx="6768752" cy="681037"/>
            <a:chOff x="7812360" y="2060848"/>
            <a:chExt cx="6768752" cy="681037"/>
          </a:xfrm>
        </p:grpSpPr>
        <p:grpSp>
          <p:nvGrpSpPr>
            <p:cNvPr id="59" name="Groupe 58"/>
            <p:cNvGrpSpPr/>
            <p:nvPr/>
          </p:nvGrpSpPr>
          <p:grpSpPr>
            <a:xfrm>
              <a:off x="7812360" y="2060848"/>
              <a:ext cx="6768752" cy="681037"/>
              <a:chOff x="1979712" y="1523827"/>
              <a:chExt cx="6768752" cy="681037"/>
            </a:xfrm>
          </p:grpSpPr>
          <p:sp>
            <p:nvSpPr>
              <p:cNvPr id="60" name="AutoShape 126"/>
              <p:cNvSpPr>
                <a:spLocks noChangeArrowheads="1"/>
              </p:cNvSpPr>
              <p:nvPr/>
            </p:nvSpPr>
            <p:spPr bwMode="auto">
              <a:xfrm>
                <a:off x="1979712" y="1559350"/>
                <a:ext cx="6768752" cy="612549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fr-FR" sz="2800"/>
              </a:p>
            </p:txBody>
          </p:sp>
          <p:sp>
            <p:nvSpPr>
              <p:cNvPr id="62" name="AutoShape 165"/>
              <p:cNvSpPr>
                <a:spLocks noChangeArrowheads="1"/>
              </p:cNvSpPr>
              <p:nvPr/>
            </p:nvSpPr>
            <p:spPr bwMode="auto">
              <a:xfrm>
                <a:off x="2092598" y="1523827"/>
                <a:ext cx="2755900" cy="369887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   GZR + EBR + RBV </a:t>
                </a:r>
                <a:r>
                  <a:rPr lang="fr-FR" sz="1600" b="1" dirty="0" smtClean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8W</a:t>
                </a:r>
                <a:endPara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63" name="Rectangle 3"/>
              <p:cNvSpPr>
                <a:spLocks noChangeArrowheads="1"/>
              </p:cNvSpPr>
              <p:nvPr/>
            </p:nvSpPr>
            <p:spPr bwMode="auto">
              <a:xfrm>
                <a:off x="2090652" y="1646064"/>
                <a:ext cx="177800" cy="144463"/>
              </a:xfrm>
              <a:prstGeom prst="rect">
                <a:avLst/>
              </a:prstGeom>
              <a:solidFill>
                <a:srgbClr val="33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400">
                  <a:ea typeface="ＭＳ Ｐゴシック" pitchFamily="34" charset="-128"/>
                </a:endParaRPr>
              </a:p>
            </p:txBody>
          </p:sp>
          <p:sp>
            <p:nvSpPr>
              <p:cNvPr id="67" name="AutoShape 165"/>
              <p:cNvSpPr>
                <a:spLocks noChangeArrowheads="1"/>
              </p:cNvSpPr>
              <p:nvPr/>
            </p:nvSpPr>
            <p:spPr bwMode="auto">
              <a:xfrm>
                <a:off x="2092598" y="1839739"/>
                <a:ext cx="2754312" cy="32067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   GZR + EBR </a:t>
                </a:r>
                <a:r>
                  <a:rPr lang="fr-FR" sz="1600" b="1" dirty="0" smtClean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 + RBV 12W</a:t>
                </a:r>
                <a:endPara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69" name="Rectangle 3"/>
              <p:cNvSpPr>
                <a:spLocks noChangeArrowheads="1"/>
              </p:cNvSpPr>
              <p:nvPr/>
            </p:nvSpPr>
            <p:spPr bwMode="auto">
              <a:xfrm>
                <a:off x="2090652" y="1944514"/>
                <a:ext cx="177800" cy="125413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400">
                  <a:ea typeface="ＭＳ Ｐゴシック" pitchFamily="34" charset="-128"/>
                </a:endParaRPr>
              </a:p>
            </p:txBody>
          </p:sp>
          <p:sp>
            <p:nvSpPr>
              <p:cNvPr id="71" name="AutoShape 165"/>
              <p:cNvSpPr>
                <a:spLocks noChangeArrowheads="1"/>
              </p:cNvSpPr>
              <p:nvPr/>
            </p:nvSpPr>
            <p:spPr bwMode="auto">
              <a:xfrm>
                <a:off x="4382659" y="1528589"/>
                <a:ext cx="2755900" cy="32067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   GZR + EBR </a:t>
                </a:r>
                <a:r>
                  <a:rPr lang="fr-FR" sz="1600" b="1" dirty="0" smtClean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12W</a:t>
                </a:r>
                <a:endPara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72" name="Rectangle 3"/>
              <p:cNvSpPr>
                <a:spLocks noChangeArrowheads="1"/>
              </p:cNvSpPr>
              <p:nvPr/>
            </p:nvSpPr>
            <p:spPr bwMode="auto">
              <a:xfrm>
                <a:off x="4355976" y="1633364"/>
                <a:ext cx="177800" cy="125413"/>
              </a:xfrm>
              <a:prstGeom prst="rect">
                <a:avLst/>
              </a:prstGeom>
              <a:solidFill>
                <a:srgbClr val="00B2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400">
                  <a:ea typeface="ＭＳ Ｐゴシック" pitchFamily="34" charset="-128"/>
                </a:endParaRPr>
              </a:p>
            </p:txBody>
          </p:sp>
          <p:sp>
            <p:nvSpPr>
              <p:cNvPr id="73" name="AutoShape 165"/>
              <p:cNvSpPr>
                <a:spLocks noChangeArrowheads="1"/>
              </p:cNvSpPr>
              <p:nvPr/>
            </p:nvSpPr>
            <p:spPr bwMode="auto">
              <a:xfrm>
                <a:off x="4382659" y="1834977"/>
                <a:ext cx="2025650" cy="369887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   GZR + EBR </a:t>
                </a:r>
                <a:r>
                  <a:rPr lang="fr-FR" sz="1600" b="1" dirty="0" smtClean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+ RBV 12W</a:t>
                </a:r>
                <a:endPara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endParaRPr>
              </a:p>
            </p:txBody>
          </p:sp>
          <p:sp>
            <p:nvSpPr>
              <p:cNvPr id="74" name="Rectangle 3"/>
              <p:cNvSpPr>
                <a:spLocks noChangeArrowheads="1"/>
              </p:cNvSpPr>
              <p:nvPr/>
            </p:nvSpPr>
            <p:spPr bwMode="auto">
              <a:xfrm>
                <a:off x="4355976" y="1957214"/>
                <a:ext cx="177800" cy="144463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 sz="2400">
                  <a:ea typeface="ＭＳ Ｐゴシック" pitchFamily="34" charset="-128"/>
                </a:endParaRPr>
              </a:p>
            </p:txBody>
          </p:sp>
        </p:grpSp>
        <p:sp>
          <p:nvSpPr>
            <p:cNvPr id="75" name="AutoShape 165"/>
            <p:cNvSpPr>
              <a:spLocks noChangeArrowheads="1"/>
            </p:cNvSpPr>
            <p:nvPr/>
          </p:nvSpPr>
          <p:spPr bwMode="auto">
            <a:xfrm>
              <a:off x="12591571" y="2060848"/>
              <a:ext cx="1629501" cy="320675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  GZR + EBR </a:t>
              </a:r>
              <a:r>
                <a:rPr lang="fr-FR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12W</a:t>
              </a:r>
              <a:endParaRPr lang="fr-FR" sz="16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76" name="Rectangle 3"/>
            <p:cNvSpPr>
              <a:spLocks noChangeArrowheads="1"/>
            </p:cNvSpPr>
            <p:nvPr/>
          </p:nvSpPr>
          <p:spPr bwMode="auto">
            <a:xfrm>
              <a:off x="12564888" y="2165623"/>
              <a:ext cx="177800" cy="125413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>
                <a:ea typeface="ＭＳ Ｐゴシック" pitchFamily="34" charset="-128"/>
              </a:endParaRPr>
            </a:p>
          </p:txBody>
        </p:sp>
      </p:grpSp>
      <p:sp>
        <p:nvSpPr>
          <p:cNvPr id="80" name="Rectangle 135"/>
          <p:cNvSpPr>
            <a:spLocks noChangeArrowheads="1"/>
          </p:cNvSpPr>
          <p:nvPr/>
        </p:nvSpPr>
        <p:spPr bwMode="auto">
          <a:xfrm>
            <a:off x="2079098" y="4948269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3" name="Accolade fermante 2"/>
          <p:cNvSpPr/>
          <p:nvPr/>
        </p:nvSpPr>
        <p:spPr>
          <a:xfrm>
            <a:off x="6624240" y="5805264"/>
            <a:ext cx="108000" cy="50405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7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1667405" y="1208946"/>
            <a:ext cx="59289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 in patients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weeks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of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, % (95% CI)</a:t>
            </a:r>
          </a:p>
        </p:txBody>
      </p:sp>
      <p:sp>
        <p:nvSpPr>
          <p:cNvPr id="36" name="ZoneTexte 69"/>
          <p:cNvSpPr txBox="1">
            <a:spLocks noChangeArrowheads="1"/>
          </p:cNvSpPr>
          <p:nvPr/>
        </p:nvSpPr>
        <p:spPr bwMode="auto">
          <a:xfrm>
            <a:off x="6013698" y="6577815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M. Lancet 2015;385:1087-97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7" name="Grouper 26"/>
          <p:cNvGrpSpPr/>
          <p:nvPr/>
        </p:nvGrpSpPr>
        <p:grpSpPr>
          <a:xfrm>
            <a:off x="0" y="6570663"/>
            <a:ext cx="1187999" cy="288111"/>
            <a:chOff x="0" y="6570663"/>
            <a:chExt cx="1088532" cy="288111"/>
          </a:xfrm>
        </p:grpSpPr>
        <p:sp>
          <p:nvSpPr>
            <p:cNvPr id="3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39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8733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4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C-WORTHY Study: grazoprevir + elbasvir </a:t>
            </a:r>
            <a:br>
              <a:rPr lang="en-US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 ribavirin for genotype 1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41" name="Groupe 40"/>
          <p:cNvGrpSpPr/>
          <p:nvPr/>
        </p:nvGrpSpPr>
        <p:grpSpPr>
          <a:xfrm>
            <a:off x="1691680" y="2099891"/>
            <a:ext cx="5832648" cy="681037"/>
            <a:chOff x="1979712" y="1523827"/>
            <a:chExt cx="5832648" cy="681037"/>
          </a:xfrm>
        </p:grpSpPr>
        <p:sp>
          <p:nvSpPr>
            <p:cNvPr id="42" name="AutoShape 126"/>
            <p:cNvSpPr>
              <a:spLocks noChangeArrowheads="1"/>
            </p:cNvSpPr>
            <p:nvPr/>
          </p:nvSpPr>
          <p:spPr bwMode="auto">
            <a:xfrm>
              <a:off x="1979712" y="1559350"/>
              <a:ext cx="5616624" cy="5760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43" name="AutoShape 165"/>
            <p:cNvSpPr>
              <a:spLocks noChangeArrowheads="1"/>
            </p:cNvSpPr>
            <p:nvPr/>
          </p:nvSpPr>
          <p:spPr bwMode="auto">
            <a:xfrm>
              <a:off x="2092598" y="1523827"/>
              <a:ext cx="2755900" cy="369887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r>
                <a:rPr lang="en-US" sz="1600" b="1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  GZR + EBR + RBV Genotype 1a</a:t>
              </a:r>
              <a:endParaRPr lang="en-US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44" name="Rectangle 3"/>
            <p:cNvSpPr>
              <a:spLocks noChangeArrowheads="1"/>
            </p:cNvSpPr>
            <p:nvPr/>
          </p:nvSpPr>
          <p:spPr bwMode="auto">
            <a:xfrm>
              <a:off x="2090652" y="1646064"/>
              <a:ext cx="177800" cy="144463"/>
            </a:xfrm>
            <a:prstGeom prst="rect">
              <a:avLst/>
            </a:prstGeom>
            <a:solidFill>
              <a:srgbClr val="3333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ea typeface="ＭＳ Ｐゴシック" pitchFamily="34" charset="-128"/>
              </a:endParaRPr>
            </a:p>
          </p:txBody>
        </p:sp>
        <p:sp>
          <p:nvSpPr>
            <p:cNvPr id="45" name="AutoShape 165"/>
            <p:cNvSpPr>
              <a:spLocks noChangeArrowheads="1"/>
            </p:cNvSpPr>
            <p:nvPr/>
          </p:nvSpPr>
          <p:spPr bwMode="auto">
            <a:xfrm>
              <a:off x="2114823" y="1839739"/>
              <a:ext cx="2754312" cy="320675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r>
                <a:rPr lang="en-US" sz="1600" b="1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  GZR + EBR  + RBV Genotype 1b</a:t>
              </a:r>
              <a:endParaRPr lang="en-US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46" name="Rectangle 3"/>
            <p:cNvSpPr>
              <a:spLocks noChangeArrowheads="1"/>
            </p:cNvSpPr>
            <p:nvPr/>
          </p:nvSpPr>
          <p:spPr bwMode="auto">
            <a:xfrm>
              <a:off x="2090652" y="1944514"/>
              <a:ext cx="177800" cy="12541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ea typeface="ＭＳ Ｐゴシック" pitchFamily="34" charset="-128"/>
              </a:endParaRPr>
            </a:p>
          </p:txBody>
        </p:sp>
        <p:sp>
          <p:nvSpPr>
            <p:cNvPr id="47" name="AutoShape 165"/>
            <p:cNvSpPr>
              <a:spLocks noChangeArrowheads="1"/>
            </p:cNvSpPr>
            <p:nvPr/>
          </p:nvSpPr>
          <p:spPr bwMode="auto">
            <a:xfrm>
              <a:off x="5056460" y="1528589"/>
              <a:ext cx="2755900" cy="320675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r>
                <a:rPr lang="en-US" sz="1600" b="1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  GZR + EBR Genotype 1a</a:t>
              </a:r>
              <a:endParaRPr lang="en-US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48" name="Rectangle 3"/>
            <p:cNvSpPr>
              <a:spLocks noChangeArrowheads="1"/>
            </p:cNvSpPr>
            <p:nvPr/>
          </p:nvSpPr>
          <p:spPr bwMode="auto">
            <a:xfrm>
              <a:off x="5029777" y="1633364"/>
              <a:ext cx="177800" cy="125413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ea typeface="ＭＳ Ｐゴシック" pitchFamily="34" charset="-128"/>
              </a:endParaRPr>
            </a:p>
          </p:txBody>
        </p:sp>
        <p:sp>
          <p:nvSpPr>
            <p:cNvPr id="50" name="AutoShape 165"/>
            <p:cNvSpPr>
              <a:spLocks noChangeArrowheads="1"/>
            </p:cNvSpPr>
            <p:nvPr/>
          </p:nvSpPr>
          <p:spPr bwMode="auto">
            <a:xfrm>
              <a:off x="5086623" y="1834977"/>
              <a:ext cx="2025650" cy="369887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r>
                <a:rPr lang="en-US" sz="1600" b="1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  GZR + EBR Genotype 1b</a:t>
              </a:r>
              <a:endParaRPr lang="en-US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52" name="Rectangle 3"/>
            <p:cNvSpPr>
              <a:spLocks noChangeArrowheads="1"/>
            </p:cNvSpPr>
            <p:nvPr/>
          </p:nvSpPr>
          <p:spPr bwMode="auto">
            <a:xfrm>
              <a:off x="5029777" y="1957214"/>
              <a:ext cx="177800" cy="144463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ea typeface="ＭＳ Ｐゴシック" pitchFamily="34" charset="-128"/>
              </a:endParaRPr>
            </a:p>
          </p:txBody>
        </p:sp>
      </p:grpSp>
      <p:grpSp>
        <p:nvGrpSpPr>
          <p:cNvPr id="55" name="Groupe 54"/>
          <p:cNvGrpSpPr/>
          <p:nvPr/>
        </p:nvGrpSpPr>
        <p:grpSpPr>
          <a:xfrm>
            <a:off x="2309032" y="3098558"/>
            <a:ext cx="4207184" cy="2922730"/>
            <a:chOff x="1876985" y="2882534"/>
            <a:chExt cx="4207184" cy="2922730"/>
          </a:xfrm>
        </p:grpSpPr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2227903" y="5729218"/>
              <a:ext cx="385626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2692599" y="3501009"/>
              <a:ext cx="518400" cy="2219400"/>
            </a:xfrm>
            <a:prstGeom prst="rect">
              <a:avLst/>
            </a:prstGeom>
            <a:solidFill>
              <a:srgbClr val="3333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1976372" y="501969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1976372" y="4417036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1876985" y="3214475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1976372" y="3815755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2211209" y="512742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2211209" y="452614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2211209" y="332081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2211209" y="392209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2301698" y="3312521"/>
              <a:ext cx="0" cy="240713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2630941" y="2882534"/>
              <a:ext cx="660757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95 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(87-99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1877894" y="2897845"/>
              <a:ext cx="3674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3212991" y="2957463"/>
              <a:ext cx="716863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92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(78-98)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4632583" y="3553429"/>
              <a:ext cx="518400" cy="2166980"/>
            </a:xfrm>
            <a:prstGeom prst="rect">
              <a:avLst/>
            </a:prstGeom>
            <a:solidFill>
              <a:srgbClr val="660066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Rectangle 133"/>
            <p:cNvSpPr>
              <a:spLocks noChangeArrowheads="1"/>
            </p:cNvSpPr>
            <p:nvPr/>
          </p:nvSpPr>
          <p:spPr bwMode="auto">
            <a:xfrm>
              <a:off x="5390316" y="3500438"/>
              <a:ext cx="518400" cy="2217377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3337254" y="3553429"/>
              <a:ext cx="518400" cy="216698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4488548" y="2957463"/>
              <a:ext cx="716863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92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(81-98)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2362902" y="5445224"/>
              <a:ext cx="3145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N</a:t>
              </a:r>
              <a:endParaRPr lang="fr-FR" sz="1400" dirty="0"/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3390714" y="5445224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36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4712312" y="5445224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52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5425166" y="5445224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22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99" name="Rectangle 144"/>
            <p:cNvSpPr>
              <a:spLocks noChangeArrowheads="1"/>
            </p:cNvSpPr>
            <p:nvPr/>
          </p:nvSpPr>
          <p:spPr bwMode="auto">
            <a:xfrm>
              <a:off x="5232411" y="2882534"/>
              <a:ext cx="808234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95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(77-100)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2713652" y="5445224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76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54" name="Rectangle 135"/>
            <p:cNvSpPr>
              <a:spLocks noChangeArrowheads="1"/>
            </p:cNvSpPr>
            <p:nvPr/>
          </p:nvSpPr>
          <p:spPr bwMode="auto">
            <a:xfrm>
              <a:off x="2079098" y="5589820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982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C-WORTHY Study: grazoprevir + elbasvir </a:t>
            </a:r>
            <a:br>
              <a:rPr lang="en-US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 ribavirin for genotype 1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3809894"/>
              </p:ext>
            </p:extLst>
          </p:nvPr>
        </p:nvGraphicFramePr>
        <p:xfrm>
          <a:off x="251520" y="1658938"/>
          <a:ext cx="8698190" cy="4620974"/>
        </p:xfrm>
        <a:graphic>
          <a:graphicData uri="http://schemas.openxmlformats.org/drawingml/2006/table">
            <a:tbl>
              <a:tblPr/>
              <a:tblGrid>
                <a:gridCol w="2880320"/>
                <a:gridCol w="1163574"/>
                <a:gridCol w="1163574"/>
                <a:gridCol w="1163574"/>
                <a:gridCol w="1163574"/>
                <a:gridCol w="1163574"/>
              </a:tblGrid>
              <a:tr h="45073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mono-infected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co-infected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88727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8W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12W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12W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12W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12W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arm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A1, A2,  B2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A3, B3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Number of patients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events,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51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≥ 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g/dl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Elevation of bilirubin &gt; x 5 baseline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013698" y="6577815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M. Lancet 2015;385:1087-97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1" name="Grouper 26"/>
          <p:cNvGrpSpPr/>
          <p:nvPr/>
        </p:nvGrpSpPr>
        <p:grpSpPr>
          <a:xfrm>
            <a:off x="0" y="6570663"/>
            <a:ext cx="1187999" cy="288111"/>
            <a:chOff x="0" y="6570663"/>
            <a:chExt cx="1088532" cy="28811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8733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850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1043608" y="1128713"/>
            <a:ext cx="72728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according to detection of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resistance-associated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variants at baseline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75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84429"/>
              </p:ext>
            </p:extLst>
          </p:nvPr>
        </p:nvGraphicFramePr>
        <p:xfrm>
          <a:off x="452736" y="2159727"/>
          <a:ext cx="8353425" cy="2749198"/>
        </p:xfrm>
        <a:graphic>
          <a:graphicData uri="http://schemas.openxmlformats.org/drawingml/2006/table">
            <a:tbl>
              <a:tblPr/>
              <a:tblGrid>
                <a:gridCol w="2177246"/>
                <a:gridCol w="1501015"/>
                <a:gridCol w="1421316"/>
                <a:gridCol w="1715145"/>
                <a:gridCol w="1538703"/>
              </a:tblGrid>
              <a:tr h="44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variants at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variants at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(HCV RNA &lt; 25 IU/ml)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68% 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2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Mutations detected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prevalent NS3 variants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failure 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Y56H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A156T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D168A/N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prevalent NS5A variants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failure 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Q30R/H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L31M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Y93H/N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95536" y="5013176"/>
            <a:ext cx="1058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p &lt; 0.001</a:t>
            </a:r>
            <a:endParaRPr lang="fr-FR" sz="1400" dirty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013698" y="6577815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M. Lancet 2015;385:1087-97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26"/>
          <p:cNvGrpSpPr/>
          <p:nvPr/>
        </p:nvGrpSpPr>
        <p:grpSpPr>
          <a:xfrm>
            <a:off x="0" y="6570663"/>
            <a:ext cx="1187999" cy="288111"/>
            <a:chOff x="0" y="6570663"/>
            <a:chExt cx="1088532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8733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C-WORTHY Study: grazoprevir + elbasvir </a:t>
            </a:r>
            <a:br>
              <a:rPr lang="en-US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 ribavirin for genotype 1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C-WORTHY Study: </a:t>
            </a:r>
            <a:r>
              <a:rPr lang="en-US" dirty="0" err="1" smtClean="0">
                <a:ea typeface="ＭＳ Ｐゴシック" pitchFamily="-1" charset="-128"/>
                <a:cs typeface="ＭＳ Ｐゴシック" pitchFamily="-1" charset="-128"/>
              </a:rPr>
              <a:t>grazoprevir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US" dirty="0" err="1" smtClean="0">
                <a:ea typeface="ＭＳ Ｐゴシック" pitchFamily="-1" charset="-128"/>
                <a:cs typeface="ＭＳ Ｐゴシック" pitchFamily="-1" charset="-128"/>
              </a:rPr>
              <a:t>elbasvir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US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for genotype 1</a:t>
            </a: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8244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ea typeface="ＭＳ Ｐゴシック" pitchFamily="-1" charset="-128"/>
              </a:rPr>
              <a:t>In this phase II study, 12 weeks of oral treatment with </a:t>
            </a:r>
            <a:r>
              <a:rPr lang="en-US" sz="2000" dirty="0" err="1" smtClean="0">
                <a:ea typeface="ＭＳ Ｐゴシック" pitchFamily="-1" charset="-128"/>
              </a:rPr>
              <a:t>grazoprevir</a:t>
            </a:r>
            <a:r>
              <a:rPr lang="en-US" sz="2000" dirty="0" smtClean="0">
                <a:ea typeface="ＭＳ Ｐゴシック" pitchFamily="-1" charset="-128"/>
              </a:rPr>
              <a:t> and </a:t>
            </a:r>
            <a:r>
              <a:rPr lang="en-US" sz="2000" dirty="0" err="1" smtClean="0">
                <a:ea typeface="ＭＳ Ｐゴシック" pitchFamily="-1" charset="-128"/>
              </a:rPr>
              <a:t>elbasvir</a:t>
            </a:r>
            <a:r>
              <a:rPr lang="en-US" sz="2000" dirty="0" smtClean="0">
                <a:ea typeface="ＭＳ Ｐゴシック" pitchFamily="-1" charset="-128"/>
              </a:rPr>
              <a:t>, with or without RBV, was well tolerated and led to high rates of SVR</a:t>
            </a:r>
            <a:r>
              <a:rPr lang="en-US" sz="2000" baseline="-25000" dirty="0" smtClean="0">
                <a:ea typeface="ＭＳ Ｐゴシック" pitchFamily="-1" charset="-128"/>
              </a:rPr>
              <a:t>12</a:t>
            </a:r>
            <a:r>
              <a:rPr lang="en-US" sz="2000" dirty="0" smtClean="0">
                <a:ea typeface="ＭＳ Ｐゴシック" pitchFamily="-1" charset="-128"/>
              </a:rPr>
              <a:t> (87–98%) in previously untreated patients without cirrhosis with HCV genotype 1 </a:t>
            </a:r>
            <a:r>
              <a:rPr lang="en-US" sz="2000" dirty="0" err="1" smtClean="0">
                <a:ea typeface="ＭＳ Ｐゴシック" pitchFamily="-1" charset="-128"/>
              </a:rPr>
              <a:t>monoinfection</a:t>
            </a:r>
            <a:r>
              <a:rPr lang="en-US" sz="2000" dirty="0" smtClean="0">
                <a:ea typeface="ＭＳ Ｐゴシック" pitchFamily="-1" charset="-128"/>
              </a:rPr>
              <a:t> or HIV/HCV co-infection</a:t>
            </a:r>
          </a:p>
          <a:p>
            <a:pPr lvl="2">
              <a:spcBef>
                <a:spcPts val="0"/>
              </a:spcBef>
            </a:pPr>
            <a:r>
              <a:rPr lang="en-US" sz="1700" dirty="0" smtClean="0">
                <a:ea typeface="ＭＳ Ｐゴシック" pitchFamily="-1" charset="-128"/>
              </a:rPr>
              <a:t>The addition of RBV was not associated with increased rates of SVR</a:t>
            </a:r>
            <a:r>
              <a:rPr lang="en-US" sz="1700" baseline="-25000" dirty="0" smtClean="0">
                <a:ea typeface="ＭＳ Ｐゴシック" pitchFamily="-1" charset="-128"/>
              </a:rPr>
              <a:t>12</a:t>
            </a:r>
            <a:r>
              <a:rPr lang="en-US" sz="1700" dirty="0" smtClean="0">
                <a:ea typeface="ＭＳ Ｐゴシック" pitchFamily="-1" charset="-128"/>
              </a:rPr>
              <a:t> </a:t>
            </a:r>
          </a:p>
          <a:p>
            <a:pPr lvl="2">
              <a:spcBef>
                <a:spcPts val="0"/>
              </a:spcBef>
            </a:pPr>
            <a:r>
              <a:rPr lang="en-US" sz="1700" dirty="0" smtClean="0">
                <a:ea typeface="ＭＳ Ｐゴシック" pitchFamily="-1" charset="-128"/>
              </a:rPr>
              <a:t>Similar efficacy was seen in patients with genotype 1a and 1b</a:t>
            </a:r>
          </a:p>
          <a:p>
            <a:pPr lvl="2">
              <a:spcBef>
                <a:spcPts val="0"/>
              </a:spcBef>
            </a:pPr>
            <a:r>
              <a:rPr lang="en-US" sz="1700" dirty="0" smtClean="0">
                <a:ea typeface="ＭＳ Ｐゴシック" pitchFamily="-1" charset="-128"/>
              </a:rPr>
              <a:t>SVR</a:t>
            </a:r>
            <a:r>
              <a:rPr lang="en-US" sz="1700" baseline="-25000" dirty="0" smtClean="0">
                <a:ea typeface="ＭＳ Ｐゴシック" pitchFamily="-1" charset="-128"/>
              </a:rPr>
              <a:t>12 </a:t>
            </a:r>
            <a:r>
              <a:rPr lang="en-US" sz="1700" dirty="0" smtClean="0">
                <a:ea typeface="ＭＳ Ｐゴシック" pitchFamily="-1" charset="-128"/>
              </a:rPr>
              <a:t>was similar with 12 weeks of treatment in mono and co-infected patients</a:t>
            </a:r>
          </a:p>
          <a:p>
            <a:pPr lvl="2">
              <a:spcBef>
                <a:spcPts val="0"/>
              </a:spcBef>
            </a:pPr>
            <a:r>
              <a:rPr lang="en-US" sz="1700" dirty="0" smtClean="0">
                <a:ea typeface="ＭＳ Ｐゴシック" pitchFamily="-1" charset="-128"/>
              </a:rPr>
              <a:t>8 weeks of GZR + EBR + RBV led to suboptimal SVR</a:t>
            </a:r>
            <a:r>
              <a:rPr lang="en-US" sz="1700" baseline="-25000" dirty="0" smtClean="0">
                <a:ea typeface="ＭＳ Ｐゴシック" pitchFamily="-1" charset="-128"/>
              </a:rPr>
              <a:t>12, </a:t>
            </a:r>
            <a:r>
              <a:rPr lang="en-US" sz="1700" dirty="0" smtClean="0"/>
              <a:t>mainly because of relapse</a:t>
            </a:r>
            <a:r>
              <a:rPr lang="en-US" sz="1700" dirty="0" smtClean="0">
                <a:ea typeface="ＭＳ Ｐゴシック" pitchFamily="-1" charset="-128"/>
              </a:rPr>
              <a:t> </a:t>
            </a:r>
          </a:p>
          <a:p>
            <a:pPr lvl="2">
              <a:spcBef>
                <a:spcPts val="0"/>
              </a:spcBef>
            </a:pPr>
            <a:r>
              <a:rPr lang="en-US" sz="1700" dirty="0" smtClean="0">
                <a:ea typeface="ＭＳ Ｐゴシック" pitchFamily="-1" charset="-128"/>
              </a:rPr>
              <a:t>Patients with NS5A baseline resistance-associated variants had lower SVR</a:t>
            </a:r>
            <a:r>
              <a:rPr lang="en-US" sz="1700" baseline="-25000" dirty="0" smtClean="0">
                <a:ea typeface="ＭＳ Ｐゴシック" pitchFamily="-1" charset="-128"/>
              </a:rPr>
              <a:t>12</a:t>
            </a:r>
          </a:p>
          <a:p>
            <a:pPr lvl="2">
              <a:spcBef>
                <a:spcPts val="0"/>
              </a:spcBef>
            </a:pPr>
            <a:r>
              <a:rPr lang="en-US" sz="1700" dirty="0" err="1" smtClean="0">
                <a:ea typeface="ＭＳ Ｐゴシック" pitchFamily="-1" charset="-128"/>
              </a:rPr>
              <a:t>Virological</a:t>
            </a:r>
            <a:r>
              <a:rPr lang="en-US" sz="1700" dirty="0" smtClean="0">
                <a:ea typeface="ＭＳ Ｐゴシック" pitchFamily="-1" charset="-128"/>
              </a:rPr>
              <a:t> relapse was associated with emergence of resistance-associated variants to one or both of the drugs (GZR, EBR) in the regimen</a:t>
            </a:r>
          </a:p>
          <a:p>
            <a:pPr lvl="2">
              <a:spcBef>
                <a:spcPts val="0"/>
              </a:spcBef>
            </a:pPr>
            <a:r>
              <a:rPr lang="en-US" sz="1700" dirty="0" smtClean="0">
                <a:ea typeface="ＭＳ Ｐゴシック" pitchFamily="-1" charset="-128"/>
              </a:rPr>
              <a:t>Treatment-emergent, clinically significant, adverse events were infrequent</a:t>
            </a:r>
          </a:p>
          <a:p>
            <a:pPr lvl="2">
              <a:spcBef>
                <a:spcPts val="0"/>
              </a:spcBef>
            </a:pPr>
            <a:r>
              <a:rPr lang="en-US" sz="1700" dirty="0" smtClean="0">
                <a:ea typeface="ＭＳ Ｐゴシック" pitchFamily="-1" charset="-128"/>
              </a:rPr>
              <a:t>No discontinuation for adverse event</a:t>
            </a:r>
          </a:p>
          <a:p>
            <a:pPr lvl="2">
              <a:spcBef>
                <a:spcPts val="0"/>
              </a:spcBef>
            </a:pPr>
            <a:r>
              <a:rPr lang="en-US" sz="1700" dirty="0" smtClean="0">
                <a:ea typeface="ＭＳ Ｐゴシック" pitchFamily="-1" charset="-128"/>
              </a:rPr>
              <a:t>In HIV co-infected patients, adverse events were less frequently reported, and </a:t>
            </a:r>
            <a:r>
              <a:rPr lang="en-US" sz="1700" dirty="0" smtClean="0"/>
              <a:t>HIV suppression was maintained</a:t>
            </a:r>
            <a:r>
              <a:rPr lang="en-US" sz="1700" dirty="0" smtClean="0">
                <a:ea typeface="ＭＳ Ｐゴシック" pitchFamily="-1" charset="-128"/>
              </a:rPr>
              <a:t> 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013698" y="6577815"/>
            <a:ext cx="3137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Sulkowski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M. Lancet 2015;385:1087-97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1187999" cy="288111"/>
            <a:chOff x="0" y="6570663"/>
            <a:chExt cx="1088532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8733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C-WORTHY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1051</Words>
  <Application>Microsoft Office PowerPoint</Application>
  <PresentationFormat>Affichage à l'écran (4:3)</PresentationFormat>
  <Paragraphs>324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2015 </vt:lpstr>
      <vt:lpstr>C-WORTHY Study: grazoprevir + elbasvir  + ribavirin for genotype 1</vt:lpstr>
      <vt:lpstr>C-WORTHY Study: grazoprevir + elbasvir  + ribavirin for genotype 1</vt:lpstr>
      <vt:lpstr>C-WORTHY Study: grazoprevir + elbasvir  + ribavirin for genotype 1</vt:lpstr>
      <vt:lpstr>C-WORTHY Study: grazoprevir + elbasvir  + ribavirin for genotype 1</vt:lpstr>
      <vt:lpstr>C-WORTHY Study: grazoprevir + elbasvir  + ribavirin for genotype 1</vt:lpstr>
      <vt:lpstr>C-WORTHY Study: grazoprevir + elbasvir  + ribavirin for genotype 1</vt:lpstr>
      <vt:lpstr>C-WORTHY Study: grazoprevir + elbasvir  + ribavirin for genotype 1</vt:lpstr>
      <vt:lpstr>C-WORTHY Study: grazoprevir + elbasvir  + ribavirin for genotype 1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83</cp:revision>
  <dcterms:created xsi:type="dcterms:W3CDTF">2010-10-19T10:42:50Z</dcterms:created>
  <dcterms:modified xsi:type="dcterms:W3CDTF">2015-11-05T20:21:38Z</dcterms:modified>
</cp:coreProperties>
</file>