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3" r:id="rId2"/>
    <p:sldId id="295" r:id="rId3"/>
    <p:sldId id="286" r:id="rId4"/>
    <p:sldId id="296" r:id="rId5"/>
    <p:sldId id="297" r:id="rId6"/>
    <p:sldId id="298" r:id="rId7"/>
    <p:sldId id="300" r:id="rId8"/>
    <p:sldId id="299" r:id="rId9"/>
    <p:sldId id="301" r:id="rId10"/>
    <p:sldId id="292" r:id="rId1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FFFF"/>
    <a:srgbClr val="333399"/>
    <a:srgbClr val="FFC000"/>
    <a:srgbClr val="000066"/>
    <a:srgbClr val="10EB00"/>
    <a:srgbClr val="FF6600"/>
    <a:srgbClr val="000000"/>
    <a:srgbClr val="333333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322" autoAdjust="0"/>
    <p:restoredTop sz="94660"/>
  </p:normalViewPr>
  <p:slideViewPr>
    <p:cSldViewPr>
      <p:cViewPr varScale="1">
        <p:scale>
          <a:sx n="82" d="100"/>
          <a:sy n="82" d="100"/>
        </p:scale>
        <p:origin x="-1800" y="-96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18/08/2015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734030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Line 172"/>
          <p:cNvSpPr>
            <a:spLocks noChangeShapeType="1"/>
          </p:cNvSpPr>
          <p:nvPr/>
        </p:nvSpPr>
        <p:spPr bwMode="auto">
          <a:xfrm>
            <a:off x="5508104" y="1927024"/>
            <a:ext cx="11266" cy="381599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5" name="Line 172"/>
          <p:cNvSpPr>
            <a:spLocks noChangeShapeType="1"/>
          </p:cNvSpPr>
          <p:nvPr/>
        </p:nvSpPr>
        <p:spPr bwMode="auto">
          <a:xfrm>
            <a:off x="8774678" y="1916832"/>
            <a:ext cx="11282" cy="381599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9" name="Line 172"/>
          <p:cNvSpPr>
            <a:spLocks noChangeShapeType="1"/>
          </p:cNvSpPr>
          <p:nvPr/>
        </p:nvSpPr>
        <p:spPr bwMode="auto">
          <a:xfrm>
            <a:off x="8126606" y="1907592"/>
            <a:ext cx="11266" cy="381599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Line 63"/>
          <p:cNvSpPr>
            <a:spLocks noChangeShapeType="1"/>
          </p:cNvSpPr>
          <p:nvPr/>
        </p:nvSpPr>
        <p:spPr bwMode="auto">
          <a:xfrm>
            <a:off x="5580051" y="2571203"/>
            <a:ext cx="75599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3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35918922"/>
              </p:ext>
            </p:extLst>
          </p:nvPr>
        </p:nvGraphicFramePr>
        <p:xfrm>
          <a:off x="6300193" y="3118105"/>
          <a:ext cx="2448272" cy="310896"/>
        </p:xfrm>
        <a:graphic>
          <a:graphicData uri="http://schemas.openxmlformats.org/drawingml/2006/table">
            <a:tbl>
              <a:tblPr/>
              <a:tblGrid>
                <a:gridCol w="2448272"/>
              </a:tblGrid>
              <a:tr h="276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 + PR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  <p:sp>
        <p:nvSpPr>
          <p:cNvPr id="16" name="Oval 110"/>
          <p:cNvSpPr>
            <a:spLocks noChangeArrowheads="1"/>
          </p:cNvSpPr>
          <p:nvPr/>
        </p:nvSpPr>
        <p:spPr bwMode="auto">
          <a:xfrm>
            <a:off x="8532440" y="1412776"/>
            <a:ext cx="432261" cy="467999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graphicFrame>
        <p:nvGraphicFramePr>
          <p:cNvPr id="23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78274938"/>
              </p:ext>
            </p:extLst>
          </p:nvPr>
        </p:nvGraphicFramePr>
        <p:xfrm>
          <a:off x="6660233" y="4077072"/>
          <a:ext cx="1440159" cy="310896"/>
        </p:xfrm>
        <a:graphic>
          <a:graphicData uri="http://schemas.openxmlformats.org/drawingml/2006/table">
            <a:tbl>
              <a:tblPr/>
              <a:tblGrid>
                <a:gridCol w="1440159"/>
              </a:tblGrid>
              <a:tr h="2496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 + PR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54814777"/>
              </p:ext>
            </p:extLst>
          </p:nvPr>
        </p:nvGraphicFramePr>
        <p:xfrm>
          <a:off x="6300192" y="4486257"/>
          <a:ext cx="2448272" cy="310896"/>
        </p:xfrm>
        <a:graphic>
          <a:graphicData uri="http://schemas.openxmlformats.org/drawingml/2006/table">
            <a:tbl>
              <a:tblPr/>
              <a:tblGrid>
                <a:gridCol w="2448272"/>
              </a:tblGrid>
              <a:tr h="257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 + PR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46" name="Rectangle 45"/>
          <p:cNvSpPr/>
          <p:nvPr/>
        </p:nvSpPr>
        <p:spPr>
          <a:xfrm>
            <a:off x="5832435" y="2206918"/>
            <a:ext cx="4251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smtClean="0">
                <a:latin typeface="Calibri" pitchFamily="34" charset="0"/>
              </a:rPr>
              <a:t>Yes</a:t>
            </a:r>
            <a:endParaRPr lang="en-US" sz="1400" b="1">
              <a:latin typeface="Calibri" pitchFamily="34" charset="0"/>
            </a:endParaRPr>
          </a:p>
        </p:txBody>
      </p:sp>
      <p:sp>
        <p:nvSpPr>
          <p:cNvPr id="57" name="ZoneTexte 69"/>
          <p:cNvSpPr txBox="1">
            <a:spLocks noChangeArrowheads="1"/>
          </p:cNvSpPr>
          <p:nvPr/>
        </p:nvSpPr>
        <p:spPr bwMode="auto">
          <a:xfrm>
            <a:off x="5508104" y="6565640"/>
            <a:ext cx="36433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Hezode C. Gut 2015;64:948-56</a:t>
            </a:r>
            <a:endParaRPr lang="en-US" sz="1200" i="1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58" name="Grouper 57"/>
          <p:cNvGrpSpPr/>
          <p:nvPr/>
        </p:nvGrpSpPr>
        <p:grpSpPr>
          <a:xfrm>
            <a:off x="-1" y="6570663"/>
            <a:ext cx="1259633" cy="288111"/>
            <a:chOff x="0" y="6570663"/>
            <a:chExt cx="1190237" cy="288111"/>
          </a:xfrm>
        </p:grpSpPr>
        <p:sp>
          <p:nvSpPr>
            <p:cNvPr id="5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0" name="ZoneTexte 23"/>
            <p:cNvSpPr txBox="1">
              <a:spLocks noChangeArrowheads="1"/>
            </p:cNvSpPr>
            <p:nvPr/>
          </p:nvSpPr>
          <p:spPr bwMode="auto">
            <a:xfrm>
              <a:off x="76200" y="6581775"/>
              <a:ext cx="111403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COMMAND-1</a:t>
              </a:r>
              <a:endParaRPr lang="en-US" sz="1200" b="1" i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61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COMMAND-1 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daclatasvir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+ PEG-IFN + RBV for genotype 1 or 4</a:t>
            </a:r>
            <a:endParaRPr lang="en-GB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53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94700193"/>
              </p:ext>
            </p:extLst>
          </p:nvPr>
        </p:nvGraphicFramePr>
        <p:xfrm>
          <a:off x="3131634" y="3671429"/>
          <a:ext cx="2016430" cy="859536"/>
        </p:xfrm>
        <a:graphic>
          <a:graphicData uri="http://schemas.openxmlformats.org/drawingml/2006/table">
            <a:tbl>
              <a:tblPr/>
              <a:tblGrid>
                <a:gridCol w="2016430"/>
              </a:tblGrid>
              <a:tr h="433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DCV60 +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PEG-IFN + RBV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158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5" name="Line 63"/>
          <p:cNvSpPr>
            <a:spLocks noChangeShapeType="1"/>
          </p:cNvSpPr>
          <p:nvPr/>
        </p:nvSpPr>
        <p:spPr bwMode="auto">
          <a:xfrm flipV="1">
            <a:off x="5544193" y="3270114"/>
            <a:ext cx="755999" cy="4245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845291" y="2926313"/>
            <a:ext cx="3994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smtClean="0">
                <a:latin typeface="Calibri" pitchFamily="34" charset="0"/>
              </a:rPr>
              <a:t>No</a:t>
            </a:r>
            <a:endParaRPr lang="en-US" sz="1400" b="1">
              <a:latin typeface="Calibri" pitchFamily="34" charset="0"/>
            </a:endParaRPr>
          </a:p>
        </p:txBody>
      </p:sp>
      <p:sp>
        <p:nvSpPr>
          <p:cNvPr id="62" name="Line 63"/>
          <p:cNvSpPr>
            <a:spLocks noChangeShapeType="1"/>
          </p:cNvSpPr>
          <p:nvPr/>
        </p:nvSpPr>
        <p:spPr bwMode="auto">
          <a:xfrm>
            <a:off x="5580051" y="3957046"/>
            <a:ext cx="79214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832435" y="3645708"/>
            <a:ext cx="4251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smtClean="0">
                <a:latin typeface="Calibri" pitchFamily="34" charset="0"/>
              </a:rPr>
              <a:t>Yes</a:t>
            </a:r>
            <a:endParaRPr lang="en-US" sz="1400" b="1">
              <a:latin typeface="Calibri" pitchFamily="34" charset="0"/>
            </a:endParaRPr>
          </a:p>
        </p:txBody>
      </p:sp>
      <p:sp>
        <p:nvSpPr>
          <p:cNvPr id="64" name="Line 63"/>
          <p:cNvSpPr>
            <a:spLocks noChangeShapeType="1"/>
          </p:cNvSpPr>
          <p:nvPr/>
        </p:nvSpPr>
        <p:spPr bwMode="auto">
          <a:xfrm>
            <a:off x="5544193" y="4657381"/>
            <a:ext cx="75599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845291" y="4365104"/>
            <a:ext cx="3994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smtClean="0">
                <a:latin typeface="Calibri" pitchFamily="34" charset="0"/>
              </a:rPr>
              <a:t>No</a:t>
            </a:r>
            <a:endParaRPr lang="en-US" sz="1400" b="1">
              <a:latin typeface="Calibri" pitchFamily="34" charset="0"/>
            </a:endParaRPr>
          </a:p>
        </p:txBody>
      </p:sp>
      <p:cxnSp>
        <p:nvCxnSpPr>
          <p:cNvPr id="67" name="Connecteur droit 66"/>
          <p:cNvCxnSpPr>
            <a:cxnSpLocks noChangeShapeType="1"/>
          </p:cNvCxnSpPr>
          <p:nvPr/>
        </p:nvCxnSpPr>
        <p:spPr bwMode="auto">
          <a:xfrm>
            <a:off x="2987824" y="2132856"/>
            <a:ext cx="2655" cy="4320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68" name="Oval 170"/>
          <p:cNvSpPr>
            <a:spLocks noChangeArrowheads="1"/>
          </p:cNvSpPr>
          <p:nvPr/>
        </p:nvSpPr>
        <p:spPr bwMode="auto">
          <a:xfrm>
            <a:off x="2195736" y="1268758"/>
            <a:ext cx="1539875" cy="874208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latin typeface="Calibri" pitchFamily="-1" charset="0"/>
                <a:ea typeface="Arial" pitchFamily="-1" charset="0"/>
                <a:cs typeface="Arial" pitchFamily="-1" charset="0"/>
              </a:rPr>
              <a:t>2 : 2 : 1</a:t>
            </a:r>
            <a:endParaRPr lang="en-US" sz="1200" b="1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Double blind</a:t>
            </a:r>
            <a:endParaRPr lang="en-US" sz="12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9" name="Espace réservé du contenu 2"/>
          <p:cNvSpPr txBox="1">
            <a:spLocks/>
          </p:cNvSpPr>
          <p:nvPr/>
        </p:nvSpPr>
        <p:spPr bwMode="auto">
          <a:xfrm>
            <a:off x="253018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800" b="1" kern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  <a:endParaRPr lang="en-US" sz="2800" b="1" kern="0">
              <a:solidFill>
                <a:srgbClr val="0070C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0" name="AutoShape 162"/>
          <p:cNvSpPr>
            <a:spLocks noChangeArrowheads="1"/>
          </p:cNvSpPr>
          <p:nvPr/>
        </p:nvSpPr>
        <p:spPr bwMode="auto">
          <a:xfrm>
            <a:off x="179512" y="2945242"/>
            <a:ext cx="2340000" cy="200906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18-70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</a:t>
            </a:r>
            <a:r>
              <a:rPr lang="en-US" sz="1400" b="1" smtClean="0">
                <a:latin typeface="Calibri" pitchFamily="-1" charset="0"/>
                <a:ea typeface="Arial" pitchFamily="-1" charset="0"/>
                <a:cs typeface="Arial" pitchFamily="-1" charset="0"/>
              </a:rPr>
              <a:t>G</a:t>
            </a: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enotype </a:t>
            </a:r>
            <a:r>
              <a:rPr lang="en-US" sz="1400" b="1" smtClean="0">
                <a:latin typeface="Calibri" pitchFamily="-1" charset="0"/>
                <a:ea typeface="Arial" pitchFamily="-1" charset="0"/>
                <a:cs typeface="Arial" pitchFamily="-1" charset="0"/>
              </a:rPr>
              <a:t>1 or 4</a:t>
            </a:r>
            <a:endParaRPr lang="en-US" sz="1400" b="1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latin typeface="Calibri" pitchFamily="-1" charset="0"/>
                <a:ea typeface="Arial" pitchFamily="-1" charset="0"/>
                <a:cs typeface="Arial" pitchFamily="-1" charset="0"/>
              </a:rPr>
              <a:t>T</a:t>
            </a: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reatment naïve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100,000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latin typeface="Calibri" pitchFamily="-1" charset="0"/>
                <a:ea typeface="Arial" pitchFamily="-1" charset="0"/>
                <a:cs typeface="Arial" pitchFamily="-1" charset="0"/>
              </a:rPr>
              <a:t>Compensated</a:t>
            </a: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cirrhosis allowed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coinfection</a:t>
            </a:r>
            <a:endParaRPr lang="en-US" sz="1400" b="1" baseline="3000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graphicFrame>
        <p:nvGraphicFramePr>
          <p:cNvPr id="72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17628986"/>
              </p:ext>
            </p:extLst>
          </p:nvPr>
        </p:nvGraphicFramePr>
        <p:xfrm>
          <a:off x="3131634" y="4941168"/>
          <a:ext cx="5616830" cy="585216"/>
        </p:xfrm>
        <a:graphic>
          <a:graphicData uri="http://schemas.openxmlformats.org/drawingml/2006/table">
            <a:tbl>
              <a:tblPr/>
              <a:tblGrid>
                <a:gridCol w="5616830"/>
              </a:tblGrid>
              <a:tr h="433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 + PEG-IFN + RBV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78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3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00249754"/>
              </p:ext>
            </p:extLst>
          </p:nvPr>
        </p:nvGraphicFramePr>
        <p:xfrm>
          <a:off x="3131634" y="2348880"/>
          <a:ext cx="2016430" cy="859536"/>
        </p:xfrm>
        <a:graphic>
          <a:graphicData uri="http://schemas.openxmlformats.org/drawingml/2006/table">
            <a:tbl>
              <a:tblPr/>
              <a:tblGrid>
                <a:gridCol w="2016430"/>
              </a:tblGrid>
              <a:tr h="433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DCV20 +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PEG-IFN + RBV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159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  <p:sp>
        <p:nvSpPr>
          <p:cNvPr id="45" name="ZoneTexte 44"/>
          <p:cNvSpPr txBox="1"/>
          <p:nvPr/>
        </p:nvSpPr>
        <p:spPr>
          <a:xfrm>
            <a:off x="3131840" y="5724544"/>
            <a:ext cx="568863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/>
              <a:t>PDR (protocol-defined response) = </a:t>
            </a:r>
          </a:p>
          <a:p>
            <a:r>
              <a:rPr lang="en-US" sz="1600" smtClean="0"/>
              <a:t>HCV RNA &lt; 25 IU/ml at W4 and undetectable at W10 </a:t>
            </a:r>
            <a:endParaRPr lang="en-US" sz="1600"/>
          </a:p>
        </p:txBody>
      </p:sp>
      <p:sp>
        <p:nvSpPr>
          <p:cNvPr id="79" name="Oval 110"/>
          <p:cNvSpPr>
            <a:spLocks noChangeArrowheads="1"/>
          </p:cNvSpPr>
          <p:nvPr/>
        </p:nvSpPr>
        <p:spPr bwMode="auto">
          <a:xfrm>
            <a:off x="5291867" y="1412776"/>
            <a:ext cx="432261" cy="467999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179512" y="5066020"/>
            <a:ext cx="2274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</a:t>
            </a:r>
            <a:r>
              <a:rPr lang="en-US" sz="1400" dirty="0" err="1" smtClean="0"/>
              <a:t>Randomisation</a:t>
            </a:r>
            <a:r>
              <a:rPr lang="en-US" sz="1400" dirty="0" smtClean="0"/>
              <a:t> stratified </a:t>
            </a:r>
          </a:p>
          <a:p>
            <a:r>
              <a:rPr lang="en-US" sz="1400" dirty="0" smtClean="0"/>
              <a:t>on genotype (1 or 4)</a:t>
            </a:r>
            <a:endParaRPr lang="en-US" sz="1400" dirty="0"/>
          </a:p>
        </p:txBody>
      </p:sp>
      <p:sp>
        <p:nvSpPr>
          <p:cNvPr id="50" name="Oval 110"/>
          <p:cNvSpPr>
            <a:spLocks noChangeArrowheads="1"/>
          </p:cNvSpPr>
          <p:nvPr/>
        </p:nvSpPr>
        <p:spPr bwMode="auto">
          <a:xfrm>
            <a:off x="7884368" y="1412776"/>
            <a:ext cx="432261" cy="467999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38" name="Connecteur droit 37"/>
          <p:cNvCxnSpPr>
            <a:cxnSpLocks noChangeShapeType="1"/>
          </p:cNvCxnSpPr>
          <p:nvPr/>
        </p:nvCxnSpPr>
        <p:spPr bwMode="auto">
          <a:xfrm>
            <a:off x="6300192" y="1772818"/>
            <a:ext cx="2655" cy="4320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39" name="Oval 170"/>
          <p:cNvSpPr>
            <a:spLocks noChangeArrowheads="1"/>
          </p:cNvSpPr>
          <p:nvPr/>
        </p:nvSpPr>
        <p:spPr bwMode="auto">
          <a:xfrm>
            <a:off x="5760282" y="1268760"/>
            <a:ext cx="1187982" cy="576064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latin typeface="Calibri" pitchFamily="-1" charset="0"/>
                <a:ea typeface="Arial" pitchFamily="-1" charset="0"/>
                <a:cs typeface="Arial" pitchFamily="-1" charset="0"/>
              </a:rPr>
              <a:t>i</a:t>
            </a:r>
            <a:r>
              <a:rPr lang="en-US" sz="12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f PDR</a:t>
            </a:r>
            <a:endParaRPr lang="en-US" sz="12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graphicFrame>
        <p:nvGraphicFramePr>
          <p:cNvPr id="40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5852874"/>
              </p:ext>
            </p:extLst>
          </p:nvPr>
        </p:nvGraphicFramePr>
        <p:xfrm>
          <a:off x="6659995" y="2182001"/>
          <a:ext cx="1440397" cy="310896"/>
        </p:xfrm>
        <a:graphic>
          <a:graphicData uri="http://schemas.openxmlformats.org/drawingml/2006/table">
            <a:tbl>
              <a:tblPr/>
              <a:tblGrid>
                <a:gridCol w="1440397"/>
              </a:tblGrid>
              <a:tr h="276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DCV20 + PR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19591147"/>
              </p:ext>
            </p:extLst>
          </p:nvPr>
        </p:nvGraphicFramePr>
        <p:xfrm>
          <a:off x="6660232" y="2636912"/>
          <a:ext cx="1440160" cy="310896"/>
        </p:xfrm>
        <a:graphic>
          <a:graphicData uri="http://schemas.openxmlformats.org/drawingml/2006/table">
            <a:tbl>
              <a:tblPr/>
              <a:tblGrid>
                <a:gridCol w="1440160"/>
              </a:tblGrid>
              <a:tr h="276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 + PR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  <p:cxnSp>
        <p:nvCxnSpPr>
          <p:cNvPr id="42" name="AutoShape 60"/>
          <p:cNvCxnSpPr>
            <a:cxnSpLocks noChangeShapeType="1"/>
          </p:cNvCxnSpPr>
          <p:nvPr/>
        </p:nvCxnSpPr>
        <p:spPr bwMode="auto">
          <a:xfrm rot="10800000" flipH="1" flipV="1">
            <a:off x="6588224" y="2276872"/>
            <a:ext cx="1587" cy="539999"/>
          </a:xfrm>
          <a:prstGeom prst="bentConnector3">
            <a:avLst>
              <a:gd name="adj1" fmla="val -16398740"/>
            </a:avLst>
          </a:prstGeom>
          <a:noFill/>
          <a:ln w="38100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graphicFrame>
        <p:nvGraphicFramePr>
          <p:cNvPr id="44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84897963"/>
              </p:ext>
            </p:extLst>
          </p:nvPr>
        </p:nvGraphicFramePr>
        <p:xfrm>
          <a:off x="6660232" y="3622161"/>
          <a:ext cx="1440159" cy="310896"/>
        </p:xfrm>
        <a:graphic>
          <a:graphicData uri="http://schemas.openxmlformats.org/drawingml/2006/table">
            <a:tbl>
              <a:tblPr/>
              <a:tblGrid>
                <a:gridCol w="1440159"/>
              </a:tblGrid>
              <a:tr h="2496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DCV60 + PR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cxnSp>
        <p:nvCxnSpPr>
          <p:cNvPr id="47" name="AutoShape 60"/>
          <p:cNvCxnSpPr>
            <a:cxnSpLocks noChangeShapeType="1"/>
          </p:cNvCxnSpPr>
          <p:nvPr/>
        </p:nvCxnSpPr>
        <p:spPr bwMode="auto">
          <a:xfrm rot="10800000" flipH="1" flipV="1">
            <a:off x="6660232" y="3717032"/>
            <a:ext cx="1587" cy="539999"/>
          </a:xfrm>
          <a:prstGeom prst="bentConnector3">
            <a:avLst>
              <a:gd name="adj1" fmla="val -16398740"/>
            </a:avLst>
          </a:prstGeom>
          <a:noFill/>
          <a:ln w="38100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48" name="ZoneTexte 47"/>
          <p:cNvSpPr txBox="1"/>
          <p:nvPr/>
        </p:nvSpPr>
        <p:spPr>
          <a:xfrm>
            <a:off x="5171214" y="2276872"/>
            <a:ext cx="351378" cy="2448272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b="1" smtClean="0">
                <a:solidFill>
                  <a:srgbClr val="0070C0"/>
                </a:solidFill>
                <a:latin typeface="Calibri" pitchFamily="34" charset="0"/>
              </a:rPr>
              <a:t>P</a:t>
            </a:r>
          </a:p>
          <a:p>
            <a:pPr algn="ctr"/>
            <a:r>
              <a:rPr lang="en-US" b="1" smtClean="0">
                <a:solidFill>
                  <a:srgbClr val="0070C0"/>
                </a:solidFill>
                <a:latin typeface="Calibri" pitchFamily="34" charset="0"/>
              </a:rPr>
              <a:t>D</a:t>
            </a:r>
          </a:p>
          <a:p>
            <a:pPr algn="ctr"/>
            <a:r>
              <a:rPr lang="en-US" b="1" smtClean="0">
                <a:solidFill>
                  <a:srgbClr val="0070C0"/>
                </a:solidFill>
                <a:latin typeface="Calibri" pitchFamily="34" charset="0"/>
              </a:rPr>
              <a:t>R</a:t>
            </a:r>
            <a:endParaRPr lang="en-US" b="1">
              <a:solidFill>
                <a:srgbClr val="0070C0"/>
              </a:solidFill>
              <a:latin typeface="Calibri" pitchFamily="34" charset="0"/>
            </a:endParaRPr>
          </a:p>
        </p:txBody>
      </p:sp>
      <p:cxnSp>
        <p:nvCxnSpPr>
          <p:cNvPr id="43" name="Connecteur en angle 42"/>
          <p:cNvCxnSpPr/>
          <p:nvPr/>
        </p:nvCxnSpPr>
        <p:spPr>
          <a:xfrm flipV="1">
            <a:off x="2519737" y="2781068"/>
            <a:ext cx="612095" cy="1223993"/>
          </a:xfrm>
          <a:prstGeom prst="bentConnector3">
            <a:avLst>
              <a:gd name="adj1" fmla="val 50000"/>
            </a:avLst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en angle 50"/>
          <p:cNvCxnSpPr/>
          <p:nvPr/>
        </p:nvCxnSpPr>
        <p:spPr>
          <a:xfrm>
            <a:off x="2519737" y="4005207"/>
            <a:ext cx="612093" cy="1223993"/>
          </a:xfrm>
          <a:prstGeom prst="bentConnector3">
            <a:avLst>
              <a:gd name="adj1" fmla="val 50000"/>
            </a:avLst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Line 63"/>
          <p:cNvSpPr>
            <a:spLocks noChangeShapeType="1"/>
          </p:cNvSpPr>
          <p:nvPr/>
        </p:nvSpPr>
        <p:spPr bwMode="auto">
          <a:xfrm flipV="1">
            <a:off x="2699793" y="4005064"/>
            <a:ext cx="431997" cy="4245"/>
          </a:xfrm>
          <a:prstGeom prst="line">
            <a:avLst/>
          </a:prstGeom>
          <a:noFill/>
          <a:ln w="19050" cmpd="sng">
            <a:solidFill>
              <a:srgbClr val="333399"/>
            </a:solidFill>
            <a:round/>
            <a:headEnd type="none"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074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COMMAND-1 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daclatasvir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+ PEG-IFN + RBV for genotype 1 or 4</a:t>
            </a:r>
            <a:endParaRPr lang="en-GB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  <a:br>
              <a:rPr lang="en-US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endParaRPr lang="en-US" sz="2800" b="1" dirty="0" smtClean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600"/>
              </a:spcBef>
            </a:pPr>
            <a:r>
              <a:rPr lang="en-US" sz="2000" dirty="0" smtClean="0">
                <a:ea typeface="ＭＳ Ｐゴシック" pitchFamily="-1" charset="-128"/>
              </a:rPr>
              <a:t>In this phase </a:t>
            </a:r>
            <a:r>
              <a:rPr lang="en-US" sz="2000" dirty="0" err="1" smtClean="0">
                <a:ea typeface="ＭＳ Ｐゴシック" pitchFamily="-1" charset="-128"/>
              </a:rPr>
              <a:t>IIb</a:t>
            </a:r>
            <a:r>
              <a:rPr lang="en-US" sz="2000" dirty="0" smtClean="0">
                <a:ea typeface="ＭＳ Ｐゴシック" pitchFamily="-1" charset="-128"/>
              </a:rPr>
              <a:t> study, the combination of </a:t>
            </a:r>
            <a:r>
              <a:rPr lang="en-US" sz="2000" dirty="0" err="1" smtClean="0">
                <a:ea typeface="ＭＳ Ｐゴシック" pitchFamily="-1" charset="-128"/>
              </a:rPr>
              <a:t>daclatasvir</a:t>
            </a:r>
            <a:r>
              <a:rPr lang="en-US" sz="2000" dirty="0" smtClean="0">
                <a:ea typeface="ＭＳ Ｐゴシック" pitchFamily="-1" charset="-128"/>
              </a:rPr>
              <a:t> + PEG-IFN + RBV was generally well tolerated and achieved higher SVR</a:t>
            </a:r>
            <a:r>
              <a:rPr lang="en-US" sz="2000" baseline="-25000" dirty="0" smtClean="0">
                <a:ea typeface="ＭＳ Ｐゴシック" pitchFamily="-1" charset="-128"/>
              </a:rPr>
              <a:t>24</a:t>
            </a:r>
            <a:r>
              <a:rPr lang="en-US" sz="2000" dirty="0" smtClean="0">
                <a:ea typeface="ＭＳ Ｐゴシック" pitchFamily="-1" charset="-128"/>
              </a:rPr>
              <a:t> rates compared with placebo + PEG-IFN + RBV among patients infected with HCV genotype 1 or 4</a:t>
            </a:r>
          </a:p>
          <a:p>
            <a:pPr lvl="2">
              <a:spcBef>
                <a:spcPts val="600"/>
              </a:spcBef>
            </a:pPr>
            <a:r>
              <a:rPr lang="en-US" sz="1800" dirty="0" smtClean="0">
                <a:ea typeface="ＭＳ Ｐゴシック" pitchFamily="-1" charset="-128"/>
              </a:rPr>
              <a:t>Genotype 1a patients had lower rates of SVR</a:t>
            </a:r>
            <a:r>
              <a:rPr lang="en-US" sz="1800" baseline="-25000" dirty="0" smtClean="0">
                <a:ea typeface="ＭＳ Ｐゴシック" pitchFamily="-1" charset="-128"/>
              </a:rPr>
              <a:t>24</a:t>
            </a:r>
            <a:r>
              <a:rPr lang="en-US" sz="1800" dirty="0" smtClean="0">
                <a:ea typeface="ＭＳ Ｐゴシック" pitchFamily="-1" charset="-128"/>
              </a:rPr>
              <a:t> and higher rates of </a:t>
            </a:r>
            <a:r>
              <a:rPr lang="en-US" sz="1800" dirty="0" err="1" smtClean="0">
                <a:ea typeface="ＭＳ Ｐゴシック" pitchFamily="-1" charset="-128"/>
              </a:rPr>
              <a:t>virologic</a:t>
            </a:r>
            <a:r>
              <a:rPr lang="en-US" sz="1800" dirty="0" smtClean="0">
                <a:ea typeface="ＭＳ Ｐゴシック" pitchFamily="-1" charset="-128"/>
              </a:rPr>
              <a:t> failure compared with genotype 1b patients</a:t>
            </a:r>
          </a:p>
          <a:p>
            <a:pPr lvl="2">
              <a:spcBef>
                <a:spcPts val="600"/>
              </a:spcBef>
            </a:pPr>
            <a:r>
              <a:rPr lang="en-US" sz="1800" dirty="0" smtClean="0">
                <a:ea typeface="ＭＳ Ｐゴシック" pitchFamily="-1" charset="-128"/>
              </a:rPr>
              <a:t>Although sample size was small, SVR</a:t>
            </a:r>
            <a:r>
              <a:rPr lang="en-US" sz="1800" baseline="-25000" dirty="0" smtClean="0">
                <a:ea typeface="ＭＳ Ｐゴシック" pitchFamily="-1" charset="-128"/>
              </a:rPr>
              <a:t>24</a:t>
            </a:r>
            <a:r>
              <a:rPr lang="en-US" sz="1800" dirty="0" smtClean="0">
                <a:ea typeface="ＭＳ Ｐゴシック" pitchFamily="-1" charset="-128"/>
              </a:rPr>
              <a:t> was 100% with DCV 60 mg + PEG-IFN + RBV in genotype 4</a:t>
            </a:r>
          </a:p>
          <a:p>
            <a:pPr lvl="2">
              <a:spcBef>
                <a:spcPts val="600"/>
              </a:spcBef>
            </a:pPr>
            <a:r>
              <a:rPr lang="en-US" sz="1800" dirty="0" smtClean="0">
                <a:ea typeface="ＭＳ Ｐゴシック" pitchFamily="-1" charset="-128"/>
              </a:rPr>
              <a:t>IL28B genotype predicted response, with higher rates of SVR</a:t>
            </a:r>
            <a:r>
              <a:rPr lang="en-US" sz="1800" baseline="-25000" dirty="0" smtClean="0">
                <a:ea typeface="ＭＳ Ｐゴシック" pitchFamily="-1" charset="-128"/>
              </a:rPr>
              <a:t>24</a:t>
            </a:r>
            <a:r>
              <a:rPr lang="en-US" sz="1800" dirty="0" smtClean="0">
                <a:ea typeface="ＭＳ Ｐゴシック" pitchFamily="-1" charset="-128"/>
              </a:rPr>
              <a:t> observed among patients with a CC genotype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>
                <a:ea typeface="ＭＳ Ｐゴシック" pitchFamily="-1" charset="-128"/>
              </a:rPr>
              <a:t>Dose of 60 mg QD of DCV selected for Phase III studies</a:t>
            </a: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5508104" y="6565640"/>
            <a:ext cx="36433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Hezode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C. Gut 2015;64:948-56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5" name="Grouper 57"/>
          <p:cNvGrpSpPr/>
          <p:nvPr/>
        </p:nvGrpSpPr>
        <p:grpSpPr>
          <a:xfrm>
            <a:off x="-1" y="6570663"/>
            <a:ext cx="1259633" cy="288111"/>
            <a:chOff x="0" y="6570663"/>
            <a:chExt cx="1190237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76200" y="6581775"/>
              <a:ext cx="111403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COMMAND-1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29464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COMMAND-1 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daclatasvir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+ PEG-IFN + RBV for genotype 1 or 4</a:t>
            </a:r>
            <a:endParaRPr lang="en-GB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750" y="1340768"/>
            <a:ext cx="8424738" cy="504056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Dosage of drugs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DCV : 20 mg or 60 mg </a:t>
            </a:r>
            <a:r>
              <a:rPr lang="en-US" sz="1600" dirty="0" err="1" smtClean="0"/>
              <a:t>qd</a:t>
            </a:r>
            <a:r>
              <a:rPr lang="en-US" sz="1600" dirty="0" smtClean="0"/>
              <a:t> or matching placebo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PEG-IFN</a:t>
            </a:r>
            <a:r>
              <a:rPr lang="en-US" sz="1600" dirty="0" smtClean="0">
                <a:latin typeface="Symbol"/>
              </a:rPr>
              <a:t>a</a:t>
            </a:r>
            <a:r>
              <a:rPr lang="en-US" sz="1600" dirty="0" smtClean="0"/>
              <a:t>-2a : 180 </a:t>
            </a:r>
            <a:r>
              <a:rPr lang="en-US" sz="1600" dirty="0" smtClean="0">
                <a:latin typeface="Symbol" charset="2"/>
                <a:cs typeface="Symbol" charset="2"/>
              </a:rPr>
              <a:t>m</a:t>
            </a:r>
            <a:r>
              <a:rPr lang="en-US" sz="1600" dirty="0" smtClean="0"/>
              <a:t>g SC once weekly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RBV : 1000 or 1200 mg/day (bid dosing) according to body weight (&lt; or ≥ 75 kg)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2000" dirty="0" smtClean="0">
              <a:solidFill>
                <a:srgbClr val="000066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Co-primary endpoints : </a:t>
            </a:r>
            <a:r>
              <a:rPr lang="en-US" sz="1800" b="0" dirty="0" smtClean="0">
                <a:solidFill>
                  <a:srgbClr val="000066"/>
                </a:solidFill>
                <a:latin typeface="+mn-lt"/>
              </a:rPr>
              <a:t>% of genotype 1 with </a:t>
            </a:r>
            <a:r>
              <a:rPr lang="en-US" sz="1800" b="0" dirty="0" err="1" smtClean="0">
                <a:solidFill>
                  <a:srgbClr val="000066"/>
                </a:solidFill>
                <a:latin typeface="+mn-lt"/>
              </a:rPr>
              <a:t>eRVR</a:t>
            </a:r>
            <a:r>
              <a:rPr lang="en-US" sz="1800" b="0" dirty="0" smtClean="0">
                <a:solidFill>
                  <a:srgbClr val="000066"/>
                </a:solidFill>
                <a:latin typeface="+mn-lt"/>
              </a:rPr>
              <a:t> (undetectable HCV RNA at W4 and W12) and SVR</a:t>
            </a:r>
            <a:r>
              <a:rPr lang="en-US" sz="1800" b="0" baseline="-25000" dirty="0" smtClean="0">
                <a:solidFill>
                  <a:srgbClr val="000066"/>
                </a:solidFill>
                <a:latin typeface="+mn-lt"/>
              </a:rPr>
              <a:t>24</a:t>
            </a:r>
            <a:r>
              <a:rPr lang="en-US" sz="1800" b="0" dirty="0" smtClean="0">
                <a:solidFill>
                  <a:srgbClr val="000066"/>
                </a:solidFill>
                <a:latin typeface="+mn-lt"/>
              </a:rPr>
              <a:t> (undetectable HCV RNA) by m-ITT analysis</a:t>
            </a:r>
            <a:br>
              <a:rPr lang="en-US" sz="1800" b="0" dirty="0" smtClean="0">
                <a:solidFill>
                  <a:srgbClr val="000066"/>
                </a:solidFill>
                <a:latin typeface="+mn-lt"/>
              </a:rPr>
            </a:br>
            <a:endParaRPr lang="en-US" sz="1800" b="0" dirty="0" smtClean="0">
              <a:solidFill>
                <a:srgbClr val="000066"/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Resistance analyses : </a:t>
            </a:r>
            <a:r>
              <a:rPr lang="en-US" sz="1800" b="0" dirty="0" smtClean="0">
                <a:solidFill>
                  <a:srgbClr val="000066"/>
                </a:solidFill>
                <a:latin typeface="+mn-lt"/>
              </a:rPr>
              <a:t>all baseline samples and on-treatment or follow-up samples with HCV RNA ≥ 1000 IU/ml</a:t>
            </a:r>
            <a:br>
              <a:rPr lang="en-US" sz="1800" b="0" dirty="0" smtClean="0">
                <a:solidFill>
                  <a:srgbClr val="000066"/>
                </a:solidFill>
                <a:latin typeface="+mn-lt"/>
              </a:rPr>
            </a:br>
            <a:endParaRPr lang="en-US" sz="1800" b="0" dirty="0" smtClean="0">
              <a:solidFill>
                <a:srgbClr val="000066"/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Objectives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b="0" dirty="0" err="1" smtClean="0">
                <a:solidFill>
                  <a:srgbClr val="000066"/>
                </a:solidFill>
                <a:latin typeface="+mn-lt"/>
              </a:rPr>
              <a:t>eRVR</a:t>
            </a:r>
            <a:r>
              <a:rPr lang="en-US" sz="1600" b="0" dirty="0" smtClean="0">
                <a:solidFill>
                  <a:srgbClr val="000066"/>
                </a:solidFill>
                <a:latin typeface="+mn-lt"/>
              </a:rPr>
              <a:t> of one of DCV dose superior to placebo, </a:t>
            </a:r>
            <a:r>
              <a:rPr lang="en-US" sz="1600" dirty="0" smtClean="0"/>
              <a:t>in genotype 1</a:t>
            </a:r>
            <a:r>
              <a:rPr lang="en-US" sz="1600" b="0" dirty="0" smtClean="0">
                <a:solidFill>
                  <a:srgbClr val="000066"/>
                </a:solidFill>
                <a:latin typeface="+mn-lt"/>
              </a:rPr>
              <a:t> (lower bound of the 80% CI for the difference &gt; 35%, power of 90%)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b="0" dirty="0" smtClean="0">
                <a:solidFill>
                  <a:srgbClr val="000066"/>
                </a:solidFill>
                <a:latin typeface="+mn-lt"/>
              </a:rPr>
              <a:t>SVR</a:t>
            </a:r>
            <a:r>
              <a:rPr lang="en-US" sz="1600" b="0" baseline="-25000" dirty="0" smtClean="0">
                <a:solidFill>
                  <a:srgbClr val="000066"/>
                </a:solidFill>
                <a:latin typeface="+mn-lt"/>
              </a:rPr>
              <a:t>24</a:t>
            </a:r>
            <a:r>
              <a:rPr lang="en-US" sz="1600" b="0" dirty="0" smtClean="0">
                <a:solidFill>
                  <a:srgbClr val="000066"/>
                </a:solidFill>
                <a:latin typeface="+mn-lt"/>
              </a:rPr>
              <a:t> of one of DCV dose superior to placebo, </a:t>
            </a:r>
            <a:r>
              <a:rPr lang="en-US" sz="1600" dirty="0" smtClean="0"/>
              <a:t>in genotype 1</a:t>
            </a:r>
            <a:r>
              <a:rPr lang="en-US" sz="1600" b="0" dirty="0" smtClean="0">
                <a:solidFill>
                  <a:srgbClr val="000066"/>
                </a:solidFill>
                <a:latin typeface="+mn-lt"/>
              </a:rPr>
              <a:t> (lower bound of the 80% CI for the difference &gt; 0%, power of 82%) </a:t>
            </a:r>
            <a:endParaRPr lang="en-US" sz="1600" b="0" dirty="0">
              <a:latin typeface="+mn-lt"/>
            </a:endParaRP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5508104" y="6565640"/>
            <a:ext cx="36433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Hezode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C. Gut 2015;64:948-56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5" name="Grouper 57"/>
          <p:cNvGrpSpPr/>
          <p:nvPr/>
        </p:nvGrpSpPr>
        <p:grpSpPr>
          <a:xfrm>
            <a:off x="-1" y="6570663"/>
            <a:ext cx="1259633" cy="288111"/>
            <a:chOff x="0" y="6570663"/>
            <a:chExt cx="1190237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76200" y="6581775"/>
              <a:ext cx="111403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COMMAND-1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74088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73466993"/>
              </p:ext>
            </p:extLst>
          </p:nvPr>
        </p:nvGraphicFramePr>
        <p:xfrm>
          <a:off x="251520" y="1659529"/>
          <a:ext cx="8641207" cy="4377336"/>
        </p:xfrm>
        <a:graphic>
          <a:graphicData uri="http://schemas.openxmlformats.org/drawingml/2006/table">
            <a:tbl>
              <a:tblPr/>
              <a:tblGrid>
                <a:gridCol w="2304256"/>
                <a:gridCol w="2088232"/>
                <a:gridCol w="2088232"/>
                <a:gridCol w="2160487"/>
              </a:tblGrid>
              <a:tr h="761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DCV20 + PEG-IFN 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159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DCV60 + PEG-IFN 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158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 + PEG-IFN 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78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6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6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6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6.4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6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1b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6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6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6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Discontinued treatment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Adverse event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Lost to follow-up / Other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Lack of efficacy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 patients with PDR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/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 patients with PDR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/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/ 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6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Did not achieve PDR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47 (lack of efficacy: 15)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42 (lack of efficacy: 18)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295400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patient disposition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508104" y="6565640"/>
            <a:ext cx="36433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Hezode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C. Gut 2015;64:948-56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" name="Grouper 57"/>
          <p:cNvGrpSpPr/>
          <p:nvPr/>
        </p:nvGrpSpPr>
        <p:grpSpPr>
          <a:xfrm>
            <a:off x="-1" y="6570663"/>
            <a:ext cx="1259633" cy="288111"/>
            <a:chOff x="0" y="6570663"/>
            <a:chExt cx="1190237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76200" y="6581775"/>
              <a:ext cx="111403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COMMAND-1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COMMAND-1 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daclatasvir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+ PEG-IFN + RBV for genotype 1 or 4</a:t>
            </a:r>
            <a:endParaRPr lang="en-GB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448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2695126" y="1210865"/>
            <a:ext cx="3741078" cy="40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24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25 IU/ml)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</a:p>
        </p:txBody>
      </p:sp>
      <p:sp>
        <p:nvSpPr>
          <p:cNvPr id="238615" name="Rectangle 133"/>
          <p:cNvSpPr>
            <a:spLocks noChangeArrowheads="1"/>
          </p:cNvSpPr>
          <p:nvPr/>
        </p:nvSpPr>
        <p:spPr bwMode="auto">
          <a:xfrm>
            <a:off x="1092201" y="3429000"/>
            <a:ext cx="431999" cy="1723023"/>
          </a:xfrm>
          <a:prstGeom prst="rect">
            <a:avLst/>
          </a:prstGeom>
          <a:solidFill>
            <a:srgbClr val="FF66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16" name="Rectangle 135"/>
          <p:cNvSpPr>
            <a:spLocks noChangeArrowheads="1"/>
          </p:cNvSpPr>
          <p:nvPr/>
        </p:nvSpPr>
        <p:spPr bwMode="auto">
          <a:xfrm>
            <a:off x="548941" y="4363264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25</a:t>
            </a:r>
          </a:p>
        </p:txBody>
      </p:sp>
      <p:sp>
        <p:nvSpPr>
          <p:cNvPr id="238617" name="Rectangle 136"/>
          <p:cNvSpPr>
            <a:spLocks noChangeArrowheads="1"/>
          </p:cNvSpPr>
          <p:nvPr/>
        </p:nvSpPr>
        <p:spPr bwMode="auto">
          <a:xfrm>
            <a:off x="548941" y="3671114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50</a:t>
            </a:r>
          </a:p>
        </p:txBody>
      </p:sp>
      <p:sp>
        <p:nvSpPr>
          <p:cNvPr id="238618" name="Rectangle 137"/>
          <p:cNvSpPr>
            <a:spLocks noChangeArrowheads="1"/>
          </p:cNvSpPr>
          <p:nvPr/>
        </p:nvSpPr>
        <p:spPr bwMode="auto">
          <a:xfrm>
            <a:off x="449554" y="2289989"/>
            <a:ext cx="2981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100</a:t>
            </a:r>
          </a:p>
        </p:txBody>
      </p:sp>
      <p:sp>
        <p:nvSpPr>
          <p:cNvPr id="238619" name="Rectangle 138"/>
          <p:cNvSpPr>
            <a:spLocks noChangeArrowheads="1"/>
          </p:cNvSpPr>
          <p:nvPr/>
        </p:nvSpPr>
        <p:spPr bwMode="auto">
          <a:xfrm>
            <a:off x="548941" y="2980551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75</a:t>
            </a:r>
          </a:p>
        </p:txBody>
      </p:sp>
      <p:sp>
        <p:nvSpPr>
          <p:cNvPr id="238620" name="Line 139"/>
          <p:cNvSpPr>
            <a:spLocks noChangeShapeType="1"/>
          </p:cNvSpPr>
          <p:nvPr/>
        </p:nvSpPr>
        <p:spPr bwMode="auto">
          <a:xfrm>
            <a:off x="815975" y="4470985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1" name="Line 140"/>
          <p:cNvSpPr>
            <a:spLocks noChangeShapeType="1"/>
          </p:cNvSpPr>
          <p:nvPr/>
        </p:nvSpPr>
        <p:spPr bwMode="auto">
          <a:xfrm>
            <a:off x="815975" y="3780423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2" name="Line 141"/>
          <p:cNvSpPr>
            <a:spLocks noChangeShapeType="1"/>
          </p:cNvSpPr>
          <p:nvPr/>
        </p:nvSpPr>
        <p:spPr bwMode="auto">
          <a:xfrm>
            <a:off x="815975" y="2396123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3" name="Line 142"/>
          <p:cNvSpPr>
            <a:spLocks noChangeShapeType="1"/>
          </p:cNvSpPr>
          <p:nvPr/>
        </p:nvSpPr>
        <p:spPr bwMode="auto">
          <a:xfrm>
            <a:off x="815975" y="3086685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4" name="Line 143"/>
          <p:cNvSpPr>
            <a:spLocks noChangeShapeType="1"/>
          </p:cNvSpPr>
          <p:nvPr/>
        </p:nvSpPr>
        <p:spPr bwMode="auto">
          <a:xfrm>
            <a:off x="906464" y="2386598"/>
            <a:ext cx="0" cy="276455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5" name="Rectangle 144"/>
          <p:cNvSpPr>
            <a:spLocks noChangeArrowheads="1"/>
          </p:cNvSpPr>
          <p:nvPr/>
        </p:nvSpPr>
        <p:spPr bwMode="auto">
          <a:xfrm>
            <a:off x="1141259" y="3015485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62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8627" name="Text Box 148"/>
          <p:cNvSpPr txBox="1">
            <a:spLocks noChangeArrowheads="1"/>
          </p:cNvSpPr>
          <p:nvPr/>
        </p:nvSpPr>
        <p:spPr bwMode="auto">
          <a:xfrm>
            <a:off x="477838" y="191034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%</a:t>
            </a:r>
          </a:p>
        </p:txBody>
      </p:sp>
      <p:sp>
        <p:nvSpPr>
          <p:cNvPr id="238630" name="Rectangle 133"/>
          <p:cNvSpPr>
            <a:spLocks noChangeArrowheads="1"/>
          </p:cNvSpPr>
          <p:nvPr/>
        </p:nvSpPr>
        <p:spPr bwMode="auto">
          <a:xfrm>
            <a:off x="2195785" y="4085863"/>
            <a:ext cx="431999" cy="106616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31" name="Rectangle 144"/>
          <p:cNvSpPr>
            <a:spLocks noChangeArrowheads="1"/>
          </p:cNvSpPr>
          <p:nvPr/>
        </p:nvSpPr>
        <p:spPr bwMode="auto">
          <a:xfrm>
            <a:off x="1676372" y="3112315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60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8636" name="Line 146"/>
          <p:cNvSpPr>
            <a:spLocks noChangeShapeType="1"/>
          </p:cNvSpPr>
          <p:nvPr/>
        </p:nvSpPr>
        <p:spPr bwMode="auto">
          <a:xfrm>
            <a:off x="815974" y="5151153"/>
            <a:ext cx="7970837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0" name="Rectangle 133"/>
          <p:cNvSpPr>
            <a:spLocks noChangeArrowheads="1"/>
          </p:cNvSpPr>
          <p:nvPr/>
        </p:nvSpPr>
        <p:spPr bwMode="auto">
          <a:xfrm>
            <a:off x="7236345" y="3284984"/>
            <a:ext cx="431999" cy="1867039"/>
          </a:xfrm>
          <a:prstGeom prst="rect">
            <a:avLst/>
          </a:prstGeom>
          <a:solidFill>
            <a:srgbClr val="FF66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2" name="Rectangle 133"/>
          <p:cNvSpPr>
            <a:spLocks noChangeArrowheads="1"/>
          </p:cNvSpPr>
          <p:nvPr/>
        </p:nvSpPr>
        <p:spPr bwMode="auto">
          <a:xfrm>
            <a:off x="5864249" y="2997843"/>
            <a:ext cx="431999" cy="2154180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9" name="Rectangle 133"/>
          <p:cNvSpPr>
            <a:spLocks noChangeArrowheads="1"/>
          </p:cNvSpPr>
          <p:nvPr/>
        </p:nvSpPr>
        <p:spPr bwMode="auto">
          <a:xfrm>
            <a:off x="3203848" y="3573016"/>
            <a:ext cx="431999" cy="1579007"/>
          </a:xfrm>
          <a:prstGeom prst="rect">
            <a:avLst/>
          </a:prstGeom>
          <a:solidFill>
            <a:srgbClr val="FF66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1" name="Rectangle 133"/>
          <p:cNvSpPr>
            <a:spLocks noChangeArrowheads="1"/>
          </p:cNvSpPr>
          <p:nvPr/>
        </p:nvSpPr>
        <p:spPr bwMode="auto">
          <a:xfrm>
            <a:off x="3820462" y="3657600"/>
            <a:ext cx="431999" cy="1491445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3" name="Rectangle 133"/>
          <p:cNvSpPr>
            <a:spLocks noChangeArrowheads="1"/>
          </p:cNvSpPr>
          <p:nvPr/>
        </p:nvSpPr>
        <p:spPr bwMode="auto">
          <a:xfrm>
            <a:off x="1619672" y="3518704"/>
            <a:ext cx="431999" cy="1633319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6" name="Rectangle 40"/>
          <p:cNvSpPr>
            <a:spLocks noChangeArrowheads="1"/>
          </p:cNvSpPr>
          <p:nvPr/>
        </p:nvSpPr>
        <p:spPr bwMode="auto">
          <a:xfrm>
            <a:off x="1227859" y="5168767"/>
            <a:ext cx="115768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Genotype 1</a:t>
            </a:r>
            <a:endParaRPr lang="en-GB" sz="14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61" name="Rectangle 144"/>
          <p:cNvSpPr>
            <a:spLocks noChangeArrowheads="1"/>
          </p:cNvSpPr>
          <p:nvPr/>
        </p:nvSpPr>
        <p:spPr bwMode="auto">
          <a:xfrm>
            <a:off x="2242036" y="3706148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38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5" name="Rectangle 144"/>
          <p:cNvSpPr>
            <a:spLocks noChangeArrowheads="1"/>
          </p:cNvSpPr>
          <p:nvPr/>
        </p:nvSpPr>
        <p:spPr bwMode="auto">
          <a:xfrm>
            <a:off x="3241131" y="3167680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57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7" name="Rectangle 144"/>
          <p:cNvSpPr>
            <a:spLocks noChangeArrowheads="1"/>
          </p:cNvSpPr>
          <p:nvPr/>
        </p:nvSpPr>
        <p:spPr bwMode="auto">
          <a:xfrm>
            <a:off x="7283979" y="2870741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67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9" name="Rectangle 144"/>
          <p:cNvSpPr>
            <a:spLocks noChangeArrowheads="1"/>
          </p:cNvSpPr>
          <p:nvPr/>
        </p:nvSpPr>
        <p:spPr bwMode="auto">
          <a:xfrm>
            <a:off x="5910698" y="2576893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77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840313" y="486916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N</a:t>
            </a:r>
            <a:endParaRPr lang="fr-FR" sz="1200" dirty="0"/>
          </a:p>
        </p:txBody>
      </p:sp>
      <p:sp>
        <p:nvSpPr>
          <p:cNvPr id="80" name="ZoneTexte 79"/>
          <p:cNvSpPr txBox="1"/>
          <p:nvPr/>
        </p:nvSpPr>
        <p:spPr>
          <a:xfrm>
            <a:off x="1048659" y="486916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147</a:t>
            </a:r>
            <a:endParaRPr lang="fr-FR" sz="1200" dirty="0"/>
          </a:p>
        </p:txBody>
      </p:sp>
      <p:sp>
        <p:nvSpPr>
          <p:cNvPr id="82" name="ZoneTexte 81"/>
          <p:cNvSpPr txBox="1"/>
          <p:nvPr/>
        </p:nvSpPr>
        <p:spPr>
          <a:xfrm>
            <a:off x="1608097" y="486916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146</a:t>
            </a:r>
            <a:endParaRPr lang="fr-FR" sz="1200" dirty="0"/>
          </a:p>
        </p:txBody>
      </p:sp>
      <p:sp>
        <p:nvSpPr>
          <p:cNvPr id="84" name="ZoneTexte 83"/>
          <p:cNvSpPr txBox="1"/>
          <p:nvPr/>
        </p:nvSpPr>
        <p:spPr>
          <a:xfrm>
            <a:off x="2220269" y="486916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72</a:t>
            </a:r>
            <a:endParaRPr lang="fr-FR" sz="1200" dirty="0"/>
          </a:p>
        </p:txBody>
      </p:sp>
      <p:sp>
        <p:nvSpPr>
          <p:cNvPr id="88" name="ZoneTexte 87"/>
          <p:cNvSpPr txBox="1"/>
          <p:nvPr/>
        </p:nvSpPr>
        <p:spPr>
          <a:xfrm>
            <a:off x="3203848" y="486916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106</a:t>
            </a:r>
            <a:endParaRPr lang="fr-FR" sz="1200" dirty="0"/>
          </a:p>
        </p:txBody>
      </p:sp>
      <p:sp>
        <p:nvSpPr>
          <p:cNvPr id="90" name="ZoneTexte 89"/>
          <p:cNvSpPr txBox="1"/>
          <p:nvPr/>
        </p:nvSpPr>
        <p:spPr>
          <a:xfrm>
            <a:off x="5930803" y="486916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31</a:t>
            </a:r>
            <a:endParaRPr lang="fr-FR" sz="1200" dirty="0"/>
          </a:p>
        </p:txBody>
      </p:sp>
      <p:sp>
        <p:nvSpPr>
          <p:cNvPr id="92" name="ZoneTexte 91"/>
          <p:cNvSpPr txBox="1"/>
          <p:nvPr/>
        </p:nvSpPr>
        <p:spPr>
          <a:xfrm>
            <a:off x="7246696" y="486916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12</a:t>
            </a:r>
            <a:endParaRPr lang="fr-FR" sz="1200" dirty="0"/>
          </a:p>
        </p:txBody>
      </p:sp>
      <p:sp>
        <p:nvSpPr>
          <p:cNvPr id="75" name="Rectangle 133"/>
          <p:cNvSpPr>
            <a:spLocks noChangeArrowheads="1"/>
          </p:cNvSpPr>
          <p:nvPr/>
        </p:nvSpPr>
        <p:spPr bwMode="auto">
          <a:xfrm>
            <a:off x="4394933" y="4155311"/>
            <a:ext cx="431999" cy="993734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8" name="Rectangle 133"/>
          <p:cNvSpPr>
            <a:spLocks noChangeArrowheads="1"/>
          </p:cNvSpPr>
          <p:nvPr/>
        </p:nvSpPr>
        <p:spPr bwMode="auto">
          <a:xfrm>
            <a:off x="7740401" y="2409826"/>
            <a:ext cx="431999" cy="2742198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4" name="Rectangle 133"/>
          <p:cNvSpPr>
            <a:spLocks noChangeArrowheads="1"/>
          </p:cNvSpPr>
          <p:nvPr/>
        </p:nvSpPr>
        <p:spPr bwMode="auto">
          <a:xfrm>
            <a:off x="8244457" y="3789363"/>
            <a:ext cx="431999" cy="136266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3810308" y="4869160"/>
            <a:ext cx="4281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113</a:t>
            </a:r>
            <a:endParaRPr lang="fr-FR" sz="1200" dirty="0"/>
          </a:p>
        </p:txBody>
      </p:sp>
      <p:sp>
        <p:nvSpPr>
          <p:cNvPr id="96" name="ZoneTexte 95"/>
          <p:cNvSpPr txBox="1"/>
          <p:nvPr/>
        </p:nvSpPr>
        <p:spPr>
          <a:xfrm>
            <a:off x="4419414" y="486916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5</a:t>
            </a:r>
            <a:r>
              <a:rPr lang="fr-FR" sz="1200" dirty="0" smtClean="0"/>
              <a:t>6</a:t>
            </a:r>
            <a:endParaRPr lang="fr-FR" sz="1200" dirty="0"/>
          </a:p>
        </p:txBody>
      </p:sp>
      <p:sp>
        <p:nvSpPr>
          <p:cNvPr id="97" name="ZoneTexte 96"/>
          <p:cNvSpPr txBox="1"/>
          <p:nvPr/>
        </p:nvSpPr>
        <p:spPr>
          <a:xfrm>
            <a:off x="7822760" y="486916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12</a:t>
            </a:r>
            <a:endParaRPr lang="fr-FR" sz="1200" dirty="0"/>
          </a:p>
        </p:txBody>
      </p:sp>
      <p:sp>
        <p:nvSpPr>
          <p:cNvPr id="98" name="ZoneTexte 97"/>
          <p:cNvSpPr txBox="1"/>
          <p:nvPr/>
        </p:nvSpPr>
        <p:spPr>
          <a:xfrm>
            <a:off x="8354658" y="486916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6</a:t>
            </a:r>
          </a:p>
        </p:txBody>
      </p:sp>
      <p:sp>
        <p:nvSpPr>
          <p:cNvPr id="99" name="Rectangle 144"/>
          <p:cNvSpPr>
            <a:spLocks noChangeArrowheads="1"/>
          </p:cNvSpPr>
          <p:nvPr/>
        </p:nvSpPr>
        <p:spPr bwMode="auto">
          <a:xfrm>
            <a:off x="3866936" y="3239475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55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00" name="Rectangle 144"/>
          <p:cNvSpPr>
            <a:spLocks noChangeArrowheads="1"/>
          </p:cNvSpPr>
          <p:nvPr/>
        </p:nvSpPr>
        <p:spPr bwMode="auto">
          <a:xfrm>
            <a:off x="7741203" y="1983664"/>
            <a:ext cx="4587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100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01" name="Rectangle 144"/>
          <p:cNvSpPr>
            <a:spLocks noChangeArrowheads="1"/>
          </p:cNvSpPr>
          <p:nvPr/>
        </p:nvSpPr>
        <p:spPr bwMode="auto">
          <a:xfrm>
            <a:off x="6419883" y="3563635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44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02" name="Rectangle 144"/>
          <p:cNvSpPr>
            <a:spLocks noChangeArrowheads="1"/>
          </p:cNvSpPr>
          <p:nvPr/>
        </p:nvSpPr>
        <p:spPr bwMode="auto">
          <a:xfrm>
            <a:off x="8281691" y="3389253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50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14" name="ZoneTexte 113"/>
          <p:cNvSpPr txBox="1"/>
          <p:nvPr/>
        </p:nvSpPr>
        <p:spPr>
          <a:xfrm>
            <a:off x="381000" y="5661248"/>
            <a:ext cx="84394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500" dirty="0" smtClean="0"/>
              <a:t>In genotype 1, both doses of DCV were not significantly superior to placebo (lower bound of the 80% CIs for the difference (DCV - placebo) : 33% for </a:t>
            </a:r>
            <a:r>
              <a:rPr lang="en-US" sz="1500" dirty="0" err="1" smtClean="0"/>
              <a:t>eRVR</a:t>
            </a:r>
            <a:r>
              <a:rPr lang="en-US" sz="1500" dirty="0" smtClean="0"/>
              <a:t> and 13% for SVR</a:t>
            </a:r>
            <a:r>
              <a:rPr lang="en-US" sz="1500" baseline="-25000" dirty="0" smtClean="0"/>
              <a:t>24</a:t>
            </a:r>
            <a:r>
              <a:rPr lang="en-US" sz="1500" dirty="0" smtClean="0"/>
              <a:t>, for both DCV groups</a:t>
            </a:r>
            <a:endParaRPr lang="en-US" sz="1500" dirty="0"/>
          </a:p>
        </p:txBody>
      </p:sp>
      <p:sp>
        <p:nvSpPr>
          <p:cNvPr id="64" name="Rectangle 133"/>
          <p:cNvSpPr>
            <a:spLocks noChangeArrowheads="1"/>
          </p:cNvSpPr>
          <p:nvPr/>
        </p:nvSpPr>
        <p:spPr bwMode="auto">
          <a:xfrm>
            <a:off x="6372200" y="3970116"/>
            <a:ext cx="431999" cy="1181907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6" name="Rectangle 133"/>
          <p:cNvSpPr>
            <a:spLocks noChangeArrowheads="1"/>
          </p:cNvSpPr>
          <p:nvPr/>
        </p:nvSpPr>
        <p:spPr bwMode="auto">
          <a:xfrm>
            <a:off x="5292080" y="3055716"/>
            <a:ext cx="431999" cy="2096307"/>
          </a:xfrm>
          <a:prstGeom prst="rect">
            <a:avLst/>
          </a:prstGeom>
          <a:solidFill>
            <a:srgbClr val="FF66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6431458" y="486916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16</a:t>
            </a:r>
            <a:endParaRPr lang="fr-FR" sz="1200" dirty="0"/>
          </a:p>
        </p:txBody>
      </p:sp>
      <p:sp>
        <p:nvSpPr>
          <p:cNvPr id="86" name="ZoneTexte 85"/>
          <p:cNvSpPr txBox="1"/>
          <p:nvPr/>
        </p:nvSpPr>
        <p:spPr>
          <a:xfrm>
            <a:off x="5326805" y="486916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41</a:t>
            </a:r>
            <a:endParaRPr lang="fr-FR" sz="1200" dirty="0"/>
          </a:p>
        </p:txBody>
      </p:sp>
      <p:sp>
        <p:nvSpPr>
          <p:cNvPr id="87" name="Rectangle 40"/>
          <p:cNvSpPr>
            <a:spLocks noChangeArrowheads="1"/>
          </p:cNvSpPr>
          <p:nvPr/>
        </p:nvSpPr>
        <p:spPr bwMode="auto">
          <a:xfrm>
            <a:off x="3378555" y="5168767"/>
            <a:ext cx="12570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Genotype 1a</a:t>
            </a:r>
            <a:endParaRPr lang="en-GB" sz="14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91" name="Rectangle 40"/>
          <p:cNvSpPr>
            <a:spLocks noChangeArrowheads="1"/>
          </p:cNvSpPr>
          <p:nvPr/>
        </p:nvSpPr>
        <p:spPr bwMode="auto">
          <a:xfrm>
            <a:off x="5493837" y="5168767"/>
            <a:ext cx="12666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Genotype 1b</a:t>
            </a:r>
            <a:endParaRPr lang="en-GB" sz="14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03" name="Rectangle 40"/>
          <p:cNvSpPr>
            <a:spLocks noChangeArrowheads="1"/>
          </p:cNvSpPr>
          <p:nvPr/>
        </p:nvSpPr>
        <p:spPr bwMode="auto">
          <a:xfrm>
            <a:off x="7460696" y="5168767"/>
            <a:ext cx="115768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Genotype 4</a:t>
            </a:r>
            <a:endParaRPr lang="en-GB" sz="14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05" name="Rectangle 144"/>
          <p:cNvSpPr>
            <a:spLocks noChangeArrowheads="1"/>
          </p:cNvSpPr>
          <p:nvPr/>
        </p:nvSpPr>
        <p:spPr bwMode="auto">
          <a:xfrm>
            <a:off x="4446518" y="3748970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36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12" name="Rectangle 144"/>
          <p:cNvSpPr>
            <a:spLocks noChangeArrowheads="1"/>
          </p:cNvSpPr>
          <p:nvPr/>
        </p:nvSpPr>
        <p:spPr bwMode="auto">
          <a:xfrm>
            <a:off x="5328188" y="2684555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76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1" name="ZoneTexte 69"/>
          <p:cNvSpPr txBox="1">
            <a:spLocks noChangeArrowheads="1"/>
          </p:cNvSpPr>
          <p:nvPr/>
        </p:nvSpPr>
        <p:spPr bwMode="auto">
          <a:xfrm>
            <a:off x="5508104" y="6565640"/>
            <a:ext cx="36433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Hezode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C. Gut 2015;64:948-56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72" name="Grouper 57"/>
          <p:cNvGrpSpPr/>
          <p:nvPr/>
        </p:nvGrpSpPr>
        <p:grpSpPr>
          <a:xfrm>
            <a:off x="-1" y="6570663"/>
            <a:ext cx="1259633" cy="288111"/>
            <a:chOff x="0" y="6570663"/>
            <a:chExt cx="1190237" cy="288111"/>
          </a:xfrm>
        </p:grpSpPr>
        <p:sp>
          <p:nvSpPr>
            <p:cNvPr id="7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4" name="ZoneTexte 23"/>
            <p:cNvSpPr txBox="1">
              <a:spLocks noChangeArrowheads="1"/>
            </p:cNvSpPr>
            <p:nvPr/>
          </p:nvSpPr>
          <p:spPr bwMode="auto">
            <a:xfrm>
              <a:off x="76200" y="6581775"/>
              <a:ext cx="111403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COMMAND-1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77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COMMAND-1 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daclatasvir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+ PEG-IFN + RBV for genotype 1 or 4</a:t>
            </a:r>
            <a:endParaRPr lang="en-GB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06" name="Groupe 105"/>
          <p:cNvGrpSpPr/>
          <p:nvPr/>
        </p:nvGrpSpPr>
        <p:grpSpPr>
          <a:xfrm>
            <a:off x="2699792" y="1844824"/>
            <a:ext cx="3024336" cy="338554"/>
            <a:chOff x="3635896" y="1628800"/>
            <a:chExt cx="3024336" cy="338554"/>
          </a:xfrm>
        </p:grpSpPr>
        <p:sp>
          <p:nvSpPr>
            <p:cNvPr id="107" name="AutoShape 165"/>
            <p:cNvSpPr>
              <a:spLocks noChangeArrowheads="1"/>
            </p:cNvSpPr>
            <p:nvPr/>
          </p:nvSpPr>
          <p:spPr bwMode="auto">
            <a:xfrm>
              <a:off x="3635896" y="1628800"/>
              <a:ext cx="3024336" cy="28803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333399"/>
                  </a:solidFill>
                  <a:ea typeface="ＭＳ Ｐゴシック" pitchFamily="-1" charset="-128"/>
                  <a:cs typeface="ＭＳ Ｐゴシック" pitchFamily="-1" charset="-128"/>
                </a:rPr>
                <a:t>   </a:t>
              </a:r>
              <a:endParaRPr lang="en-US" sz="1400" b="1" dirty="0">
                <a:solidFill>
                  <a:srgbClr val="333399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8" name="Rectangle 3"/>
            <p:cNvSpPr>
              <a:spLocks noChangeArrowheads="1"/>
            </p:cNvSpPr>
            <p:nvPr/>
          </p:nvSpPr>
          <p:spPr bwMode="auto">
            <a:xfrm>
              <a:off x="3863495" y="1723958"/>
              <a:ext cx="177800" cy="144462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9" name="Rectangle 3"/>
            <p:cNvSpPr>
              <a:spLocks noChangeArrowheads="1"/>
            </p:cNvSpPr>
            <p:nvPr/>
          </p:nvSpPr>
          <p:spPr bwMode="auto">
            <a:xfrm>
              <a:off x="5652120" y="1723958"/>
              <a:ext cx="177800" cy="14446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0" name="Rectangle 3"/>
            <p:cNvSpPr>
              <a:spLocks noChangeArrowheads="1"/>
            </p:cNvSpPr>
            <p:nvPr/>
          </p:nvSpPr>
          <p:spPr bwMode="auto">
            <a:xfrm>
              <a:off x="4756328" y="1723958"/>
              <a:ext cx="177800" cy="144462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1" name="ZoneTexte 110"/>
            <p:cNvSpPr txBox="1"/>
            <p:nvPr/>
          </p:nvSpPr>
          <p:spPr>
            <a:xfrm>
              <a:off x="4888769" y="1628800"/>
              <a:ext cx="75373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-1" charset="-128"/>
                  <a:cs typeface="ＭＳ Ｐゴシック" pitchFamily="-1" charset="-128"/>
                </a:rPr>
                <a:t>DCV60</a:t>
              </a:r>
              <a:endParaRPr lang="fr-FR" sz="1600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113" name="ZoneTexte 112"/>
            <p:cNvSpPr txBox="1"/>
            <p:nvPr/>
          </p:nvSpPr>
          <p:spPr>
            <a:xfrm>
              <a:off x="5784561" y="1628800"/>
              <a:ext cx="85472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-1" charset="-128"/>
                  <a:cs typeface="ＭＳ Ｐゴシック" pitchFamily="-1" charset="-128"/>
                </a:rPr>
                <a:t>Placebo</a:t>
              </a:r>
              <a:endParaRPr lang="fr-FR" sz="1600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115" name="ZoneTexte 114"/>
            <p:cNvSpPr txBox="1"/>
            <p:nvPr/>
          </p:nvSpPr>
          <p:spPr>
            <a:xfrm>
              <a:off x="3975344" y="1628800"/>
              <a:ext cx="75373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-1" charset="-128"/>
                  <a:cs typeface="ＭＳ Ｐゴシック" pitchFamily="-1" charset="-128"/>
                </a:rPr>
                <a:t>DCV20</a:t>
              </a:r>
              <a:endParaRPr lang="fr-FR" sz="1600" dirty="0">
                <a:latin typeface="Calibri" pitchFamily="34" charset="0"/>
              </a:endParaRPr>
            </a:p>
          </p:txBody>
        </p:sp>
      </p:grpSp>
      <p:sp>
        <p:nvSpPr>
          <p:cNvPr id="116" name="Rectangle 135"/>
          <p:cNvSpPr>
            <a:spLocks noChangeArrowheads="1"/>
          </p:cNvSpPr>
          <p:nvPr/>
        </p:nvSpPr>
        <p:spPr bwMode="auto">
          <a:xfrm>
            <a:off x="685238" y="5013756"/>
            <a:ext cx="993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0</a:t>
            </a:r>
            <a:endParaRPr lang="en-GB" sz="14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473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ZoneTexte 69"/>
          <p:cNvSpPr txBox="1">
            <a:spLocks noChangeArrowheads="1"/>
          </p:cNvSpPr>
          <p:nvPr/>
        </p:nvSpPr>
        <p:spPr bwMode="auto">
          <a:xfrm>
            <a:off x="5508104" y="6565640"/>
            <a:ext cx="36433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Hezode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C. Gut 2015;64:948-56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04" name="Grouper 57"/>
          <p:cNvGrpSpPr/>
          <p:nvPr/>
        </p:nvGrpSpPr>
        <p:grpSpPr>
          <a:xfrm>
            <a:off x="-1" y="6570663"/>
            <a:ext cx="1259633" cy="288111"/>
            <a:chOff x="0" y="6570663"/>
            <a:chExt cx="1190237" cy="288111"/>
          </a:xfrm>
        </p:grpSpPr>
        <p:sp>
          <p:nvSpPr>
            <p:cNvPr id="114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0" name="ZoneTexte 23"/>
            <p:cNvSpPr txBox="1">
              <a:spLocks noChangeArrowheads="1"/>
            </p:cNvSpPr>
            <p:nvPr/>
          </p:nvSpPr>
          <p:spPr bwMode="auto">
            <a:xfrm>
              <a:off x="76200" y="6581775"/>
              <a:ext cx="111403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COMMAND-1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31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COMMAND-1 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daclatasvir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+ PEG-IFN + RBV for genotype 1 or 4</a:t>
            </a:r>
            <a:endParaRPr lang="en-GB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43" name="Groupe 142"/>
          <p:cNvGrpSpPr/>
          <p:nvPr/>
        </p:nvGrpSpPr>
        <p:grpSpPr>
          <a:xfrm>
            <a:off x="477838" y="1993956"/>
            <a:ext cx="8308973" cy="4387372"/>
            <a:chOff x="477838" y="1993956"/>
            <a:chExt cx="8308973" cy="4387372"/>
          </a:xfrm>
        </p:grpSpPr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1184802" y="3093145"/>
              <a:ext cx="323997" cy="2346911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583930" y="4651296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583930" y="3959146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484543" y="2578021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583930" y="3268583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815975" y="4759017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815975" y="406845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815975" y="268415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815975" y="3374717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906464" y="2674630"/>
              <a:ext cx="0" cy="276455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1157472" y="2787327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80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7" name="Text Box 148"/>
            <p:cNvSpPr txBox="1">
              <a:spLocks noChangeArrowheads="1"/>
            </p:cNvSpPr>
            <p:nvPr/>
          </p:nvSpPr>
          <p:spPr bwMode="auto">
            <a:xfrm>
              <a:off x="477838" y="2198380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1838304" y="3806737"/>
              <a:ext cx="323997" cy="16333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1503444" y="3285052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69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815974" y="5439185"/>
              <a:ext cx="797083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0" name="Rectangle 133"/>
            <p:cNvSpPr>
              <a:spLocks noChangeArrowheads="1"/>
            </p:cNvSpPr>
            <p:nvPr/>
          </p:nvSpPr>
          <p:spPr bwMode="auto">
            <a:xfrm>
              <a:off x="7668394" y="3656265"/>
              <a:ext cx="323997" cy="1783791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2" name="Rectangle 133"/>
            <p:cNvSpPr>
              <a:spLocks noChangeArrowheads="1"/>
            </p:cNvSpPr>
            <p:nvPr/>
          </p:nvSpPr>
          <p:spPr bwMode="auto">
            <a:xfrm>
              <a:off x="6762241" y="3517369"/>
              <a:ext cx="323997" cy="1922687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9" name="Rectangle 133"/>
            <p:cNvSpPr>
              <a:spLocks noChangeArrowheads="1"/>
            </p:cNvSpPr>
            <p:nvPr/>
          </p:nvSpPr>
          <p:spPr bwMode="auto">
            <a:xfrm>
              <a:off x="2528828" y="4281298"/>
              <a:ext cx="323997" cy="1158758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1" name="Rectangle 133"/>
            <p:cNvSpPr>
              <a:spLocks noChangeArrowheads="1"/>
            </p:cNvSpPr>
            <p:nvPr/>
          </p:nvSpPr>
          <p:spPr bwMode="auto">
            <a:xfrm>
              <a:off x="2843808" y="4130827"/>
              <a:ext cx="323997" cy="1309229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3" name="Rectangle 133"/>
            <p:cNvSpPr>
              <a:spLocks noChangeArrowheads="1"/>
            </p:cNvSpPr>
            <p:nvPr/>
          </p:nvSpPr>
          <p:spPr bwMode="auto">
            <a:xfrm>
              <a:off x="1499982" y="3573017"/>
              <a:ext cx="323997" cy="1867040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1" name="Rectangle 144"/>
            <p:cNvSpPr>
              <a:spLocks noChangeArrowheads="1"/>
            </p:cNvSpPr>
            <p:nvPr/>
          </p:nvSpPr>
          <p:spPr bwMode="auto">
            <a:xfrm>
              <a:off x="1842892" y="3504977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61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5" name="Rectangle 144"/>
            <p:cNvSpPr>
              <a:spLocks noChangeArrowheads="1"/>
            </p:cNvSpPr>
            <p:nvPr/>
          </p:nvSpPr>
          <p:spPr bwMode="auto">
            <a:xfrm>
              <a:off x="2520573" y="3991127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43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7" name="Rectangle 144"/>
            <p:cNvSpPr>
              <a:spLocks noChangeArrowheads="1"/>
            </p:cNvSpPr>
            <p:nvPr/>
          </p:nvSpPr>
          <p:spPr bwMode="auto">
            <a:xfrm>
              <a:off x="7662790" y="3342927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67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9" name="Rectangle 144"/>
            <p:cNvSpPr>
              <a:spLocks noChangeArrowheads="1"/>
            </p:cNvSpPr>
            <p:nvPr/>
          </p:nvSpPr>
          <p:spPr bwMode="auto">
            <a:xfrm>
              <a:off x="6709152" y="3227177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70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863463" y="5431985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</a:t>
              </a:r>
              <a:endParaRPr lang="fr-FR" sz="1200" dirty="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1152834" y="5431985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41</a:t>
              </a:r>
              <a:endParaRPr lang="fr-FR" sz="1200" dirty="0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1488406" y="5431985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36</a:t>
              </a:r>
              <a:endParaRPr lang="fr-FR" sz="1200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1828062" y="5431985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18</a:t>
              </a:r>
              <a:endParaRPr lang="fr-FR" sz="1200" dirty="0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2515935" y="5431985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53</a:t>
              </a:r>
              <a:endParaRPr lang="fr-FR" sz="1200" dirty="0"/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6742640" y="5431985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20</a:t>
              </a:r>
              <a:endParaRPr lang="fr-FR" sz="1200" dirty="0"/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7725044" y="5431985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/>
                <a:t>6</a:t>
              </a:r>
            </a:p>
          </p:txBody>
        </p:sp>
        <p:sp>
          <p:nvSpPr>
            <p:cNvPr id="75" name="Rectangle 133"/>
            <p:cNvSpPr>
              <a:spLocks noChangeArrowheads="1"/>
            </p:cNvSpPr>
            <p:nvPr/>
          </p:nvSpPr>
          <p:spPr bwMode="auto">
            <a:xfrm>
              <a:off x="3169123" y="4697986"/>
              <a:ext cx="323997" cy="74207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8" name="Rectangle 133"/>
            <p:cNvSpPr>
              <a:spLocks noChangeArrowheads="1"/>
            </p:cNvSpPr>
            <p:nvPr/>
          </p:nvSpPr>
          <p:spPr bwMode="auto">
            <a:xfrm>
              <a:off x="8005284" y="3391594"/>
              <a:ext cx="323997" cy="2048461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2813983" y="5431985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61</a:t>
              </a:r>
              <a:endParaRPr lang="fr-FR" sz="1200" dirty="0"/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3158423" y="5431985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26</a:t>
              </a:r>
              <a:endParaRPr lang="fr-FR" sz="1200" dirty="0"/>
            </a:p>
          </p:txBody>
        </p:sp>
        <p:sp>
          <p:nvSpPr>
            <p:cNvPr id="97" name="ZoneTexte 96"/>
            <p:cNvSpPr txBox="1"/>
            <p:nvPr/>
          </p:nvSpPr>
          <p:spPr>
            <a:xfrm>
              <a:off x="8029767" y="5431985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/>
                <a:t>4</a:t>
              </a:r>
            </a:p>
          </p:txBody>
        </p:sp>
        <p:sp>
          <p:nvSpPr>
            <p:cNvPr id="98" name="ZoneTexte 97"/>
            <p:cNvSpPr txBox="1"/>
            <p:nvPr/>
          </p:nvSpPr>
          <p:spPr>
            <a:xfrm>
              <a:off x="8359774" y="543166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2</a:t>
              </a:r>
              <a:endParaRPr lang="fr-FR" sz="1200" dirty="0"/>
            </a:p>
          </p:txBody>
        </p:sp>
        <p:sp>
          <p:nvSpPr>
            <p:cNvPr id="99" name="Rectangle 144"/>
            <p:cNvSpPr>
              <a:spLocks noChangeArrowheads="1"/>
            </p:cNvSpPr>
            <p:nvPr/>
          </p:nvSpPr>
          <p:spPr bwMode="auto">
            <a:xfrm>
              <a:off x="3169123" y="4407827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27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0" name="Rectangle 144"/>
            <p:cNvSpPr>
              <a:spLocks noChangeArrowheads="1"/>
            </p:cNvSpPr>
            <p:nvPr/>
          </p:nvSpPr>
          <p:spPr bwMode="auto">
            <a:xfrm>
              <a:off x="7987573" y="3088277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75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1" name="Rectangle 144"/>
            <p:cNvSpPr>
              <a:spLocks noChangeArrowheads="1"/>
            </p:cNvSpPr>
            <p:nvPr/>
          </p:nvSpPr>
          <p:spPr bwMode="auto">
            <a:xfrm>
              <a:off x="7086726" y="4130027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40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2" name="Rectangle 144"/>
            <p:cNvSpPr>
              <a:spLocks noChangeArrowheads="1"/>
            </p:cNvSpPr>
            <p:nvPr/>
          </p:nvSpPr>
          <p:spPr bwMode="auto">
            <a:xfrm>
              <a:off x="8363022" y="5068264"/>
              <a:ext cx="27566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0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4" name="Rectangle 133"/>
            <p:cNvSpPr>
              <a:spLocks noChangeArrowheads="1"/>
            </p:cNvSpPr>
            <p:nvPr/>
          </p:nvSpPr>
          <p:spPr bwMode="auto">
            <a:xfrm>
              <a:off x="7092281" y="4437757"/>
              <a:ext cx="323997" cy="100229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6" name="Rectangle 133"/>
            <p:cNvSpPr>
              <a:spLocks noChangeArrowheads="1"/>
            </p:cNvSpPr>
            <p:nvPr/>
          </p:nvSpPr>
          <p:spPr bwMode="auto">
            <a:xfrm>
              <a:off x="6444209" y="3644690"/>
              <a:ext cx="323997" cy="1795366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7082088" y="5431985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10</a:t>
              </a:r>
              <a:endParaRPr lang="fr-FR" sz="1200" dirty="0"/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6432633" y="5431985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24</a:t>
              </a:r>
              <a:endParaRPr lang="fr-FR" sz="1200" dirty="0"/>
            </a:p>
          </p:txBody>
        </p:sp>
        <p:sp>
          <p:nvSpPr>
            <p:cNvPr id="87" name="Rectangle 40"/>
            <p:cNvSpPr>
              <a:spLocks noChangeArrowheads="1"/>
            </p:cNvSpPr>
            <p:nvPr/>
          </p:nvSpPr>
          <p:spPr bwMode="auto">
            <a:xfrm>
              <a:off x="2059261" y="6042774"/>
              <a:ext cx="125707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Genotype 1a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cxnSp>
          <p:nvCxnSpPr>
            <p:cNvPr id="89" name="Connecteur droit 88"/>
            <p:cNvCxnSpPr/>
            <p:nvPr/>
          </p:nvCxnSpPr>
          <p:spPr bwMode="auto">
            <a:xfrm>
              <a:off x="1043608" y="6091708"/>
              <a:ext cx="3816424" cy="0"/>
            </a:xfrm>
            <a:prstGeom prst="line">
              <a:avLst/>
            </a:prstGeom>
            <a:ln w="19050">
              <a:solidFill>
                <a:srgbClr val="333399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1" name="Rectangle 40"/>
            <p:cNvSpPr>
              <a:spLocks noChangeArrowheads="1"/>
            </p:cNvSpPr>
            <p:nvPr/>
          </p:nvSpPr>
          <p:spPr bwMode="auto">
            <a:xfrm>
              <a:off x="6158048" y="6042774"/>
              <a:ext cx="130516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Genotype</a:t>
              </a:r>
              <a:r>
                <a:rPr lang="en-GB" sz="16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 1b</a:t>
              </a:r>
              <a:endParaRPr lang="en-GB" sz="16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cxnSp>
          <p:nvCxnSpPr>
            <p:cNvPr id="93" name="Connecteur droit 92"/>
            <p:cNvCxnSpPr/>
            <p:nvPr/>
          </p:nvCxnSpPr>
          <p:spPr bwMode="auto">
            <a:xfrm>
              <a:off x="5220072" y="6091708"/>
              <a:ext cx="3528392" cy="0"/>
            </a:xfrm>
            <a:prstGeom prst="line">
              <a:avLst/>
            </a:prstGeom>
            <a:ln w="19050">
              <a:solidFill>
                <a:srgbClr val="333399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5" name="Rectangle 144"/>
            <p:cNvSpPr>
              <a:spLocks noChangeArrowheads="1"/>
            </p:cNvSpPr>
            <p:nvPr/>
          </p:nvSpPr>
          <p:spPr bwMode="auto">
            <a:xfrm>
              <a:off x="2829697" y="3840652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49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2" name="Rectangle 144"/>
            <p:cNvSpPr>
              <a:spLocks noChangeArrowheads="1"/>
            </p:cNvSpPr>
            <p:nvPr/>
          </p:nvSpPr>
          <p:spPr bwMode="auto">
            <a:xfrm>
              <a:off x="6427079" y="3354502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67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1" name="Rectangle 133"/>
            <p:cNvSpPr>
              <a:spLocks noChangeArrowheads="1"/>
            </p:cNvSpPr>
            <p:nvPr/>
          </p:nvSpPr>
          <p:spPr bwMode="auto">
            <a:xfrm>
              <a:off x="3909531" y="4478067"/>
              <a:ext cx="323997" cy="961989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2" name="Rectangle 144"/>
            <p:cNvSpPr>
              <a:spLocks noChangeArrowheads="1"/>
            </p:cNvSpPr>
            <p:nvPr/>
          </p:nvSpPr>
          <p:spPr bwMode="auto">
            <a:xfrm>
              <a:off x="3893776" y="4187902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36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3" name="Rectangle 133"/>
            <p:cNvSpPr>
              <a:spLocks noChangeArrowheads="1"/>
            </p:cNvSpPr>
            <p:nvPr/>
          </p:nvSpPr>
          <p:spPr bwMode="auto">
            <a:xfrm>
              <a:off x="4560475" y="4836883"/>
              <a:ext cx="323997" cy="60317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4" name="Rectangle 144"/>
            <p:cNvSpPr>
              <a:spLocks noChangeArrowheads="1"/>
            </p:cNvSpPr>
            <p:nvPr/>
          </p:nvSpPr>
          <p:spPr bwMode="auto">
            <a:xfrm>
              <a:off x="4212114" y="4187902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36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7" name="Rectangle 133"/>
            <p:cNvSpPr>
              <a:spLocks noChangeArrowheads="1"/>
            </p:cNvSpPr>
            <p:nvPr/>
          </p:nvSpPr>
          <p:spPr bwMode="auto">
            <a:xfrm>
              <a:off x="5201390" y="2708971"/>
              <a:ext cx="323997" cy="2731086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6" name="Rectangle 133"/>
            <p:cNvSpPr>
              <a:spLocks noChangeArrowheads="1"/>
            </p:cNvSpPr>
            <p:nvPr/>
          </p:nvSpPr>
          <p:spPr bwMode="auto">
            <a:xfrm>
              <a:off x="5508104" y="2708970"/>
              <a:ext cx="323997" cy="2731086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7" name="Rectangle 133"/>
            <p:cNvSpPr>
              <a:spLocks noChangeArrowheads="1"/>
            </p:cNvSpPr>
            <p:nvPr/>
          </p:nvSpPr>
          <p:spPr bwMode="auto">
            <a:xfrm>
              <a:off x="4231802" y="4489642"/>
              <a:ext cx="323997" cy="950414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8" name="Rectangle 144"/>
            <p:cNvSpPr>
              <a:spLocks noChangeArrowheads="1"/>
            </p:cNvSpPr>
            <p:nvPr/>
          </p:nvSpPr>
          <p:spPr bwMode="auto">
            <a:xfrm>
              <a:off x="4530338" y="4546727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22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9" name="Rectangle 144"/>
            <p:cNvSpPr>
              <a:spLocks noChangeArrowheads="1"/>
            </p:cNvSpPr>
            <p:nvPr/>
          </p:nvSpPr>
          <p:spPr bwMode="auto">
            <a:xfrm>
              <a:off x="5169985" y="2382202"/>
              <a:ext cx="45765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100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0" name="ZoneTexte 109"/>
            <p:cNvSpPr txBox="1"/>
            <p:nvPr/>
          </p:nvSpPr>
          <p:spPr>
            <a:xfrm>
              <a:off x="3912288" y="5431985"/>
              <a:ext cx="3431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11</a:t>
              </a:r>
              <a:endParaRPr lang="fr-FR" sz="1200" dirty="0"/>
            </a:p>
          </p:txBody>
        </p:sp>
        <p:sp>
          <p:nvSpPr>
            <p:cNvPr id="111" name="ZoneTexte 110"/>
            <p:cNvSpPr txBox="1"/>
            <p:nvPr/>
          </p:nvSpPr>
          <p:spPr>
            <a:xfrm>
              <a:off x="4208651" y="5431985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14</a:t>
              </a:r>
              <a:endParaRPr lang="fr-FR" sz="1200" dirty="0"/>
            </a:p>
          </p:txBody>
        </p:sp>
        <p:sp>
          <p:nvSpPr>
            <p:cNvPr id="113" name="ZoneTexte 112"/>
            <p:cNvSpPr txBox="1"/>
            <p:nvPr/>
          </p:nvSpPr>
          <p:spPr>
            <a:xfrm>
              <a:off x="4584958" y="5431985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/>
                <a:t>9</a:t>
              </a:r>
            </a:p>
          </p:txBody>
        </p:sp>
        <p:sp>
          <p:nvSpPr>
            <p:cNvPr id="115" name="ZoneTexte 114"/>
            <p:cNvSpPr txBox="1"/>
            <p:nvPr/>
          </p:nvSpPr>
          <p:spPr>
            <a:xfrm>
              <a:off x="5200072" y="5431985"/>
              <a:ext cx="3431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11</a:t>
              </a:r>
              <a:endParaRPr lang="fr-FR" sz="1200" dirty="0"/>
            </a:p>
          </p:txBody>
        </p:sp>
        <p:sp>
          <p:nvSpPr>
            <p:cNvPr id="116" name="Rectangle 133"/>
            <p:cNvSpPr>
              <a:spLocks noChangeArrowheads="1"/>
            </p:cNvSpPr>
            <p:nvPr/>
          </p:nvSpPr>
          <p:spPr bwMode="auto">
            <a:xfrm>
              <a:off x="5844994" y="3366898"/>
              <a:ext cx="323997" cy="207315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7" name="ZoneTexte 116"/>
            <p:cNvSpPr txBox="1"/>
            <p:nvPr/>
          </p:nvSpPr>
          <p:spPr>
            <a:xfrm>
              <a:off x="5550287" y="5431985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/>
                <a:t>7</a:t>
              </a:r>
            </a:p>
          </p:txBody>
        </p:sp>
        <p:sp>
          <p:nvSpPr>
            <p:cNvPr id="118" name="ZoneTexte 117"/>
            <p:cNvSpPr txBox="1"/>
            <p:nvPr/>
          </p:nvSpPr>
          <p:spPr>
            <a:xfrm>
              <a:off x="5901186" y="5431985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/>
                <a:t>4</a:t>
              </a:r>
            </a:p>
          </p:txBody>
        </p:sp>
        <p:sp>
          <p:nvSpPr>
            <p:cNvPr id="119" name="Rectangle 144"/>
            <p:cNvSpPr>
              <a:spLocks noChangeArrowheads="1"/>
            </p:cNvSpPr>
            <p:nvPr/>
          </p:nvSpPr>
          <p:spPr bwMode="auto">
            <a:xfrm>
              <a:off x="5826482" y="3076702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7</a:t>
              </a: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5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0" name="Rectangle 144"/>
            <p:cNvSpPr>
              <a:spLocks noChangeArrowheads="1"/>
            </p:cNvSpPr>
            <p:nvPr/>
          </p:nvSpPr>
          <p:spPr bwMode="auto">
            <a:xfrm>
              <a:off x="5493993" y="2382202"/>
              <a:ext cx="45765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100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1475656" y="5733256"/>
              <a:ext cx="4439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/>
                <a:t>CC</a:t>
              </a:r>
              <a:endParaRPr lang="fr-FR" sz="1400" b="1" dirty="0"/>
            </a:p>
          </p:txBody>
        </p:sp>
        <p:sp>
          <p:nvSpPr>
            <p:cNvPr id="121" name="ZoneTexte 120"/>
            <p:cNvSpPr txBox="1"/>
            <p:nvPr/>
          </p:nvSpPr>
          <p:spPr>
            <a:xfrm>
              <a:off x="2771800" y="5733256"/>
              <a:ext cx="4207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/>
                <a:t>CT</a:t>
              </a:r>
              <a:endParaRPr lang="fr-FR" sz="1400" b="1" dirty="0"/>
            </a:p>
          </p:txBody>
        </p:sp>
        <p:sp>
          <p:nvSpPr>
            <p:cNvPr id="122" name="ZoneTexte 121"/>
            <p:cNvSpPr txBox="1"/>
            <p:nvPr/>
          </p:nvSpPr>
          <p:spPr>
            <a:xfrm>
              <a:off x="4283968" y="5733256"/>
              <a:ext cx="4026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/>
                <a:t>TT</a:t>
              </a:r>
              <a:endParaRPr lang="fr-FR" sz="1400" b="1" dirty="0"/>
            </a:p>
          </p:txBody>
        </p:sp>
        <p:sp>
          <p:nvSpPr>
            <p:cNvPr id="123" name="ZoneTexte 122"/>
            <p:cNvSpPr txBox="1"/>
            <p:nvPr/>
          </p:nvSpPr>
          <p:spPr>
            <a:xfrm>
              <a:off x="5508104" y="5733256"/>
              <a:ext cx="4439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/>
                <a:t>CC</a:t>
              </a:r>
              <a:endParaRPr lang="fr-FR" sz="1400" b="1" dirty="0"/>
            </a:p>
          </p:txBody>
        </p:sp>
        <p:sp>
          <p:nvSpPr>
            <p:cNvPr id="124" name="ZoneTexte 123"/>
            <p:cNvSpPr txBox="1"/>
            <p:nvPr/>
          </p:nvSpPr>
          <p:spPr>
            <a:xfrm>
              <a:off x="6804248" y="5733256"/>
              <a:ext cx="4207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/>
                <a:t>CT</a:t>
              </a:r>
              <a:endParaRPr lang="fr-FR" sz="1400" b="1" dirty="0"/>
            </a:p>
          </p:txBody>
        </p:sp>
        <p:sp>
          <p:nvSpPr>
            <p:cNvPr id="125" name="ZoneTexte 124"/>
            <p:cNvSpPr txBox="1"/>
            <p:nvPr/>
          </p:nvSpPr>
          <p:spPr>
            <a:xfrm>
              <a:off x="8028384" y="5733256"/>
              <a:ext cx="4026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/>
                <a:t>TT</a:t>
              </a:r>
              <a:endParaRPr lang="fr-FR" sz="1400" b="1" dirty="0"/>
            </a:p>
          </p:txBody>
        </p:sp>
        <p:cxnSp>
          <p:nvCxnSpPr>
            <p:cNvPr id="6" name="Connecteur droit 5"/>
            <p:cNvCxnSpPr/>
            <p:nvPr/>
          </p:nvCxnSpPr>
          <p:spPr>
            <a:xfrm>
              <a:off x="2339752" y="5445224"/>
              <a:ext cx="0" cy="14872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necteur droit 125"/>
            <p:cNvCxnSpPr/>
            <p:nvPr/>
          </p:nvCxnSpPr>
          <p:spPr>
            <a:xfrm>
              <a:off x="3707904" y="5445224"/>
              <a:ext cx="0" cy="14872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necteur droit 126"/>
            <p:cNvCxnSpPr/>
            <p:nvPr/>
          </p:nvCxnSpPr>
          <p:spPr>
            <a:xfrm>
              <a:off x="5004048" y="5445224"/>
              <a:ext cx="0" cy="14872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onnecteur droit 127"/>
            <p:cNvCxnSpPr/>
            <p:nvPr/>
          </p:nvCxnSpPr>
          <p:spPr>
            <a:xfrm>
              <a:off x="6300192" y="5445224"/>
              <a:ext cx="0" cy="14872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necteur droit 128"/>
            <p:cNvCxnSpPr/>
            <p:nvPr/>
          </p:nvCxnSpPr>
          <p:spPr>
            <a:xfrm>
              <a:off x="7596336" y="5445224"/>
              <a:ext cx="0" cy="14872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2" name="Groupe 131"/>
            <p:cNvGrpSpPr/>
            <p:nvPr/>
          </p:nvGrpSpPr>
          <p:grpSpPr>
            <a:xfrm>
              <a:off x="2699792" y="1993956"/>
              <a:ext cx="3024336" cy="338554"/>
              <a:chOff x="3635896" y="1489900"/>
              <a:chExt cx="3024336" cy="338554"/>
            </a:xfrm>
          </p:grpSpPr>
          <p:sp>
            <p:nvSpPr>
              <p:cNvPr id="133" name="AutoShape 165"/>
              <p:cNvSpPr>
                <a:spLocks noChangeArrowheads="1"/>
              </p:cNvSpPr>
              <p:nvPr/>
            </p:nvSpPr>
            <p:spPr bwMode="auto">
              <a:xfrm>
                <a:off x="3635896" y="1489900"/>
                <a:ext cx="3024336" cy="288032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lvl="0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0" b="1" dirty="0" smtClean="0">
                    <a:solidFill>
                      <a:srgbClr val="333399"/>
                    </a:solidFill>
                    <a:ea typeface="ＭＳ Ｐゴシック" pitchFamily="-1" charset="-128"/>
                    <a:cs typeface="ＭＳ Ｐゴシック" pitchFamily="-1" charset="-128"/>
                  </a:rPr>
                  <a:t>   </a:t>
                </a:r>
                <a:endParaRPr lang="en-US" sz="1400" b="1" dirty="0">
                  <a:solidFill>
                    <a:srgbClr val="333399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134" name="Rectangle 3"/>
              <p:cNvSpPr>
                <a:spLocks noChangeArrowheads="1"/>
              </p:cNvSpPr>
              <p:nvPr/>
            </p:nvSpPr>
            <p:spPr bwMode="auto">
              <a:xfrm>
                <a:off x="3863495" y="1585058"/>
                <a:ext cx="177800" cy="144462"/>
              </a:xfrm>
              <a:prstGeom prst="rect">
                <a:avLst/>
              </a:prstGeom>
              <a:solidFill>
                <a:srgbClr val="FF6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135" name="Rectangle 3"/>
              <p:cNvSpPr>
                <a:spLocks noChangeArrowheads="1"/>
              </p:cNvSpPr>
              <p:nvPr/>
            </p:nvSpPr>
            <p:spPr bwMode="auto">
              <a:xfrm>
                <a:off x="5652120" y="1585058"/>
                <a:ext cx="177800" cy="14446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136" name="Rectangle 3"/>
              <p:cNvSpPr>
                <a:spLocks noChangeArrowheads="1"/>
              </p:cNvSpPr>
              <p:nvPr/>
            </p:nvSpPr>
            <p:spPr bwMode="auto">
              <a:xfrm>
                <a:off x="4756328" y="1585058"/>
                <a:ext cx="177800" cy="144462"/>
              </a:xfrm>
              <a:prstGeom prst="rect">
                <a:avLst/>
              </a:prstGeom>
              <a:solidFill>
                <a:srgbClr val="FFC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137" name="ZoneTexte 136"/>
              <p:cNvSpPr txBox="1"/>
              <p:nvPr/>
            </p:nvSpPr>
            <p:spPr>
              <a:xfrm>
                <a:off x="4888769" y="1489900"/>
                <a:ext cx="7537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333399"/>
                    </a:solidFill>
                    <a:latin typeface="Calibri" pitchFamily="34" charset="0"/>
                    <a:ea typeface="ＭＳ Ｐゴシック" pitchFamily="-1" charset="-128"/>
                    <a:cs typeface="ＭＳ Ｐゴシック" pitchFamily="-1" charset="-128"/>
                  </a:rPr>
                  <a:t>DCV60</a:t>
                </a:r>
                <a:endParaRPr lang="fr-FR" sz="1600" dirty="0">
                  <a:solidFill>
                    <a:srgbClr val="333399"/>
                  </a:solidFill>
                  <a:latin typeface="Calibri" pitchFamily="34" charset="0"/>
                </a:endParaRPr>
              </a:p>
            </p:txBody>
          </p:sp>
          <p:sp>
            <p:nvSpPr>
              <p:cNvPr id="138" name="ZoneTexte 137"/>
              <p:cNvSpPr txBox="1"/>
              <p:nvPr/>
            </p:nvSpPr>
            <p:spPr>
              <a:xfrm>
                <a:off x="5784561" y="1489900"/>
                <a:ext cx="85472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333399"/>
                    </a:solidFill>
                    <a:latin typeface="Calibri" pitchFamily="34" charset="0"/>
                    <a:ea typeface="ＭＳ Ｐゴシック" pitchFamily="-1" charset="-128"/>
                    <a:cs typeface="ＭＳ Ｐゴシック" pitchFamily="-1" charset="-128"/>
                  </a:rPr>
                  <a:t>Placebo</a:t>
                </a:r>
                <a:endParaRPr lang="fr-FR" sz="1600" dirty="0">
                  <a:solidFill>
                    <a:srgbClr val="333399"/>
                  </a:solidFill>
                  <a:latin typeface="Calibri" pitchFamily="34" charset="0"/>
                </a:endParaRPr>
              </a:p>
            </p:txBody>
          </p:sp>
          <p:sp>
            <p:nvSpPr>
              <p:cNvPr id="139" name="ZoneTexte 138"/>
              <p:cNvSpPr txBox="1"/>
              <p:nvPr/>
            </p:nvSpPr>
            <p:spPr>
              <a:xfrm>
                <a:off x="3975344" y="1489900"/>
                <a:ext cx="7537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333399"/>
                    </a:solidFill>
                    <a:latin typeface="Calibri" pitchFamily="34" charset="0"/>
                    <a:ea typeface="ＭＳ Ｐゴシック" pitchFamily="-1" charset="-128"/>
                    <a:cs typeface="ＭＳ Ｐゴシック" pitchFamily="-1" charset="-128"/>
                  </a:rPr>
                  <a:t>DCV20</a:t>
                </a:r>
                <a:endParaRPr lang="fr-FR" sz="1600" dirty="0">
                  <a:latin typeface="Calibri" pitchFamily="34" charset="0"/>
                </a:endParaRPr>
              </a:p>
            </p:txBody>
          </p:sp>
        </p:grpSp>
        <p:sp>
          <p:nvSpPr>
            <p:cNvPr id="140" name="Rectangle 135"/>
            <p:cNvSpPr>
              <a:spLocks noChangeArrowheads="1"/>
            </p:cNvSpPr>
            <p:nvPr/>
          </p:nvSpPr>
          <p:spPr bwMode="auto">
            <a:xfrm>
              <a:off x="683316" y="5303148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 smtClean="0">
                  <a:ea typeface="Arial" pitchFamily="-1" charset="0"/>
                  <a:cs typeface="Arial" pitchFamily="-1" charset="0"/>
                </a:rPr>
                <a:t>0</a:t>
              </a:r>
              <a:endParaRPr lang="en-GB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</p:grpSp>
      <p:sp>
        <p:nvSpPr>
          <p:cNvPr id="141" name="Text Box 2"/>
          <p:cNvSpPr txBox="1">
            <a:spLocks noChangeArrowheads="1"/>
          </p:cNvSpPr>
          <p:nvPr/>
        </p:nvSpPr>
        <p:spPr bwMode="auto">
          <a:xfrm>
            <a:off x="1450121" y="1210865"/>
            <a:ext cx="6231093" cy="40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24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25 IU/ml)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by IL28B genotype</a:t>
            </a:r>
          </a:p>
        </p:txBody>
      </p:sp>
    </p:spTree>
    <p:extLst>
      <p:ext uri="{BB962C8B-B14F-4D97-AF65-F5344CB8AC3E}">
        <p14:creationId xmlns:p14="http://schemas.microsoft.com/office/powerpoint/2010/main" xmlns="" val="115831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1588959604"/>
              </p:ext>
            </p:extLst>
          </p:nvPr>
        </p:nvGraphicFramePr>
        <p:xfrm>
          <a:off x="395288" y="2132855"/>
          <a:ext cx="8425183" cy="3832923"/>
        </p:xfrm>
        <a:graphic>
          <a:graphicData uri="http://schemas.openxmlformats.org/drawingml/2006/table">
            <a:tbl>
              <a:tblPr/>
              <a:tblGrid>
                <a:gridCol w="2088480"/>
                <a:gridCol w="1656184"/>
                <a:gridCol w="1440160"/>
                <a:gridCol w="1728192"/>
                <a:gridCol w="1512167"/>
              </a:tblGrid>
              <a:tr h="896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DCV20 + PEG-IFN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147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DCV60 + PEG-IFN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146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9734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PDR (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mITT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1b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72.1%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67.0%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82.9%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72.6%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67.3%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87.1%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710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Regimen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PR 12W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PR 12W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PR 24W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PR 12W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PR 12W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PR 24W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291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among patients achieving PDR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1b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75.5%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71.8%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85.7%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71.2%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71.9%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70.0%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79.2%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76.9%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85.7%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71.2%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70.3%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76.9%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124744"/>
            <a:ext cx="73448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ts val="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Rates of protocol-defined response (PDR) in genotype 1 and effect on SVR</a:t>
            </a:r>
            <a:r>
              <a:rPr lang="en-GB" sz="24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24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N (%)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508104" y="6565640"/>
            <a:ext cx="36433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Hezode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C. Gut 2015;64:948-56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" name="Grouper 57"/>
          <p:cNvGrpSpPr/>
          <p:nvPr/>
        </p:nvGrpSpPr>
        <p:grpSpPr>
          <a:xfrm>
            <a:off x="-1" y="6570663"/>
            <a:ext cx="1259633" cy="288111"/>
            <a:chOff x="0" y="6570663"/>
            <a:chExt cx="1190237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76200" y="6581775"/>
              <a:ext cx="111403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COMMAND-1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COMMAND-1 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daclatasvir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+ PEG-IFN + RBV for genotype 1 or 4</a:t>
            </a:r>
            <a:endParaRPr lang="en-GB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395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3039619708"/>
              </p:ext>
            </p:extLst>
          </p:nvPr>
        </p:nvGraphicFramePr>
        <p:xfrm>
          <a:off x="107504" y="1700808"/>
          <a:ext cx="8962903" cy="4323218"/>
        </p:xfrm>
        <a:graphic>
          <a:graphicData uri="http://schemas.openxmlformats.org/drawingml/2006/table">
            <a:tbl>
              <a:tblPr/>
              <a:tblGrid>
                <a:gridCol w="2912943"/>
                <a:gridCol w="1493817"/>
                <a:gridCol w="1643199"/>
                <a:gridCol w="1438874"/>
                <a:gridCol w="1474070"/>
              </a:tblGrid>
              <a:tr h="7349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DCV20 + PEG-IFN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147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DCV60 + PEG-IFN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146</a:t>
                      </a:r>
                      <a:endParaRPr kumimoji="0" lang="en-U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2786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Overall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breakthrough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Other on-treatment failure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Other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40.8%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8.1%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9.5%</a:t>
                      </a:r>
                      <a:b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15.0%</a:t>
                      </a:r>
                      <a:b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8.2%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40.4%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10.3%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8.2%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15.1%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6.8%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832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Regimen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PR 12W + PR 12W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53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PR 24W</a:t>
                      </a:r>
                      <a:b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endParaRPr kumimoji="0" lang="en-U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52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PR 12W + PR 12W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53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PR 24W</a:t>
                      </a:r>
                      <a:b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endParaRPr kumimoji="0" lang="en-U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50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526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Patients achieving PDR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Overall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 breakthrough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Other on-treatment failure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Other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24.5%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13.2%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9.4%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28.8%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7.7%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19.2%</a:t>
                      </a:r>
                      <a:b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1.9%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20.8%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9.4%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7.5%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30.0%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20.0%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10.5%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124744"/>
            <a:ext cx="716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ts val="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Treatment failures in genotype 1, N (%)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79512" y="6093296"/>
            <a:ext cx="53923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Virologic</a:t>
            </a:r>
            <a:r>
              <a:rPr lang="en-US" sz="1600" dirty="0" smtClean="0"/>
              <a:t> breakthrough was more frequent in genotype 1a</a:t>
            </a:r>
            <a:endParaRPr lang="en-US" sz="1600" dirty="0"/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508104" y="6565640"/>
            <a:ext cx="36433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Hezode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C. Gut 2015;64:948-56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" name="Grouper 57"/>
          <p:cNvGrpSpPr/>
          <p:nvPr/>
        </p:nvGrpSpPr>
        <p:grpSpPr>
          <a:xfrm>
            <a:off x="-1" y="6570663"/>
            <a:ext cx="1259633" cy="288111"/>
            <a:chOff x="0" y="6570663"/>
            <a:chExt cx="1190237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76200" y="6581775"/>
              <a:ext cx="111403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COMMAND-1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COMMAND-1 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daclatasvir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+ PEG-IFN + RBV for genotype 1 or 4</a:t>
            </a:r>
            <a:endParaRPr lang="en-GB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971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787659737"/>
              </p:ext>
            </p:extLst>
          </p:nvPr>
        </p:nvGraphicFramePr>
        <p:xfrm>
          <a:off x="395288" y="1628801"/>
          <a:ext cx="8353175" cy="4923300"/>
        </p:xfrm>
        <a:graphic>
          <a:graphicData uri="http://schemas.openxmlformats.org/drawingml/2006/table">
            <a:tbl>
              <a:tblPr/>
              <a:tblGrid>
                <a:gridCol w="3744664"/>
                <a:gridCol w="1512168"/>
                <a:gridCol w="1512168"/>
                <a:gridCol w="1584175"/>
              </a:tblGrid>
              <a:tr h="6064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DCV20 + PEG-IFN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159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DCV60 + PEG-IFN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158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 + PEG-IFN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78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4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7.5%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8.2%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7.7%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4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leading to discontinuation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10.3%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4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in ≥ 25% of patients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495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495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495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95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Insomnia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95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Rash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95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95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Myalgia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95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Influenza-like illness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95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Dry skin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95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Irritability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95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Alopecia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95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Decreased appetite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3-4 bilirubin increase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4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3-4 ALT elevation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 (3.8%)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179512" y="1295400"/>
            <a:ext cx="8964488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 and hepatic liver laboratory abnormalities, N (%)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508104" y="6565640"/>
            <a:ext cx="36433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Hezode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C. Gut 2015;64:948-56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" name="Grouper 57"/>
          <p:cNvGrpSpPr/>
          <p:nvPr/>
        </p:nvGrpSpPr>
        <p:grpSpPr>
          <a:xfrm>
            <a:off x="-1" y="6570663"/>
            <a:ext cx="1259633" cy="288111"/>
            <a:chOff x="0" y="6570663"/>
            <a:chExt cx="1190237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76200" y="6581775"/>
              <a:ext cx="111403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COMMAND-1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COMMAND-1 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daclatasvir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+ PEG-IFN + RBV for genotype 1 or 4</a:t>
            </a:r>
            <a:endParaRPr lang="en-GB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395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COMMAND-1 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800" dirty="0" err="1" smtClean="0">
                <a:ea typeface="ＭＳ Ｐゴシック" pitchFamily="-1" charset="-128"/>
                <a:cs typeface="ＭＳ Ｐゴシック" pitchFamily="-1" charset="-128"/>
              </a:rPr>
              <a:t>daclatasvir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+ PEG-IFN + RBV for genotype 1 or 4</a:t>
            </a:r>
            <a:endParaRPr lang="en-GB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Resistance analysis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rgbClr val="000066"/>
                </a:solidFill>
                <a:latin typeface="Calibri" pitchFamily="34" charset="0"/>
              </a:rPr>
              <a:t>Genotype 1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800" b="0" dirty="0" smtClean="0">
                <a:solidFill>
                  <a:srgbClr val="000066"/>
                </a:solidFill>
              </a:rPr>
              <a:t>At baseline : NS5A polymorphisms associated with DCV resistance</a:t>
            </a:r>
            <a:r>
              <a:rPr lang="en-US" sz="1800" dirty="0" smtClean="0"/>
              <a:t> </a:t>
            </a:r>
            <a:r>
              <a:rPr lang="en-US" sz="1800" b="0" dirty="0" smtClean="0">
                <a:solidFill>
                  <a:srgbClr val="000066"/>
                </a:solidFill>
              </a:rPr>
              <a:t>(L31M/V and/or Y93H/N/S) detected in 12 genotype 1a</a:t>
            </a:r>
            <a:r>
              <a:rPr lang="en-US" sz="1800" dirty="0" smtClean="0"/>
              <a:t> </a:t>
            </a:r>
            <a:r>
              <a:rPr lang="en-US" sz="1800" b="0" dirty="0" smtClean="0">
                <a:solidFill>
                  <a:srgbClr val="000066"/>
                </a:solidFill>
              </a:rPr>
              <a:t>patients and 10 genotype 1b patients</a:t>
            </a:r>
          </a:p>
          <a:p>
            <a:pPr lvl="3">
              <a:spcBef>
                <a:spcPts val="0"/>
              </a:spcBef>
              <a:spcAft>
                <a:spcPts val="0"/>
              </a:spcAft>
            </a:pPr>
            <a:r>
              <a:rPr lang="en-US" sz="1800" b="0" dirty="0" smtClean="0">
                <a:solidFill>
                  <a:srgbClr val="000066"/>
                </a:solidFill>
              </a:rPr>
              <a:t>8/12 genotype 1a (L31M/V and Y93H/N/S) and 2/10 genotype 1b (Y93H) failed to achieve SVR</a:t>
            </a:r>
            <a:r>
              <a:rPr lang="en-US" sz="1800" b="0" baseline="-25000" dirty="0" smtClean="0">
                <a:solidFill>
                  <a:srgbClr val="000066"/>
                </a:solidFill>
              </a:rPr>
              <a:t>24</a:t>
            </a:r>
            <a:r>
              <a:rPr lang="en-US" sz="1800" b="0" dirty="0" smtClean="0">
                <a:solidFill>
                  <a:srgbClr val="000066"/>
                </a:solidFill>
              </a:rPr>
              <a:t>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800" b="0" dirty="0" smtClean="0">
                <a:solidFill>
                  <a:srgbClr val="000066"/>
                </a:solidFill>
              </a:rPr>
              <a:t>At </a:t>
            </a:r>
            <a:r>
              <a:rPr lang="en-US" sz="1800" b="0" dirty="0" err="1" smtClean="0">
                <a:solidFill>
                  <a:srgbClr val="000066"/>
                </a:solidFill>
              </a:rPr>
              <a:t>virologic</a:t>
            </a:r>
            <a:r>
              <a:rPr lang="en-US" sz="1800" b="0" dirty="0" smtClean="0">
                <a:solidFill>
                  <a:srgbClr val="000066"/>
                </a:solidFill>
              </a:rPr>
              <a:t> failure</a:t>
            </a:r>
            <a:r>
              <a:rPr lang="en-US" sz="1800" dirty="0" smtClean="0"/>
              <a:t>,</a:t>
            </a:r>
            <a:r>
              <a:rPr lang="en-US" sz="1800" b="0" dirty="0" smtClean="0">
                <a:solidFill>
                  <a:srgbClr val="000066"/>
                </a:solidFill>
              </a:rPr>
              <a:t> DCV-associated resistant</a:t>
            </a:r>
            <a:r>
              <a:rPr lang="en-US" sz="1800" dirty="0" smtClean="0"/>
              <a:t> variants i</a:t>
            </a:r>
            <a:r>
              <a:rPr lang="en-US" sz="1800" b="0" dirty="0" smtClean="0">
                <a:solidFill>
                  <a:srgbClr val="000066"/>
                </a:solidFill>
              </a:rPr>
              <a:t>n all patients ; most frequent : </a:t>
            </a:r>
          </a:p>
          <a:p>
            <a:pPr lvl="3">
              <a:spcBef>
                <a:spcPts val="0"/>
              </a:spcBef>
              <a:spcAft>
                <a:spcPts val="0"/>
              </a:spcAft>
            </a:pPr>
            <a:r>
              <a:rPr lang="en-US" sz="1800" b="0" dirty="0" smtClean="0">
                <a:solidFill>
                  <a:srgbClr val="000066"/>
                </a:solidFill>
              </a:rPr>
              <a:t>Q30 in genotype</a:t>
            </a:r>
            <a:r>
              <a:rPr lang="en-US" sz="1800" dirty="0" smtClean="0"/>
              <a:t> </a:t>
            </a:r>
            <a:r>
              <a:rPr lang="en-US" sz="1800" b="0" dirty="0" smtClean="0">
                <a:solidFill>
                  <a:srgbClr val="000066"/>
                </a:solidFill>
              </a:rPr>
              <a:t>1a </a:t>
            </a:r>
          </a:p>
          <a:p>
            <a:pPr lvl="3">
              <a:spcBef>
                <a:spcPts val="0"/>
              </a:spcBef>
              <a:spcAft>
                <a:spcPts val="0"/>
              </a:spcAft>
            </a:pPr>
            <a:r>
              <a:rPr lang="en-US" sz="1800" b="0" dirty="0" smtClean="0">
                <a:solidFill>
                  <a:srgbClr val="000066"/>
                </a:solidFill>
              </a:rPr>
              <a:t>L31I/M/V and Y93H in genotype 1b</a:t>
            </a:r>
            <a:endParaRPr lang="en-US" sz="2400" b="0" dirty="0" smtClean="0">
              <a:solidFill>
                <a:srgbClr val="000066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latin typeface="Calibri" pitchFamily="34" charset="0"/>
              </a:rPr>
              <a:t>Genotype 4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800" b="0" dirty="0" smtClean="0">
                <a:solidFill>
                  <a:srgbClr val="000066"/>
                </a:solidFill>
              </a:rPr>
              <a:t>4 </a:t>
            </a:r>
            <a:r>
              <a:rPr lang="en-US" sz="1800" b="0" dirty="0" err="1" smtClean="0">
                <a:solidFill>
                  <a:srgbClr val="000066"/>
                </a:solidFill>
              </a:rPr>
              <a:t>virologic</a:t>
            </a:r>
            <a:r>
              <a:rPr lang="en-US" sz="1800" b="0" dirty="0" smtClean="0">
                <a:solidFill>
                  <a:srgbClr val="000066"/>
                </a:solidFill>
              </a:rPr>
              <a:t> failures</a:t>
            </a:r>
            <a:r>
              <a:rPr lang="en-US" sz="1800" dirty="0" smtClean="0"/>
              <a:t>,</a:t>
            </a:r>
            <a:r>
              <a:rPr lang="en-US" sz="1800" b="0" dirty="0" smtClean="0">
                <a:solidFill>
                  <a:srgbClr val="000066"/>
                </a:solidFill>
              </a:rPr>
              <a:t> sequencing available in 3 patients </a:t>
            </a:r>
            <a:r>
              <a:rPr lang="en-US" sz="1800" dirty="0" smtClean="0"/>
              <a:t>; emergence of L28M + L30H in 1 patient, and L28M + L30S in 2 patients</a:t>
            </a:r>
            <a:endParaRPr lang="en-US" sz="1800" b="0" dirty="0">
              <a:solidFill>
                <a:srgbClr val="000066"/>
              </a:solidFill>
            </a:endParaRP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5508104" y="6565640"/>
            <a:ext cx="36433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Hezode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C. Gut 2015;64:948-56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5" name="Grouper 57"/>
          <p:cNvGrpSpPr/>
          <p:nvPr/>
        </p:nvGrpSpPr>
        <p:grpSpPr>
          <a:xfrm>
            <a:off x="-1" y="6570663"/>
            <a:ext cx="1259633" cy="288111"/>
            <a:chOff x="0" y="6570663"/>
            <a:chExt cx="1190237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76200" y="6581775"/>
              <a:ext cx="111403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COMMAND-1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8472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2089</TotalTime>
  <Words>1066</Words>
  <Application>Microsoft Office PowerPoint</Application>
  <PresentationFormat>Affichage à l'écran (4:3)</PresentationFormat>
  <Paragraphs>441</Paragraphs>
  <Slides>10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HCV-trials.com 2015 </vt:lpstr>
      <vt:lpstr>COMMAND-1 Study: daclatasvir + PEG-IFN + RBV for genotype 1 or 4</vt:lpstr>
      <vt:lpstr>COMMAND-1 Study: daclatasvir + PEG-IFN + RBV for genotype 1 or 4</vt:lpstr>
      <vt:lpstr>COMMAND-1 Study: daclatasvir + PEG-IFN + RBV for genotype 1 or 4</vt:lpstr>
      <vt:lpstr>COMMAND-1 Study: daclatasvir + PEG-IFN + RBV for genotype 1 or 4</vt:lpstr>
      <vt:lpstr>COMMAND-1 Study: daclatasvir + PEG-IFN + RBV for genotype 1 or 4</vt:lpstr>
      <vt:lpstr>COMMAND-1 Study: daclatasvir + PEG-IFN + RBV for genotype 1 or 4</vt:lpstr>
      <vt:lpstr>COMMAND-1 Study: daclatasvir + PEG-IFN + RBV for genotype 1 or 4</vt:lpstr>
      <vt:lpstr>COMMAND-1 Study: daclatasvir + PEG-IFN + RBV for genotype 1 or 4</vt:lpstr>
      <vt:lpstr>COMMAND-1 Study: daclatasvir + PEG-IFN + RBV for genotype 1 or 4</vt:lpstr>
      <vt:lpstr>COMMAND-1 Study: daclatasvir + PEG-IFN + RBV for genotype 1 or 4</vt:lpstr>
    </vt:vector>
  </TitlesOfParts>
  <Company>AEI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Pilouk</cp:lastModifiedBy>
  <cp:revision>134</cp:revision>
  <dcterms:created xsi:type="dcterms:W3CDTF">2015-05-23T16:11:26Z</dcterms:created>
  <dcterms:modified xsi:type="dcterms:W3CDTF">2015-08-18T06:42:59Z</dcterms:modified>
</cp:coreProperties>
</file>