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3" r:id="rId2"/>
    <p:sldId id="286" r:id="rId3"/>
    <p:sldId id="296" r:id="rId4"/>
    <p:sldId id="300" r:id="rId5"/>
    <p:sldId id="299" r:id="rId6"/>
    <p:sldId id="292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DDDDDD"/>
    <a:srgbClr val="FFFFFF"/>
    <a:srgbClr val="CC3300"/>
    <a:srgbClr val="FFC000"/>
    <a:srgbClr val="10EB00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17" autoAdjust="0"/>
    <p:restoredTop sz="94660"/>
  </p:normalViewPr>
  <p:slideViewPr>
    <p:cSldViewPr>
      <p:cViewPr varScale="1">
        <p:scale>
          <a:sx n="125" d="100"/>
          <a:sy n="125" d="100"/>
        </p:scale>
        <p:origin x="-984" y="-1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403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172"/>
          <p:cNvSpPr>
            <a:spLocks noChangeShapeType="1"/>
          </p:cNvSpPr>
          <p:nvPr/>
        </p:nvSpPr>
        <p:spPr bwMode="auto">
          <a:xfrm>
            <a:off x="8774678" y="1855017"/>
            <a:ext cx="11282" cy="255599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8" name="Line 172"/>
          <p:cNvSpPr>
            <a:spLocks noChangeShapeType="1"/>
          </p:cNvSpPr>
          <p:nvPr/>
        </p:nvSpPr>
        <p:spPr bwMode="auto">
          <a:xfrm>
            <a:off x="5797062" y="1855017"/>
            <a:ext cx="0" cy="243807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Line 172"/>
          <p:cNvSpPr>
            <a:spLocks noChangeShapeType="1"/>
          </p:cNvSpPr>
          <p:nvPr/>
        </p:nvSpPr>
        <p:spPr bwMode="auto">
          <a:xfrm>
            <a:off x="7334518" y="1855017"/>
            <a:ext cx="0" cy="243807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Line 63"/>
          <p:cNvSpPr>
            <a:spLocks noChangeShapeType="1"/>
          </p:cNvSpPr>
          <p:nvPr/>
        </p:nvSpPr>
        <p:spPr bwMode="auto">
          <a:xfrm>
            <a:off x="5796136" y="2425133"/>
            <a:ext cx="43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01382"/>
              </p:ext>
            </p:extLst>
          </p:nvPr>
        </p:nvGraphicFramePr>
        <p:xfrm>
          <a:off x="6228184" y="2612660"/>
          <a:ext cx="2520517" cy="310895"/>
        </p:xfrm>
        <a:graphic>
          <a:graphicData uri="http://schemas.openxmlformats.org/drawingml/2006/table">
            <a:tbl>
              <a:tblPr/>
              <a:tblGrid>
                <a:gridCol w="2520517"/>
              </a:tblGrid>
              <a:tr h="27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16" name="Oval 110"/>
          <p:cNvSpPr>
            <a:spLocks noChangeArrowheads="1"/>
          </p:cNvSpPr>
          <p:nvPr/>
        </p:nvSpPr>
        <p:spPr bwMode="auto">
          <a:xfrm>
            <a:off x="8532227" y="1340768"/>
            <a:ext cx="432261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46596"/>
              </p:ext>
            </p:extLst>
          </p:nvPr>
        </p:nvGraphicFramePr>
        <p:xfrm>
          <a:off x="6228185" y="3140968"/>
          <a:ext cx="1080119" cy="310895"/>
        </p:xfrm>
        <a:graphic>
          <a:graphicData uri="http://schemas.openxmlformats.org/drawingml/2006/table">
            <a:tbl>
              <a:tblPr/>
              <a:tblGrid>
                <a:gridCol w="1080119"/>
              </a:tblGrid>
              <a:tr h="249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161293"/>
              </p:ext>
            </p:extLst>
          </p:nvPr>
        </p:nvGraphicFramePr>
        <p:xfrm>
          <a:off x="6228184" y="3550153"/>
          <a:ext cx="2520280" cy="310895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25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5769833" y="2060848"/>
            <a:ext cx="4775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smtClean="0"/>
              <a:t>Yes</a:t>
            </a:r>
            <a:endParaRPr lang="en-US" sz="1400"/>
          </a:p>
        </p:txBody>
      </p:sp>
      <p:sp>
        <p:nvSpPr>
          <p:cNvPr id="57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Dore GJ. Gastroenterology 2015;148:355-66 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-2" y="6525345"/>
            <a:ext cx="1547665" cy="333429"/>
            <a:chOff x="-2" y="6525345"/>
            <a:chExt cx="1547665" cy="333429"/>
          </a:xfrm>
        </p:grpSpPr>
        <p:sp>
          <p:nvSpPr>
            <p:cNvPr id="59" name="AutoShape 162"/>
            <p:cNvSpPr>
              <a:spLocks noChangeArrowheads="1"/>
            </p:cNvSpPr>
            <p:nvPr/>
          </p:nvSpPr>
          <p:spPr bwMode="auto">
            <a:xfrm>
              <a:off x="-2" y="6525345"/>
              <a:ext cx="1547665" cy="332656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0" name="ZoneTexte 23"/>
            <p:cNvSpPr txBox="1">
              <a:spLocks noChangeArrowheads="1"/>
            </p:cNvSpPr>
            <p:nvPr/>
          </p:nvSpPr>
          <p:spPr bwMode="auto">
            <a:xfrm>
              <a:off x="80642" y="6581775"/>
              <a:ext cx="13950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 GT2/3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COMMAND GT2/3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PEG-IFN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+ RBV for genotype 2 or 3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78930"/>
              </p:ext>
            </p:extLst>
          </p:nvPr>
        </p:nvGraphicFramePr>
        <p:xfrm>
          <a:off x="3131634" y="3212976"/>
          <a:ext cx="2304462" cy="618236"/>
        </p:xfrm>
        <a:graphic>
          <a:graphicData uri="http://schemas.openxmlformats.org/drawingml/2006/table">
            <a:tbl>
              <a:tblPr/>
              <a:tblGrid>
                <a:gridCol w="2304462"/>
              </a:tblGrid>
              <a:tr h="43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PEG-IFN + RBV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50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5" name="Line 63"/>
          <p:cNvSpPr>
            <a:spLocks noChangeShapeType="1"/>
          </p:cNvSpPr>
          <p:nvPr/>
        </p:nvSpPr>
        <p:spPr bwMode="auto">
          <a:xfrm flipV="1">
            <a:off x="5796342" y="2764669"/>
            <a:ext cx="432000" cy="4245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814013" y="2476637"/>
            <a:ext cx="4141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smtClean="0"/>
              <a:t>No</a:t>
            </a:r>
            <a:endParaRPr lang="en-US" sz="1400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5796136" y="3308974"/>
            <a:ext cx="43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769833" y="2996952"/>
            <a:ext cx="4775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smtClean="0"/>
              <a:t>Yes</a:t>
            </a:r>
            <a:endParaRPr lang="en-US" sz="1400"/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5796184" y="3721277"/>
            <a:ext cx="43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68144" y="3429000"/>
            <a:ext cx="4141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smtClean="0"/>
              <a:t>No</a:t>
            </a:r>
            <a:endParaRPr lang="en-US" sz="1400"/>
          </a:p>
        </p:txBody>
      </p:sp>
      <p:cxnSp>
        <p:nvCxnSpPr>
          <p:cNvPr id="67" name="Connecteur droit 66"/>
          <p:cNvCxnSpPr>
            <a:cxnSpLocks noChangeShapeType="1"/>
          </p:cNvCxnSpPr>
          <p:nvPr/>
        </p:nvCxnSpPr>
        <p:spPr bwMode="auto">
          <a:xfrm>
            <a:off x="2915816" y="2132856"/>
            <a:ext cx="2655" cy="432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68" name="Oval 170"/>
          <p:cNvSpPr>
            <a:spLocks noChangeArrowheads="1"/>
          </p:cNvSpPr>
          <p:nvPr/>
        </p:nvSpPr>
        <p:spPr bwMode="auto">
          <a:xfrm>
            <a:off x="2123728" y="1268758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1 : 1 : 1</a:t>
            </a:r>
            <a:endParaRPr lang="en-US" sz="12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  <a:endParaRPr lang="en-US" sz="12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Espace réservé du contenu 2"/>
          <p:cNvSpPr txBox="1">
            <a:spLocks/>
          </p:cNvSpPr>
          <p:nvPr/>
        </p:nvSpPr>
        <p:spPr bwMode="auto">
          <a:xfrm>
            <a:off x="456406" y="1265387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0" name="AutoShape 162"/>
          <p:cNvSpPr>
            <a:spLocks noChangeArrowheads="1"/>
          </p:cNvSpPr>
          <p:nvPr/>
        </p:nvSpPr>
        <p:spPr bwMode="auto">
          <a:xfrm>
            <a:off x="143800" y="2298333"/>
            <a:ext cx="2628000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2 or 3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T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reatment 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Compensated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cirrhosis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</a:t>
            </a: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coinfection</a:t>
            </a:r>
            <a:endParaRPr lang="en-US" sz="1400" b="1" baseline="30000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7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160805"/>
              </p:ext>
            </p:extLst>
          </p:nvPr>
        </p:nvGraphicFramePr>
        <p:xfrm>
          <a:off x="3131634" y="4005064"/>
          <a:ext cx="5616830" cy="310895"/>
        </p:xfrm>
        <a:graphic>
          <a:graphicData uri="http://schemas.openxmlformats.org/drawingml/2006/table">
            <a:tbl>
              <a:tblPr/>
              <a:tblGrid>
                <a:gridCol w="5616830"/>
              </a:tblGrid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PEG-IFN + RBV, N = 51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240183"/>
              </p:ext>
            </p:extLst>
          </p:nvPr>
        </p:nvGraphicFramePr>
        <p:xfrm>
          <a:off x="3131634" y="2218441"/>
          <a:ext cx="2304462" cy="618236"/>
        </p:xfrm>
        <a:graphic>
          <a:graphicData uri="http://schemas.openxmlformats.org/drawingml/2006/table">
            <a:tbl>
              <a:tblPr/>
              <a:tblGrid>
                <a:gridCol w="2304462"/>
              </a:tblGrid>
              <a:tr h="43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PEG-IFN + RBV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50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45" name="ZoneTexte 44"/>
          <p:cNvSpPr txBox="1"/>
          <p:nvPr/>
        </p:nvSpPr>
        <p:spPr>
          <a:xfrm>
            <a:off x="3131840" y="4365104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PDR (protocol-defined response) = HCV RNA &lt; 25 IU/ml at W4 </a:t>
            </a:r>
            <a:br>
              <a:rPr lang="en-US" sz="1200" dirty="0" smtClean="0"/>
            </a:br>
            <a:r>
              <a:rPr lang="en-US" sz="1200" dirty="0" smtClean="0"/>
              <a:t>and undetectable at W10 </a:t>
            </a:r>
            <a:endParaRPr lang="en-US" sz="1200" dirty="0"/>
          </a:p>
        </p:txBody>
      </p:sp>
      <p:sp>
        <p:nvSpPr>
          <p:cNvPr id="79" name="Oval 110"/>
          <p:cNvSpPr>
            <a:spLocks noChangeArrowheads="1"/>
          </p:cNvSpPr>
          <p:nvPr/>
        </p:nvSpPr>
        <p:spPr bwMode="auto">
          <a:xfrm>
            <a:off x="5589335" y="1340768"/>
            <a:ext cx="432261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251520" y="4335487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</a:t>
            </a:r>
            <a:r>
              <a:rPr lang="en-US" sz="1200" dirty="0" err="1" smtClean="0"/>
              <a:t>Randomisation</a:t>
            </a:r>
            <a:r>
              <a:rPr lang="en-US" sz="1200" dirty="0" smtClean="0"/>
              <a:t> stratified </a:t>
            </a:r>
          </a:p>
          <a:p>
            <a:r>
              <a:rPr lang="en-US" sz="1200" dirty="0" smtClean="0"/>
              <a:t>on genotype (2 or 3)</a:t>
            </a:r>
            <a:endParaRPr lang="en-US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6156176" y="2210091"/>
            <a:ext cx="606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Stop</a:t>
            </a:r>
            <a:endParaRPr lang="en-US" sz="1600"/>
          </a:p>
        </p:txBody>
      </p:sp>
      <p:sp>
        <p:nvSpPr>
          <p:cNvPr id="50" name="Oval 110"/>
          <p:cNvSpPr>
            <a:spLocks noChangeArrowheads="1"/>
          </p:cNvSpPr>
          <p:nvPr/>
        </p:nvSpPr>
        <p:spPr bwMode="auto">
          <a:xfrm>
            <a:off x="7092067" y="1340768"/>
            <a:ext cx="432261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4869160"/>
            <a:ext cx="8604448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lvl="1" indent="-266700">
              <a:lnSpc>
                <a:spcPts val="158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/>
              <a:t>DCV : 60 mg </a:t>
            </a:r>
            <a:r>
              <a:rPr lang="en-US" sz="1600" dirty="0" err="1" smtClean="0"/>
              <a:t>qd</a:t>
            </a:r>
            <a:r>
              <a:rPr lang="en-US" sz="1600" dirty="0" smtClean="0"/>
              <a:t> or matching placebo (2 pills) ; PEG-IFN</a:t>
            </a:r>
            <a:r>
              <a:rPr lang="en-US" sz="1600" dirty="0" smtClean="0">
                <a:latin typeface="Symbol"/>
              </a:rPr>
              <a:t>a</a:t>
            </a:r>
            <a:r>
              <a:rPr lang="en-US" sz="1600" dirty="0" smtClean="0"/>
              <a:t>-2a : 180 </a:t>
            </a:r>
            <a:r>
              <a:rPr lang="en-US" sz="1600" dirty="0" smtClean="0">
                <a:latin typeface="Symbol"/>
              </a:rPr>
              <a:t>m</a:t>
            </a:r>
            <a:r>
              <a:rPr lang="en-US" sz="1600" dirty="0" smtClean="0"/>
              <a:t>g SC once weekly</a:t>
            </a:r>
          </a:p>
          <a:p>
            <a:pPr marL="625475" lvl="1" indent="-266700">
              <a:lnSpc>
                <a:spcPts val="158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/>
              <a:t>RBV : 1000 or 1200 mg/day (bid dosing) according to body weight (&lt; or ≥ 75 kg)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67544" y="5517232"/>
            <a:ext cx="8676456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080"/>
              </a:lnSpc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Objective</a:t>
            </a:r>
          </a:p>
          <a:p>
            <a:pPr marL="742950" lvl="1" indent="-285750" eaLnBrk="0" hangingPunct="0">
              <a:lnSpc>
                <a:spcPts val="2080"/>
              </a:lnSpc>
              <a:spcBef>
                <a:spcPts val="672"/>
              </a:spcBef>
              <a:spcAft>
                <a:spcPts val="600"/>
              </a:spcAft>
              <a:buClr>
                <a:srgbClr val="0070C0"/>
              </a:buClr>
              <a:buFontTx/>
              <a:buChar char="–"/>
            </a:pPr>
            <a:r>
              <a:rPr lang="en-US" kern="0" dirty="0" smtClean="0">
                <a:latin typeface="Arial"/>
              </a:rPr>
              <a:t>SVR</a:t>
            </a:r>
            <a:r>
              <a:rPr lang="en-US" kern="0" baseline="-25000" dirty="0" smtClean="0">
                <a:latin typeface="Arial"/>
              </a:rPr>
              <a:t>24</a:t>
            </a:r>
            <a:r>
              <a:rPr lang="en-US" kern="0" dirty="0" smtClean="0">
                <a:latin typeface="Arial"/>
              </a:rPr>
              <a:t> (HCV RNA undetectable) : non-inferiority of DCV regimens </a:t>
            </a:r>
            <a:br>
              <a:rPr lang="en-US" kern="0" dirty="0" smtClean="0">
                <a:latin typeface="Arial"/>
              </a:rPr>
            </a:br>
            <a:r>
              <a:rPr lang="en-US" kern="0" dirty="0" smtClean="0">
                <a:latin typeface="Arial"/>
              </a:rPr>
              <a:t>(lower limit of the 80% CI </a:t>
            </a:r>
            <a:r>
              <a:rPr lang="en-US" kern="0" dirty="0">
                <a:latin typeface="Arial"/>
              </a:rPr>
              <a:t>:</a:t>
            </a:r>
            <a:r>
              <a:rPr lang="en-US" kern="0" dirty="0" smtClean="0">
                <a:latin typeface="Arial"/>
              </a:rPr>
              <a:t> </a:t>
            </a:r>
            <a:r>
              <a:rPr lang="en-US" kern="0" dirty="0">
                <a:latin typeface="Arial"/>
              </a:rPr>
              <a:t>-</a:t>
            </a:r>
            <a:r>
              <a:rPr lang="en-US" kern="0" dirty="0" smtClean="0">
                <a:latin typeface="Arial"/>
              </a:rPr>
              <a:t> 20%), 85% power</a:t>
            </a:r>
            <a:endParaRPr lang="en-US" kern="0" dirty="0">
              <a:latin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436096" y="2348880"/>
            <a:ext cx="351378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</a:rPr>
              <a:t>P</a:t>
            </a:r>
          </a:p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</a:rPr>
              <a:t>D</a:t>
            </a:r>
          </a:p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</a:rPr>
              <a:t>R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44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71062810"/>
              </p:ext>
            </p:extLst>
          </p:nvPr>
        </p:nvGraphicFramePr>
        <p:xfrm>
          <a:off x="251520" y="1657497"/>
          <a:ext cx="8641207" cy="4358400"/>
        </p:xfrm>
        <a:graphic>
          <a:graphicData uri="http://schemas.openxmlformats.org/drawingml/2006/table">
            <a:tbl>
              <a:tblPr/>
              <a:tblGrid>
                <a:gridCol w="3384623"/>
                <a:gridCol w="1800200"/>
                <a:gridCol w="1727945"/>
                <a:gridCol w="1728439"/>
              </a:tblGrid>
              <a:tr h="577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PEG-IFN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PEG-IFN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16W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PEG-IFN + RBV 24W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2, 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3, 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 / lack of efficacy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 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disposition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Dore GJ. Gastroenterology 2015;148:355-66 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COMMAND GT2/3 Study: daclatasvir + PEG-IFN </a:t>
            </a:r>
            <a:br>
              <a:rPr lang="en-US" sz="280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+ RBV for genotype 2 or 3</a:t>
            </a:r>
            <a:endParaRPr lang="en-US" sz="280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-2" y="6525345"/>
            <a:ext cx="1547665" cy="333429"/>
            <a:chOff x="-2" y="6525345"/>
            <a:chExt cx="1547665" cy="333429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-2" y="6525345"/>
              <a:ext cx="1547665" cy="332656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80642" y="6581775"/>
              <a:ext cx="13950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 GT2/3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4481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783113" y="1156682"/>
            <a:ext cx="5565113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undetectable), % (95% CI)</a:t>
            </a:r>
          </a:p>
        </p:txBody>
      </p: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335309"/>
              </p:ext>
            </p:extLst>
          </p:nvPr>
        </p:nvGraphicFramePr>
        <p:xfrm>
          <a:off x="2483771" y="5085184"/>
          <a:ext cx="6048669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504"/>
                <a:gridCol w="640447"/>
                <a:gridCol w="640447"/>
                <a:gridCol w="569287"/>
                <a:gridCol w="208280"/>
                <a:gridCol w="787972"/>
                <a:gridCol w="640447"/>
                <a:gridCol w="569285"/>
              </a:tblGrid>
              <a:tr h="216024">
                <a:tc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rgbClr val="000066"/>
                          </a:solidFill>
                        </a:rPr>
                        <a:t>breakthrough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Relapse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" name="ZoneTexte 71"/>
          <p:cNvSpPr txBox="1"/>
          <p:nvPr/>
        </p:nvSpPr>
        <p:spPr>
          <a:xfrm>
            <a:off x="197993" y="2078340"/>
            <a:ext cx="33666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</a:rPr>
              <a:t>SVR</a:t>
            </a:r>
            <a:r>
              <a:rPr lang="en-US" sz="1400" b="1" baseline="-25000" dirty="0" smtClean="0">
                <a:solidFill>
                  <a:srgbClr val="0070C0"/>
                </a:solidFill>
                <a:latin typeface="Calibri" pitchFamily="34" charset="0"/>
              </a:rPr>
              <a:t>24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</a:rPr>
              <a:t>As-observed analysis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</a:rPr>
              <a:t>(exclusion of post-treatment missing data</a:t>
            </a:r>
            <a:r>
              <a:rPr lang="en-US" sz="1400" dirty="0" smtClean="0">
                <a:solidFill>
                  <a:srgbClr val="0070C0"/>
                </a:solidFill>
                <a:latin typeface="Calibri" pitchFamily="34" charset="0"/>
              </a:rPr>
              <a:t>)</a:t>
            </a:r>
            <a:endParaRPr lang="en-US" sz="1400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73" name="Tableau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803984"/>
              </p:ext>
            </p:extLst>
          </p:nvPr>
        </p:nvGraphicFramePr>
        <p:xfrm>
          <a:off x="251520" y="2852936"/>
          <a:ext cx="3375911" cy="112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648072"/>
                <a:gridCol w="720080"/>
                <a:gridCol w="855631"/>
              </a:tblGrid>
              <a:tr h="184270">
                <a:tc>
                  <a:txBody>
                    <a:bodyPr/>
                    <a:lstStyle/>
                    <a:p>
                      <a:endParaRPr lang="en-US" sz="1400" b="1" noProof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DCV</a:t>
                      </a:r>
                    </a:p>
                    <a:p>
                      <a:pPr algn="ctr"/>
                      <a:r>
                        <a:rPr lang="en-US" sz="1400" b="1" noProof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400" b="1" noProof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DCV</a:t>
                      </a:r>
                      <a:endParaRPr lang="en-US" sz="1400" b="1" baseline="0" noProof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1400" b="1" baseline="0" noProof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16W</a:t>
                      </a:r>
                      <a:endParaRPr lang="en-US" sz="1400" b="1" noProof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Placebo</a:t>
                      </a:r>
                      <a:endParaRPr lang="en-US" sz="1400" b="1" noProof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Genotype 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95%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100%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83%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Genotype</a:t>
                      </a:r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</a:rPr>
                        <a:t> 3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72%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69%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70%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4635914" y="2628121"/>
            <a:ext cx="381800" cy="2177489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4211960" y="4092997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  <a:endParaRPr lang="en-US" sz="12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4211960" y="3462595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  <a:endParaRPr lang="en-US" sz="12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4127001" y="2204683"/>
            <a:ext cx="2548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  <a:endParaRPr lang="en-US" sz="12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4211960" y="2833638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  <a:endParaRPr lang="en-US" sz="12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4391786" y="4185329"/>
            <a:ext cx="81376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4391786" y="3556373"/>
            <a:ext cx="81376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4391786" y="2295569"/>
            <a:ext cx="81376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4391786" y="2924525"/>
            <a:ext cx="81376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4471760" y="2286894"/>
            <a:ext cx="0" cy="2517924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4502550" y="2205845"/>
            <a:ext cx="638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83.3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(74-93)</a:t>
            </a:r>
            <a:endParaRPr lang="en-US" sz="11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4101372" y="1973434"/>
            <a:ext cx="320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en-US" sz="12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5763871" y="3284538"/>
            <a:ext cx="381800" cy="152107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5080573" y="2259096"/>
            <a:ext cx="638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82.6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(73-93)</a:t>
            </a:r>
            <a:endParaRPr lang="en-US" sz="11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4391786" y="4804817"/>
            <a:ext cx="395597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Rectangle 133"/>
          <p:cNvSpPr>
            <a:spLocks noChangeArrowheads="1"/>
          </p:cNvSpPr>
          <p:nvPr/>
        </p:nvSpPr>
        <p:spPr bwMode="auto">
          <a:xfrm>
            <a:off x="6502181" y="2996952"/>
            <a:ext cx="381800" cy="1808658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133"/>
          <p:cNvSpPr>
            <a:spLocks noChangeArrowheads="1"/>
          </p:cNvSpPr>
          <p:nvPr/>
        </p:nvSpPr>
        <p:spPr bwMode="auto">
          <a:xfrm>
            <a:off x="7112615" y="3140968"/>
            <a:ext cx="381800" cy="1661929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5212562" y="2696901"/>
            <a:ext cx="381800" cy="2108709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4874779" y="4797152"/>
            <a:ext cx="11576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2</a:t>
            </a:r>
            <a:endParaRPr lang="en-US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5653337" y="2852616"/>
            <a:ext cx="638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62.5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(50-75)</a:t>
            </a:r>
            <a:endParaRPr lang="en-US" sz="11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144"/>
          <p:cNvSpPr>
            <a:spLocks noChangeArrowheads="1"/>
          </p:cNvSpPr>
          <p:nvPr/>
        </p:nvSpPr>
        <p:spPr bwMode="auto">
          <a:xfrm>
            <a:off x="6374350" y="2545740"/>
            <a:ext cx="638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69.2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(58-81)</a:t>
            </a:r>
            <a:endParaRPr lang="en-US" sz="11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4417947" y="456168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</a:t>
            </a:r>
            <a:endParaRPr lang="en-US" sz="1200" dirty="0"/>
          </a:p>
        </p:txBody>
      </p:sp>
      <p:sp>
        <p:nvSpPr>
          <p:cNvPr id="80" name="ZoneTexte 79"/>
          <p:cNvSpPr txBox="1"/>
          <p:nvPr/>
        </p:nvSpPr>
        <p:spPr>
          <a:xfrm>
            <a:off x="4647484" y="45616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24</a:t>
            </a:r>
            <a:endParaRPr lang="en-US" sz="1200" dirty="0"/>
          </a:p>
        </p:txBody>
      </p:sp>
      <p:sp>
        <p:nvSpPr>
          <p:cNvPr id="82" name="ZoneTexte 81"/>
          <p:cNvSpPr txBox="1"/>
          <p:nvPr/>
        </p:nvSpPr>
        <p:spPr>
          <a:xfrm>
            <a:off x="5258580" y="45616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23</a:t>
            </a:r>
            <a:endParaRPr lang="en-US" sz="1200"/>
          </a:p>
        </p:txBody>
      </p:sp>
      <p:sp>
        <p:nvSpPr>
          <p:cNvPr id="84" name="ZoneTexte 83"/>
          <p:cNvSpPr txBox="1"/>
          <p:nvPr/>
        </p:nvSpPr>
        <p:spPr>
          <a:xfrm>
            <a:off x="5782538" y="45616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24</a:t>
            </a:r>
            <a:endParaRPr lang="en-US" sz="1200" dirty="0"/>
          </a:p>
        </p:txBody>
      </p:sp>
      <p:sp>
        <p:nvSpPr>
          <p:cNvPr id="88" name="ZoneTexte 87"/>
          <p:cNvSpPr txBox="1"/>
          <p:nvPr/>
        </p:nvSpPr>
        <p:spPr>
          <a:xfrm>
            <a:off x="6548199" y="45616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26</a:t>
            </a:r>
            <a:endParaRPr lang="en-US" sz="1200"/>
          </a:p>
        </p:txBody>
      </p:sp>
      <p:sp>
        <p:nvSpPr>
          <p:cNvPr id="75" name="Rectangle 133"/>
          <p:cNvSpPr>
            <a:spLocks noChangeArrowheads="1"/>
          </p:cNvSpPr>
          <p:nvPr/>
        </p:nvSpPr>
        <p:spPr bwMode="auto">
          <a:xfrm>
            <a:off x="7752472" y="3429000"/>
            <a:ext cx="381800" cy="137389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7163105" y="45616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27</a:t>
            </a:r>
            <a:endParaRPr lang="en-US" sz="1200"/>
          </a:p>
        </p:txBody>
      </p:sp>
      <p:sp>
        <p:nvSpPr>
          <p:cNvPr id="96" name="ZoneTexte 95"/>
          <p:cNvSpPr txBox="1"/>
          <p:nvPr/>
        </p:nvSpPr>
        <p:spPr>
          <a:xfrm>
            <a:off x="7789436" y="45616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27</a:t>
            </a:r>
            <a:endParaRPr lang="en-US" sz="1200"/>
          </a:p>
        </p:txBody>
      </p:sp>
      <p:sp>
        <p:nvSpPr>
          <p:cNvPr id="99" name="Rectangle 144"/>
          <p:cNvSpPr>
            <a:spLocks noChangeArrowheads="1"/>
          </p:cNvSpPr>
          <p:nvPr/>
        </p:nvSpPr>
        <p:spPr bwMode="auto">
          <a:xfrm>
            <a:off x="6995304" y="2701331"/>
            <a:ext cx="638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66.7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(55-78)</a:t>
            </a:r>
            <a:endParaRPr lang="en-US" sz="11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Rectangle 40"/>
          <p:cNvSpPr>
            <a:spLocks noChangeArrowheads="1"/>
          </p:cNvSpPr>
          <p:nvPr/>
        </p:nvSpPr>
        <p:spPr bwMode="auto">
          <a:xfrm>
            <a:off x="6720352" y="4797152"/>
            <a:ext cx="11576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</a:t>
            </a:r>
            <a:r>
              <a:rPr lang="en-US" sz="1400" b="1" smtClean="0">
                <a:ea typeface="Arial" pitchFamily="-1" charset="0"/>
                <a:cs typeface="Arial" pitchFamily="-1" charset="0"/>
              </a:rPr>
              <a:t>3</a:t>
            </a:r>
            <a:endParaRPr lang="en-US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5" name="Rectangle 144"/>
          <p:cNvSpPr>
            <a:spLocks noChangeArrowheads="1"/>
          </p:cNvSpPr>
          <p:nvPr/>
        </p:nvSpPr>
        <p:spPr bwMode="auto">
          <a:xfrm>
            <a:off x="7602122" y="2979259"/>
            <a:ext cx="638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59.3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(47-71)</a:t>
            </a:r>
            <a:endParaRPr lang="en-US" sz="11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46529" y="2078340"/>
            <a:ext cx="11326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</a:rPr>
              <a:t>Modified ITT</a:t>
            </a:r>
            <a:endParaRPr lang="en-U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230908" y="5661248"/>
            <a:ext cx="8913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/>
              <a:t>DCV 12W or 16W was non inferior to placebo (lower bound of the 80% CIs for the difference (DCV - placebo) : 4.9% and 3.9% for genotype 2, respectively ; - 6.8% and  - 9.4% for genotype 3, respectively</a:t>
            </a:r>
            <a:endParaRPr lang="en-US" sz="1600" dirty="0"/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Dore GJ. Gastroenterology 2015;148:355-66 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COMMAND GT2/3 Study: daclatasvir + PEG-IFN </a:t>
            </a:r>
            <a:br>
              <a:rPr lang="en-US" sz="280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+ RBV for genotype 2 or 3</a:t>
            </a:r>
            <a:endParaRPr lang="en-US" sz="280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4" name="Groupe 53"/>
          <p:cNvGrpSpPr/>
          <p:nvPr/>
        </p:nvGrpSpPr>
        <p:grpSpPr>
          <a:xfrm>
            <a:off x="-2" y="6525345"/>
            <a:ext cx="1547665" cy="333429"/>
            <a:chOff x="-2" y="6525345"/>
            <a:chExt cx="1547665" cy="333429"/>
          </a:xfrm>
        </p:grpSpPr>
        <p:sp>
          <p:nvSpPr>
            <p:cNvPr id="55" name="AutoShape 162"/>
            <p:cNvSpPr>
              <a:spLocks noChangeArrowheads="1"/>
            </p:cNvSpPr>
            <p:nvPr/>
          </p:nvSpPr>
          <p:spPr bwMode="auto">
            <a:xfrm>
              <a:off x="-2" y="6525345"/>
              <a:ext cx="1547665" cy="332656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7" name="ZoneTexte 23"/>
            <p:cNvSpPr txBox="1">
              <a:spLocks noChangeArrowheads="1"/>
            </p:cNvSpPr>
            <p:nvPr/>
          </p:nvSpPr>
          <p:spPr bwMode="auto">
            <a:xfrm>
              <a:off x="80642" y="6581775"/>
              <a:ext cx="13950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 GT2/3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3635896" y="1628800"/>
            <a:ext cx="5184576" cy="338554"/>
            <a:chOff x="3635896" y="1628800"/>
            <a:chExt cx="5184576" cy="338554"/>
          </a:xfrm>
        </p:grpSpPr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3635896" y="1628800"/>
              <a:ext cx="5184576" cy="288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ea typeface="ＭＳ Ｐゴシック" pitchFamily="-1" charset="-128"/>
                  <a:cs typeface="ＭＳ Ｐゴシック" pitchFamily="-1" charset="-128"/>
                </a:rPr>
                <a:t>   </a:t>
              </a:r>
              <a:endParaRPr lang="en-US" sz="1400" b="1" dirty="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3863495" y="1723958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3"/>
            <p:cNvSpPr>
              <a:spLocks noChangeArrowheads="1"/>
            </p:cNvSpPr>
            <p:nvPr/>
          </p:nvSpPr>
          <p:spPr bwMode="auto">
            <a:xfrm>
              <a:off x="6959839" y="1723958"/>
              <a:ext cx="177800" cy="1444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3"/>
            <p:cNvSpPr>
              <a:spLocks noChangeArrowheads="1"/>
            </p:cNvSpPr>
            <p:nvPr/>
          </p:nvSpPr>
          <p:spPr bwMode="auto">
            <a:xfrm>
              <a:off x="5447671" y="1723958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5580112" y="1628800"/>
              <a:ext cx="14061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DCV + PR 16W</a:t>
              </a:r>
              <a:endParaRPr lang="fr-FR" sz="1600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7092280" y="1628800"/>
              <a:ext cx="17155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Placebo + PR 24W</a:t>
              </a:r>
              <a:endParaRPr lang="fr-FR" sz="1600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3975344" y="1628800"/>
              <a:ext cx="14061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DCV + PR 12W</a:t>
              </a:r>
              <a:endParaRPr lang="fr-FR" sz="1600" dirty="0">
                <a:latin typeface="Calibri" pitchFamily="34" charset="0"/>
              </a:endParaRPr>
            </a:p>
          </p:txBody>
        </p:sp>
      </p:grpSp>
      <p:sp>
        <p:nvSpPr>
          <p:cNvPr id="58" name="Rectangle 135"/>
          <p:cNvSpPr>
            <a:spLocks noChangeArrowheads="1"/>
          </p:cNvSpPr>
          <p:nvPr/>
        </p:nvSpPr>
        <p:spPr bwMode="auto">
          <a:xfrm>
            <a:off x="4296918" y="4687861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ea typeface="Arial" pitchFamily="-1" charset="0"/>
                <a:cs typeface="Arial" pitchFamily="-1" charset="0"/>
              </a:rPr>
              <a:t>0</a:t>
            </a:r>
            <a:endParaRPr lang="en-US" sz="12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3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124744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ts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 failure in genotype 3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6093296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400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Dore GJ. Gastroenterology 2015;148:355-66 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-2" y="6525345"/>
            <a:ext cx="1547665" cy="333429"/>
            <a:chOff x="-2" y="6525345"/>
            <a:chExt cx="1547665" cy="333429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2" y="6525345"/>
              <a:ext cx="1547665" cy="332656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80642" y="6581775"/>
              <a:ext cx="13950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 GT2/3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COMMAND GT2/3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PEG-IFN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+ RBV for genotype 2 or 3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539750" y="1557338"/>
            <a:ext cx="8424738" cy="4824412"/>
          </a:xfrm>
        </p:spPr>
        <p:txBody>
          <a:bodyPr/>
          <a:lstStyle/>
          <a:p>
            <a:r>
              <a:rPr lang="en-US" dirty="0" smtClean="0"/>
              <a:t>Resistance analysis</a:t>
            </a:r>
          </a:p>
          <a:p>
            <a:pPr lvl="1"/>
            <a:r>
              <a:rPr lang="en-US" dirty="0" smtClean="0"/>
              <a:t>All 12 relapses in DCV groups had DCV resistant NS5A variants Y93H </a:t>
            </a:r>
            <a:br>
              <a:rPr lang="en-US" dirty="0" smtClean="0"/>
            </a:br>
            <a:r>
              <a:rPr lang="en-US" dirty="0" smtClean="0"/>
              <a:t>or A30K</a:t>
            </a:r>
          </a:p>
          <a:p>
            <a:pPr lvl="1"/>
            <a:r>
              <a:rPr lang="en-US" dirty="0" smtClean="0"/>
              <a:t>4/8 patients with baseline Y93H or A30K at baseline relapsed</a:t>
            </a:r>
          </a:p>
          <a:p>
            <a:pPr lvl="1"/>
            <a:r>
              <a:rPr lang="en-US" dirty="0" smtClean="0"/>
              <a:t>8/43 patients without these variants at baseline relapsed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Baseline characteristics associated with post-treatment relapse </a:t>
            </a:r>
          </a:p>
          <a:p>
            <a:pPr lvl="1"/>
            <a:r>
              <a:rPr lang="en-US" dirty="0" smtClean="0"/>
              <a:t>Cirrhosis : 36% relapse if present </a:t>
            </a:r>
            <a:r>
              <a:rPr lang="en-US" dirty="0" err="1" smtClean="0"/>
              <a:t>vs</a:t>
            </a:r>
            <a:r>
              <a:rPr lang="en-US" dirty="0" smtClean="0"/>
              <a:t> 21%</a:t>
            </a:r>
          </a:p>
          <a:p>
            <a:pPr lvl="1"/>
            <a:r>
              <a:rPr lang="en-US" dirty="0" smtClean="0"/>
              <a:t>BMI &gt; 30 kg/m2 : 56% </a:t>
            </a:r>
            <a:r>
              <a:rPr lang="en-US" dirty="0" err="1" smtClean="0"/>
              <a:t>vs</a:t>
            </a:r>
            <a:r>
              <a:rPr lang="en-US" dirty="0" smtClean="0"/>
              <a:t> 16%</a:t>
            </a:r>
          </a:p>
          <a:p>
            <a:pPr lvl="1"/>
            <a:r>
              <a:rPr lang="en-US" dirty="0" smtClean="0"/>
              <a:t>Baseline HCV RNA &gt; 800,000 IU/ml : 30% </a:t>
            </a:r>
            <a:r>
              <a:rPr lang="en-US" dirty="0" err="1" smtClean="0"/>
              <a:t>vs</a:t>
            </a:r>
            <a:r>
              <a:rPr lang="en-US" dirty="0" smtClean="0"/>
              <a:t> 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1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75755551"/>
              </p:ext>
            </p:extLst>
          </p:nvPr>
        </p:nvGraphicFramePr>
        <p:xfrm>
          <a:off x="395288" y="1628800"/>
          <a:ext cx="8353175" cy="4680519"/>
        </p:xfrm>
        <a:graphic>
          <a:graphicData uri="http://schemas.openxmlformats.org/drawingml/2006/table">
            <a:tbl>
              <a:tblPr/>
              <a:tblGrid>
                <a:gridCol w="3744664"/>
                <a:gridCol w="1440160"/>
                <a:gridCol w="1440160"/>
                <a:gridCol w="1728191"/>
              </a:tblGrid>
              <a:tr h="829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PEG-IFN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PEG-IFN + RBV 16W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50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PEG-IFN + RBV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51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adverse events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(14%)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(8%)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(12%)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501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of interest (grade 1-4)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71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71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71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714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laboratory abnormalities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71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Neutropenia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71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Lymphocytopenia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71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71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Thrombocytopenia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71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elevation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71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 increase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79512" y="1295400"/>
            <a:ext cx="8964488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Dore GJ. Gastroenterology 2015;148:355-66 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-2" y="6525345"/>
            <a:ext cx="1547665" cy="333429"/>
            <a:chOff x="-2" y="6525345"/>
            <a:chExt cx="1547665" cy="333429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2" y="6525345"/>
              <a:ext cx="1547665" cy="332656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80642" y="6581775"/>
              <a:ext cx="13950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 GT2/3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COMMAND GT2/3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PEG-IFN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+ RBV for genotype 2 or 3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3953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COMMAND GT2/3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PEG-IFN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+ RBV for genotype 2 or 3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412776"/>
            <a:ext cx="8351838" cy="48244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>
                <a:latin typeface=""/>
              </a:rPr>
              <a:t>12 or 16 weeks of treatment with DCV, in combination with </a:t>
            </a:r>
            <a:br>
              <a:rPr lang="en-US" sz="2000" b="0" dirty="0" smtClean="0">
                <a:latin typeface=""/>
              </a:rPr>
            </a:br>
            <a:r>
              <a:rPr lang="en-US" sz="2000" b="0" dirty="0" smtClean="0">
                <a:latin typeface=""/>
              </a:rPr>
              <a:t>PEG-IFN + RBV, is a well tolerated and effective therapy for patients with HCV genotype 2 or 3 infections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"/>
              </a:rPr>
              <a:t>For the primary end point of SVR</a:t>
            </a:r>
            <a:r>
              <a:rPr lang="en-US" sz="2000" baseline="-25000" dirty="0" smtClean="0">
                <a:latin typeface=""/>
              </a:rPr>
              <a:t>24</a:t>
            </a:r>
            <a:r>
              <a:rPr lang="en-US" sz="2000" dirty="0" smtClean="0">
                <a:latin typeface=""/>
              </a:rPr>
              <a:t>, the differences between both DCV arms and placebo met statistical criteria for </a:t>
            </a:r>
            <a:r>
              <a:rPr lang="en-US" sz="2000" dirty="0" err="1" smtClean="0">
                <a:latin typeface=""/>
              </a:rPr>
              <a:t>noninferiority</a:t>
            </a:r>
            <a:r>
              <a:rPr lang="en-US" sz="2000" dirty="0" smtClean="0">
                <a:latin typeface=""/>
              </a:rPr>
              <a:t> in patients with genotype 2 and genotype 3 infection</a:t>
            </a:r>
            <a:endParaRPr lang="en-US" sz="2000" dirty="0" smtClean="0">
              <a:ea typeface="ＭＳ Ｐゴシック" pitchFamily="-1" charset="-128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"/>
              </a:rPr>
              <a:t>DCV </a:t>
            </a:r>
            <a:r>
              <a:rPr lang="en-US" sz="2000" b="0" dirty="0" smtClean="0">
                <a:latin typeface=""/>
              </a:rPr>
              <a:t>containing</a:t>
            </a:r>
            <a:r>
              <a:rPr lang="en-US" sz="2000" dirty="0" smtClean="0">
                <a:latin typeface=""/>
              </a:rPr>
              <a:t> </a:t>
            </a:r>
            <a:r>
              <a:rPr lang="en-US" sz="2000" b="0" dirty="0" smtClean="0">
                <a:latin typeface=""/>
              </a:rPr>
              <a:t>regimens could reduce the duration of therapy for these patients, when given with PEG-IFN + RBV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"/>
              </a:rPr>
              <a:t>T</a:t>
            </a:r>
            <a:r>
              <a:rPr lang="en-US" sz="2000" b="0" dirty="0" smtClean="0">
                <a:latin typeface=""/>
              </a:rPr>
              <a:t>hese results suggest that combinations of DCV</a:t>
            </a:r>
            <a:r>
              <a:rPr lang="en-US" sz="2000" dirty="0" smtClean="0">
                <a:latin typeface=""/>
              </a:rPr>
              <a:t> </a:t>
            </a:r>
            <a:r>
              <a:rPr lang="en-US" sz="2000" b="0" dirty="0" smtClean="0">
                <a:latin typeface=""/>
              </a:rPr>
              <a:t>with other potent oral antiviral agents may offer alternatives to the current standard of care for genotypes 2 and 3 infection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Dore GJ. Gastroenterology 2015;148:355-66 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-2" y="6525345"/>
            <a:ext cx="1547665" cy="333429"/>
            <a:chOff x="-2" y="6525345"/>
            <a:chExt cx="1547665" cy="333429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2" y="6525345"/>
              <a:ext cx="1547665" cy="332656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80642" y="6581775"/>
              <a:ext cx="13950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 GT2/3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5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845</Words>
  <Application>Microsoft Macintosh PowerPoint</Application>
  <PresentationFormat>Présentation à l'écran (4:3)</PresentationFormat>
  <Paragraphs>260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COMMAND GT2/3 Study: daclatasvir + PEG-IFN  + RBV for genotype 2 or 3</vt:lpstr>
      <vt:lpstr>COMMAND GT2/3 Study: daclatasvir + PEG-IFN  + RBV for genotype 2 or 3</vt:lpstr>
      <vt:lpstr>COMMAND GT2/3 Study: daclatasvir + PEG-IFN  + RBV for genotype 2 or 3</vt:lpstr>
      <vt:lpstr>COMMAND GT2/3 Study: daclatasvir + PEG-IFN  + RBV for genotype 2 or 3</vt:lpstr>
      <vt:lpstr>COMMAND GT2/3 Study: daclatasvir + PEG-IFN  + RBV for genotype 2 or 3</vt:lpstr>
      <vt:lpstr>COMMAND GT2/3 Study: daclatasvir + PEG-IFN  + RBV for genotype 2 or 3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134</cp:revision>
  <dcterms:created xsi:type="dcterms:W3CDTF">2015-05-23T16:11:26Z</dcterms:created>
  <dcterms:modified xsi:type="dcterms:W3CDTF">2015-07-22T22:34:13Z</dcterms:modified>
</cp:coreProperties>
</file>