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93" r:id="rId2"/>
    <p:sldId id="286" r:id="rId3"/>
    <p:sldId id="296" r:id="rId4"/>
    <p:sldId id="300" r:id="rId5"/>
    <p:sldId id="299" r:id="rId6"/>
    <p:sldId id="292" r:id="rId7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tilisateur de Microsoft Office" initials="Office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333399"/>
    <a:srgbClr val="DDDDDD"/>
    <a:srgbClr val="FFFFFF"/>
    <a:srgbClr val="CC3300"/>
    <a:srgbClr val="FFC000"/>
    <a:srgbClr val="10EB00"/>
    <a:srgbClr val="FF6600"/>
    <a:srgbClr val="000000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8717" autoAdjust="0"/>
    <p:restoredTop sz="94660"/>
  </p:normalViewPr>
  <p:slideViewPr>
    <p:cSldViewPr>
      <p:cViewPr varScale="1">
        <p:scale>
          <a:sx n="125" d="100"/>
          <a:sy n="125" d="100"/>
        </p:scale>
        <p:origin x="-984" y="-112"/>
      </p:cViewPr>
      <p:guideLst>
        <p:guide orient="horz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interSettings" Target="printerSettings/printerSettings1.bin"/><Relationship Id="rId10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FED37435-6F7F-4E73-AC05-7DFCA6B8B48E}" type="datetimeFigureOut">
              <a:rPr lang="fr-FR"/>
              <a:pPr>
                <a:defRPr/>
              </a:pPr>
              <a:t>22/07/15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9D35950B-3B05-4EEB-A27F-E7E72F71A98A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34030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3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880136FD-DA54-CE44-8A56-02770BFDE739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9620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9621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739ECD3C-8BBF-4A4E-8234-D11AD2556071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3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880136FD-DA54-CE44-8A56-02770BFDE739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3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880136FD-DA54-CE44-8A56-02770BFDE739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4576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45765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E26E9A7A-16C4-8D4C-92B1-498CD72DE977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925" y="1484313"/>
            <a:ext cx="4424363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11688" y="1484313"/>
            <a:ext cx="4424362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557338"/>
            <a:ext cx="8351838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9pPr>
    </p:titleStyle>
    <p:bodyStyle>
      <a:lvl1pPr marL="271463" indent="-271463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Font typeface="Wingdings" pitchFamily="2" charset="2"/>
        <a:buChar char="§"/>
        <a:defRPr sz="2400" b="1">
          <a:solidFill>
            <a:srgbClr val="0070C0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>
          <a:solidFill>
            <a:srgbClr val="000066"/>
          </a:solidFill>
          <a:latin typeface="+mn-lt"/>
        </a:defRPr>
      </a:lvl2pPr>
      <a:lvl3pPr marL="1144588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•"/>
        <a:defRPr sz="16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 sz="14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»"/>
        <a:defRPr sz="14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Line 172"/>
          <p:cNvSpPr>
            <a:spLocks noChangeShapeType="1"/>
          </p:cNvSpPr>
          <p:nvPr/>
        </p:nvSpPr>
        <p:spPr bwMode="auto">
          <a:xfrm>
            <a:off x="8774678" y="1855017"/>
            <a:ext cx="11282" cy="2555994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78" name="Line 172"/>
          <p:cNvSpPr>
            <a:spLocks noChangeShapeType="1"/>
          </p:cNvSpPr>
          <p:nvPr/>
        </p:nvSpPr>
        <p:spPr bwMode="auto">
          <a:xfrm>
            <a:off x="5797062" y="1855017"/>
            <a:ext cx="0" cy="2438079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49" name="Line 172"/>
          <p:cNvSpPr>
            <a:spLocks noChangeShapeType="1"/>
          </p:cNvSpPr>
          <p:nvPr/>
        </p:nvSpPr>
        <p:spPr bwMode="auto">
          <a:xfrm>
            <a:off x="7334518" y="1855017"/>
            <a:ext cx="0" cy="2438079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9" name="Line 63"/>
          <p:cNvSpPr>
            <a:spLocks noChangeShapeType="1"/>
          </p:cNvSpPr>
          <p:nvPr/>
        </p:nvSpPr>
        <p:spPr bwMode="auto">
          <a:xfrm>
            <a:off x="5796136" y="2425133"/>
            <a:ext cx="432000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 type="none"/>
            <a:tailEnd type="triangle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graphicFrame>
        <p:nvGraphicFramePr>
          <p:cNvPr id="13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1201382"/>
              </p:ext>
            </p:extLst>
          </p:nvPr>
        </p:nvGraphicFramePr>
        <p:xfrm>
          <a:off x="6228184" y="2612660"/>
          <a:ext cx="2520517" cy="310895"/>
        </p:xfrm>
        <a:graphic>
          <a:graphicData uri="http://schemas.openxmlformats.org/drawingml/2006/table">
            <a:tbl>
              <a:tblPr/>
              <a:tblGrid>
                <a:gridCol w="2520517"/>
              </a:tblGrid>
              <a:tr h="2767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Placebo + PR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</a:tr>
            </a:tbl>
          </a:graphicData>
        </a:graphic>
      </p:graphicFrame>
      <p:sp>
        <p:nvSpPr>
          <p:cNvPr id="16" name="Oval 110"/>
          <p:cNvSpPr>
            <a:spLocks noChangeArrowheads="1"/>
          </p:cNvSpPr>
          <p:nvPr/>
        </p:nvSpPr>
        <p:spPr bwMode="auto">
          <a:xfrm>
            <a:off x="8532227" y="1340768"/>
            <a:ext cx="432261" cy="467999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smtClean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W24</a:t>
            </a:r>
            <a:endParaRPr lang="en-US" sz="160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graphicFrame>
        <p:nvGraphicFramePr>
          <p:cNvPr id="23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2346596"/>
              </p:ext>
            </p:extLst>
          </p:nvPr>
        </p:nvGraphicFramePr>
        <p:xfrm>
          <a:off x="6228185" y="3140968"/>
          <a:ext cx="1080119" cy="310895"/>
        </p:xfrm>
        <a:graphic>
          <a:graphicData uri="http://schemas.openxmlformats.org/drawingml/2006/table">
            <a:tbl>
              <a:tblPr/>
              <a:tblGrid>
                <a:gridCol w="1080119"/>
              </a:tblGrid>
              <a:tr h="2496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DCV + PR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4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6161293"/>
              </p:ext>
            </p:extLst>
          </p:nvPr>
        </p:nvGraphicFramePr>
        <p:xfrm>
          <a:off x="6228184" y="3550153"/>
          <a:ext cx="2520280" cy="310895"/>
        </p:xfrm>
        <a:graphic>
          <a:graphicData uri="http://schemas.openxmlformats.org/drawingml/2006/table">
            <a:tbl>
              <a:tblPr/>
              <a:tblGrid>
                <a:gridCol w="2520280"/>
              </a:tblGrid>
              <a:tr h="2577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Placebo + PR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46" name="Rectangle 45"/>
          <p:cNvSpPr/>
          <p:nvPr/>
        </p:nvSpPr>
        <p:spPr>
          <a:xfrm>
            <a:off x="5769833" y="2060848"/>
            <a:ext cx="4775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smtClean="0"/>
              <a:t>Yes</a:t>
            </a:r>
            <a:endParaRPr lang="en-US" sz="1400"/>
          </a:p>
        </p:txBody>
      </p:sp>
      <p:sp>
        <p:nvSpPr>
          <p:cNvPr id="57" name="ZoneTexte 69"/>
          <p:cNvSpPr txBox="1">
            <a:spLocks noChangeArrowheads="1"/>
          </p:cNvSpPr>
          <p:nvPr/>
        </p:nvSpPr>
        <p:spPr bwMode="auto">
          <a:xfrm>
            <a:off x="5508104" y="6565640"/>
            <a:ext cx="364339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Dore GJ. Gastroenterology 2015;148:355-66 </a:t>
            </a:r>
            <a:endParaRPr lang="en-US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grpSp>
        <p:nvGrpSpPr>
          <p:cNvPr id="39" name="Groupe 38"/>
          <p:cNvGrpSpPr/>
          <p:nvPr/>
        </p:nvGrpSpPr>
        <p:grpSpPr>
          <a:xfrm>
            <a:off x="-2" y="6525345"/>
            <a:ext cx="1547665" cy="333429"/>
            <a:chOff x="-2" y="6525345"/>
            <a:chExt cx="1547665" cy="333429"/>
          </a:xfrm>
        </p:grpSpPr>
        <p:sp>
          <p:nvSpPr>
            <p:cNvPr id="59" name="AutoShape 162"/>
            <p:cNvSpPr>
              <a:spLocks noChangeArrowheads="1"/>
            </p:cNvSpPr>
            <p:nvPr/>
          </p:nvSpPr>
          <p:spPr bwMode="auto">
            <a:xfrm>
              <a:off x="-2" y="6525345"/>
              <a:ext cx="1547665" cy="332656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60" name="ZoneTexte 23"/>
            <p:cNvSpPr txBox="1">
              <a:spLocks noChangeArrowheads="1"/>
            </p:cNvSpPr>
            <p:nvPr/>
          </p:nvSpPr>
          <p:spPr bwMode="auto">
            <a:xfrm>
              <a:off x="80642" y="6581775"/>
              <a:ext cx="1395013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COMMAND GT2/3</a:t>
              </a:r>
              <a:endParaRPr lang="en-US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61" name="Rectangle 27"/>
          <p:cNvSpPr>
            <a:spLocks noGrp="1" noChangeArrowheads="1"/>
          </p:cNvSpPr>
          <p:nvPr>
            <p:ph type="title"/>
          </p:nvPr>
        </p:nvSpPr>
        <p:spPr>
          <a:xfrm>
            <a:off x="468313" y="76200"/>
            <a:ext cx="8674100" cy="976313"/>
          </a:xfrm>
        </p:spPr>
        <p:txBody>
          <a:bodyPr/>
          <a:lstStyle/>
          <a:p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COMMAND GT2/3 Study: </a:t>
            </a:r>
            <a:r>
              <a:rPr lang="en-US" sz="2800" dirty="0" err="1" smtClean="0">
                <a:ea typeface="ＭＳ Ｐゴシック" pitchFamily="-1" charset="-128"/>
                <a:cs typeface="ＭＳ Ｐゴシック" pitchFamily="-1" charset="-128"/>
              </a:rPr>
              <a:t>daclatasvir</a:t>
            </a:r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 + PEG-IFN </a:t>
            </a:r>
            <a:b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</a:br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+ RBV for genotype 2 or 3</a:t>
            </a:r>
            <a:endParaRPr lang="en-US" sz="2800" dirty="0">
              <a:ea typeface="ＭＳ Ｐゴシック" pitchFamily="-1" charset="-128"/>
              <a:cs typeface="ＭＳ Ｐゴシック" pitchFamily="-1" charset="-128"/>
            </a:endParaRPr>
          </a:p>
        </p:txBody>
      </p:sp>
      <p:graphicFrame>
        <p:nvGraphicFramePr>
          <p:cNvPr id="53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1478930"/>
              </p:ext>
            </p:extLst>
          </p:nvPr>
        </p:nvGraphicFramePr>
        <p:xfrm>
          <a:off x="3131634" y="3212976"/>
          <a:ext cx="2304462" cy="618236"/>
        </p:xfrm>
        <a:graphic>
          <a:graphicData uri="http://schemas.openxmlformats.org/drawingml/2006/table">
            <a:tbl>
              <a:tblPr/>
              <a:tblGrid>
                <a:gridCol w="2304462"/>
              </a:tblGrid>
              <a:tr h="4338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DCV + PEG-IFN + RBV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50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55" name="Line 63"/>
          <p:cNvSpPr>
            <a:spLocks noChangeShapeType="1"/>
          </p:cNvSpPr>
          <p:nvPr/>
        </p:nvSpPr>
        <p:spPr bwMode="auto">
          <a:xfrm flipV="1">
            <a:off x="5796342" y="2764669"/>
            <a:ext cx="432000" cy="4245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 type="none"/>
            <a:tailEnd type="triangle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5814013" y="2476637"/>
            <a:ext cx="41417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smtClean="0"/>
              <a:t>No</a:t>
            </a:r>
            <a:endParaRPr lang="en-US" sz="1400"/>
          </a:p>
        </p:txBody>
      </p:sp>
      <p:sp>
        <p:nvSpPr>
          <p:cNvPr id="62" name="Line 63"/>
          <p:cNvSpPr>
            <a:spLocks noChangeShapeType="1"/>
          </p:cNvSpPr>
          <p:nvPr/>
        </p:nvSpPr>
        <p:spPr bwMode="auto">
          <a:xfrm>
            <a:off x="5796136" y="3308974"/>
            <a:ext cx="432000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 type="none"/>
            <a:tailEnd type="triangle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5769833" y="2996952"/>
            <a:ext cx="4775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smtClean="0"/>
              <a:t>Yes</a:t>
            </a:r>
            <a:endParaRPr lang="en-US" sz="1400"/>
          </a:p>
        </p:txBody>
      </p:sp>
      <p:sp>
        <p:nvSpPr>
          <p:cNvPr id="64" name="Line 63"/>
          <p:cNvSpPr>
            <a:spLocks noChangeShapeType="1"/>
          </p:cNvSpPr>
          <p:nvPr/>
        </p:nvSpPr>
        <p:spPr bwMode="auto">
          <a:xfrm>
            <a:off x="5796184" y="3721277"/>
            <a:ext cx="432000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 type="none"/>
            <a:tailEnd type="triangle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5868144" y="3429000"/>
            <a:ext cx="41417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smtClean="0"/>
              <a:t>No</a:t>
            </a:r>
            <a:endParaRPr lang="en-US" sz="1400"/>
          </a:p>
        </p:txBody>
      </p:sp>
      <p:cxnSp>
        <p:nvCxnSpPr>
          <p:cNvPr id="67" name="Connecteur droit 66"/>
          <p:cNvCxnSpPr>
            <a:cxnSpLocks noChangeShapeType="1"/>
          </p:cNvCxnSpPr>
          <p:nvPr/>
        </p:nvCxnSpPr>
        <p:spPr bwMode="auto">
          <a:xfrm>
            <a:off x="2915816" y="2132856"/>
            <a:ext cx="2655" cy="43200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</p:spPr>
      </p:cxnSp>
      <p:sp>
        <p:nvSpPr>
          <p:cNvPr id="68" name="Oval 170"/>
          <p:cNvSpPr>
            <a:spLocks noChangeArrowheads="1"/>
          </p:cNvSpPr>
          <p:nvPr/>
        </p:nvSpPr>
        <p:spPr bwMode="auto">
          <a:xfrm>
            <a:off x="2123728" y="1268758"/>
            <a:ext cx="1539875" cy="874208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Randomisation*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smtClean="0">
                <a:latin typeface="Calibri" pitchFamily="-1" charset="0"/>
                <a:ea typeface="Arial" pitchFamily="-1" charset="0"/>
                <a:cs typeface="Arial" pitchFamily="-1" charset="0"/>
              </a:rPr>
              <a:t>1 : 1 : 1</a:t>
            </a:r>
            <a:endParaRPr lang="en-US" sz="1200" b="1" smtClean="0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Double blind</a:t>
            </a:r>
            <a:endParaRPr lang="en-US" sz="1200" b="1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69" name="Espace réservé du contenu 2"/>
          <p:cNvSpPr txBox="1">
            <a:spLocks/>
          </p:cNvSpPr>
          <p:nvPr/>
        </p:nvSpPr>
        <p:spPr bwMode="auto">
          <a:xfrm>
            <a:off x="456406" y="1265387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fontAlgn="base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-109" charset="2"/>
              <a:buChar char="§"/>
              <a:defRPr/>
            </a:pPr>
            <a:r>
              <a:rPr lang="en-US" sz="2400" b="1" kern="0" smtClean="0">
                <a:solidFill>
                  <a:srgbClr val="0070C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  <a:endParaRPr lang="en-US" sz="2400" b="1" kern="0">
              <a:solidFill>
                <a:srgbClr val="0070C0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70" name="AutoShape 162"/>
          <p:cNvSpPr>
            <a:spLocks noChangeArrowheads="1"/>
          </p:cNvSpPr>
          <p:nvPr/>
        </p:nvSpPr>
        <p:spPr bwMode="auto">
          <a:xfrm>
            <a:off x="143800" y="2298333"/>
            <a:ext cx="2628000" cy="2009061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18-70 years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Chronic HCV infection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 </a:t>
            </a:r>
            <a:r>
              <a:rPr lang="en-US" sz="1400" b="1" dirty="0" smtClean="0">
                <a:latin typeface="Calibri" pitchFamily="-1" charset="0"/>
                <a:ea typeface="Arial" pitchFamily="-1" charset="0"/>
                <a:cs typeface="Arial" pitchFamily="-1" charset="0"/>
              </a:rPr>
              <a:t>G</a:t>
            </a:r>
            <a:r>
              <a:rPr lang="en-US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enotype </a:t>
            </a:r>
            <a:r>
              <a:rPr lang="en-US" sz="1400" b="1" dirty="0" smtClean="0">
                <a:latin typeface="Calibri" pitchFamily="-1" charset="0"/>
                <a:ea typeface="Arial" pitchFamily="-1" charset="0"/>
                <a:cs typeface="Arial" pitchFamily="-1" charset="0"/>
              </a:rPr>
              <a:t>2 or 3</a:t>
            </a:r>
            <a:endParaRPr lang="en-US" sz="1400" b="1" dirty="0" smtClean="0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latin typeface="Calibri" pitchFamily="-1" charset="0"/>
                <a:ea typeface="Arial" pitchFamily="-1" charset="0"/>
                <a:cs typeface="Arial" pitchFamily="-1" charset="0"/>
              </a:rPr>
              <a:t>T</a:t>
            </a:r>
            <a:r>
              <a:rPr lang="en-US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reatment naïve 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HCV RNA ≥ 100,000 IU/ml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latin typeface="Calibri" pitchFamily="-1" charset="0"/>
                <a:ea typeface="Arial" pitchFamily="-1" charset="0"/>
                <a:cs typeface="Arial" pitchFamily="-1" charset="0"/>
              </a:rPr>
              <a:t>Compensated</a:t>
            </a:r>
            <a:r>
              <a:rPr lang="en-US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 cirrhosis allowed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No HBV or HIV </a:t>
            </a:r>
            <a:r>
              <a:rPr lang="en-US" sz="1400" b="1" dirty="0" err="1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coinfection</a:t>
            </a:r>
            <a:endParaRPr lang="en-US" sz="1400" b="1" baseline="30000" dirty="0" smtClean="0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graphicFrame>
        <p:nvGraphicFramePr>
          <p:cNvPr id="72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4160805"/>
              </p:ext>
            </p:extLst>
          </p:nvPr>
        </p:nvGraphicFramePr>
        <p:xfrm>
          <a:off x="3131634" y="4005064"/>
          <a:ext cx="5616830" cy="310895"/>
        </p:xfrm>
        <a:graphic>
          <a:graphicData uri="http://schemas.openxmlformats.org/drawingml/2006/table">
            <a:tbl>
              <a:tblPr/>
              <a:tblGrid>
                <a:gridCol w="5616830"/>
              </a:tblGrid>
              <a:tr h="2880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Placebo + PEG-IFN + RBV, N = 51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3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4240183"/>
              </p:ext>
            </p:extLst>
          </p:nvPr>
        </p:nvGraphicFramePr>
        <p:xfrm>
          <a:off x="3131634" y="2218441"/>
          <a:ext cx="2304462" cy="618236"/>
        </p:xfrm>
        <a:graphic>
          <a:graphicData uri="http://schemas.openxmlformats.org/drawingml/2006/table">
            <a:tbl>
              <a:tblPr/>
              <a:tblGrid>
                <a:gridCol w="2304462"/>
              </a:tblGrid>
              <a:tr h="4338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DCV + PEG-IFN + RBV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50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</a:tr>
            </a:tbl>
          </a:graphicData>
        </a:graphic>
      </p:graphicFrame>
      <p:sp>
        <p:nvSpPr>
          <p:cNvPr id="45" name="ZoneTexte 44"/>
          <p:cNvSpPr txBox="1"/>
          <p:nvPr/>
        </p:nvSpPr>
        <p:spPr>
          <a:xfrm>
            <a:off x="3131840" y="4365104"/>
            <a:ext cx="56886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PDR (protocol-defined response) = HCV RNA &lt; 25 IU/ml at W4 </a:t>
            </a:r>
            <a:br>
              <a:rPr lang="en-US" sz="1200" dirty="0" smtClean="0"/>
            </a:br>
            <a:r>
              <a:rPr lang="en-US" sz="1200" dirty="0" smtClean="0"/>
              <a:t>and undetectable at W10 </a:t>
            </a:r>
            <a:endParaRPr lang="en-US" sz="1200" dirty="0"/>
          </a:p>
        </p:txBody>
      </p:sp>
      <p:sp>
        <p:nvSpPr>
          <p:cNvPr id="79" name="Oval 110"/>
          <p:cNvSpPr>
            <a:spLocks noChangeArrowheads="1"/>
          </p:cNvSpPr>
          <p:nvPr/>
        </p:nvSpPr>
        <p:spPr bwMode="auto">
          <a:xfrm>
            <a:off x="5589335" y="1340768"/>
            <a:ext cx="432261" cy="467999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 smtClean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W12</a:t>
            </a:r>
            <a:endParaRPr lang="en-US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83" name="ZoneTexte 82"/>
          <p:cNvSpPr txBox="1"/>
          <p:nvPr/>
        </p:nvSpPr>
        <p:spPr>
          <a:xfrm>
            <a:off x="251520" y="4335487"/>
            <a:ext cx="19752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* </a:t>
            </a:r>
            <a:r>
              <a:rPr lang="en-US" sz="1200" dirty="0" err="1" smtClean="0"/>
              <a:t>Randomisation</a:t>
            </a:r>
            <a:r>
              <a:rPr lang="en-US" sz="1200" dirty="0" smtClean="0"/>
              <a:t> stratified </a:t>
            </a:r>
          </a:p>
          <a:p>
            <a:r>
              <a:rPr lang="en-US" sz="1200" dirty="0" smtClean="0"/>
              <a:t>on genotype (2 or 3)</a:t>
            </a:r>
            <a:endParaRPr lang="en-US" sz="1200" dirty="0"/>
          </a:p>
        </p:txBody>
      </p:sp>
      <p:sp>
        <p:nvSpPr>
          <p:cNvPr id="2" name="ZoneTexte 1"/>
          <p:cNvSpPr txBox="1"/>
          <p:nvPr/>
        </p:nvSpPr>
        <p:spPr>
          <a:xfrm>
            <a:off x="6156176" y="2210091"/>
            <a:ext cx="6067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/>
              <a:t>Stop</a:t>
            </a:r>
            <a:endParaRPr lang="en-US" sz="1600"/>
          </a:p>
        </p:txBody>
      </p:sp>
      <p:sp>
        <p:nvSpPr>
          <p:cNvPr id="50" name="Oval 110"/>
          <p:cNvSpPr>
            <a:spLocks noChangeArrowheads="1"/>
          </p:cNvSpPr>
          <p:nvPr/>
        </p:nvSpPr>
        <p:spPr bwMode="auto">
          <a:xfrm>
            <a:off x="7092067" y="1340768"/>
            <a:ext cx="432261" cy="467999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smtClean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W16</a:t>
            </a:r>
            <a:endParaRPr lang="en-US" sz="160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39552" y="4869160"/>
            <a:ext cx="8604448" cy="579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25475" lvl="1" indent="-266700">
              <a:lnSpc>
                <a:spcPts val="1580"/>
              </a:lnSpc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Arial" pitchFamily="34" charset="0"/>
              <a:buChar char="–"/>
            </a:pPr>
            <a:r>
              <a:rPr lang="en-US" sz="1600" dirty="0" smtClean="0"/>
              <a:t>DCV : 60 mg </a:t>
            </a:r>
            <a:r>
              <a:rPr lang="en-US" sz="1600" dirty="0" err="1" smtClean="0"/>
              <a:t>qd</a:t>
            </a:r>
            <a:r>
              <a:rPr lang="en-US" sz="1600" dirty="0" smtClean="0"/>
              <a:t> or matching placebo (2 pills) ; PEG-IFN</a:t>
            </a:r>
            <a:r>
              <a:rPr lang="en-US" sz="1600" dirty="0" smtClean="0">
                <a:latin typeface="Symbol"/>
              </a:rPr>
              <a:t>a</a:t>
            </a:r>
            <a:r>
              <a:rPr lang="en-US" sz="1600" dirty="0" smtClean="0"/>
              <a:t>-2a : 180 </a:t>
            </a:r>
            <a:r>
              <a:rPr lang="en-US" sz="1600" dirty="0" smtClean="0">
                <a:latin typeface="Symbol"/>
              </a:rPr>
              <a:t>m</a:t>
            </a:r>
            <a:r>
              <a:rPr lang="en-US" sz="1600" dirty="0" smtClean="0"/>
              <a:t>g SC once weekly</a:t>
            </a:r>
          </a:p>
          <a:p>
            <a:pPr marL="625475" lvl="1" indent="-266700">
              <a:lnSpc>
                <a:spcPts val="1580"/>
              </a:lnSpc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Arial" pitchFamily="34" charset="0"/>
              <a:buChar char="–"/>
            </a:pPr>
            <a:r>
              <a:rPr lang="en-US" sz="1600" dirty="0" smtClean="0"/>
              <a:t>RBV : 1000 or 1200 mg/day (bid dosing) according to body weight (&lt; or ≥ 75 kg)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467544" y="5517232"/>
            <a:ext cx="8676456" cy="990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ts val="2080"/>
              </a:lnSpc>
              <a:spcBef>
                <a:spcPct val="20000"/>
              </a:spcBef>
              <a:buClr>
                <a:srgbClr val="0070C0"/>
              </a:buClr>
              <a:buFont typeface="Wingdings" pitchFamily="-109" charset="2"/>
              <a:buChar char="§"/>
              <a:defRPr/>
            </a:pPr>
            <a:r>
              <a:rPr lang="en-US" sz="2400" b="1" kern="0" dirty="0" smtClean="0">
                <a:solidFill>
                  <a:srgbClr val="0070C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Objective</a:t>
            </a:r>
          </a:p>
          <a:p>
            <a:pPr marL="742950" lvl="1" indent="-285750" eaLnBrk="0" hangingPunct="0">
              <a:lnSpc>
                <a:spcPts val="2080"/>
              </a:lnSpc>
              <a:spcBef>
                <a:spcPts val="672"/>
              </a:spcBef>
              <a:spcAft>
                <a:spcPts val="600"/>
              </a:spcAft>
              <a:buClr>
                <a:srgbClr val="0070C0"/>
              </a:buClr>
              <a:buFontTx/>
              <a:buChar char="–"/>
            </a:pPr>
            <a:r>
              <a:rPr lang="en-US" kern="0" dirty="0" smtClean="0">
                <a:latin typeface="Arial"/>
              </a:rPr>
              <a:t>SVR</a:t>
            </a:r>
            <a:r>
              <a:rPr lang="en-US" kern="0" baseline="-25000" dirty="0" smtClean="0">
                <a:latin typeface="Arial"/>
              </a:rPr>
              <a:t>24</a:t>
            </a:r>
            <a:r>
              <a:rPr lang="en-US" kern="0" dirty="0" smtClean="0">
                <a:latin typeface="Arial"/>
              </a:rPr>
              <a:t> (HCV RNA undetectable) : non-inferiority of DCV regimens </a:t>
            </a:r>
            <a:br>
              <a:rPr lang="en-US" kern="0" dirty="0" smtClean="0">
                <a:latin typeface="Arial"/>
              </a:rPr>
            </a:br>
            <a:r>
              <a:rPr lang="en-US" kern="0" dirty="0" smtClean="0">
                <a:latin typeface="Arial"/>
              </a:rPr>
              <a:t>(lower limit of the 80% CI </a:t>
            </a:r>
            <a:r>
              <a:rPr lang="en-US" kern="0" dirty="0">
                <a:latin typeface="Arial"/>
              </a:rPr>
              <a:t>:</a:t>
            </a:r>
            <a:r>
              <a:rPr lang="en-US" kern="0" dirty="0" smtClean="0">
                <a:latin typeface="Arial"/>
              </a:rPr>
              <a:t> </a:t>
            </a:r>
            <a:r>
              <a:rPr lang="en-US" kern="0" dirty="0">
                <a:latin typeface="Arial"/>
              </a:rPr>
              <a:t>-</a:t>
            </a:r>
            <a:r>
              <a:rPr lang="en-US" kern="0" dirty="0" smtClean="0">
                <a:latin typeface="Arial"/>
              </a:rPr>
              <a:t> 20%), 85% power</a:t>
            </a:r>
            <a:endParaRPr lang="en-US" kern="0" dirty="0">
              <a:latin typeface="Arial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5436096" y="2348880"/>
            <a:ext cx="351378" cy="14401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dirty="0" smtClean="0">
                <a:ln>
                  <a:solidFill>
                    <a:srgbClr val="000000"/>
                  </a:solidFill>
                </a:ln>
                <a:solidFill>
                  <a:srgbClr val="002060"/>
                </a:solidFill>
              </a:rPr>
              <a:t>P</a:t>
            </a:r>
          </a:p>
          <a:p>
            <a:pPr algn="ctr"/>
            <a:r>
              <a:rPr lang="en-US" dirty="0" smtClean="0">
                <a:ln>
                  <a:solidFill>
                    <a:srgbClr val="000000"/>
                  </a:solidFill>
                </a:ln>
                <a:solidFill>
                  <a:srgbClr val="002060"/>
                </a:solidFill>
              </a:rPr>
              <a:t>D</a:t>
            </a:r>
          </a:p>
          <a:p>
            <a:pPr algn="ctr"/>
            <a:r>
              <a:rPr lang="en-US" dirty="0" smtClean="0">
                <a:ln>
                  <a:solidFill>
                    <a:srgbClr val="000000"/>
                  </a:solidFill>
                </a:ln>
                <a:solidFill>
                  <a:srgbClr val="002060"/>
                </a:solidFill>
              </a:rPr>
              <a:t>R</a:t>
            </a:r>
            <a:endParaRPr lang="en-US" dirty="0">
              <a:ln>
                <a:solidFill>
                  <a:srgbClr val="000000"/>
                </a:solidFill>
              </a:ln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07443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771062810"/>
              </p:ext>
            </p:extLst>
          </p:nvPr>
        </p:nvGraphicFramePr>
        <p:xfrm>
          <a:off x="251520" y="1657497"/>
          <a:ext cx="8641207" cy="4358400"/>
        </p:xfrm>
        <a:graphic>
          <a:graphicData uri="http://schemas.openxmlformats.org/drawingml/2006/table">
            <a:tbl>
              <a:tblPr/>
              <a:tblGrid>
                <a:gridCol w="3384623"/>
                <a:gridCol w="1800200"/>
                <a:gridCol w="1727945"/>
                <a:gridCol w="1728439"/>
              </a:tblGrid>
              <a:tr h="5771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DCV + PEG-IFN </a:t>
                      </a:r>
                      <a:b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RBV 12W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DCV + PEG-IFN </a:t>
                      </a:r>
                      <a:b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RBV 16W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Placebo + PEG-IFN + RBV 24W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2746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Genotype 2, N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24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23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24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4666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Median </a:t>
                      </a: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age, years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52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52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55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4666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Female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46%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35%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54%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74666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HCV RNA log</a:t>
                      </a:r>
                      <a:r>
                        <a:rPr kumimoji="0" lang="en-GB" sz="12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IU/ml, mean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6.6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6.8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6.6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74666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Cirrhosis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4%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74666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IL28B CC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42%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30%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25%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746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Genotype 3, N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26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27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27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74666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Median </a:t>
                      </a: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age, years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46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44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46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74666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Female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27%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18%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41%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74666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HCV RNA log</a:t>
                      </a:r>
                      <a:r>
                        <a:rPr kumimoji="0" lang="en-GB" sz="12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IU/ml, mean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6.2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6.4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6.5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74666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Cirrhosis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27%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15%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26%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74666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IL28B CC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39%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44%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41%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746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Discontinued treatment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For adverse event / lack of efficacy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 / 0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/ 1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 / 3</a:t>
                      </a: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36614" name="Rectangle 6"/>
          <p:cNvSpPr>
            <a:spLocks noChangeArrowheads="1"/>
          </p:cNvSpPr>
          <p:nvPr/>
        </p:nvSpPr>
        <p:spPr bwMode="auto">
          <a:xfrm>
            <a:off x="971550" y="1295400"/>
            <a:ext cx="7162800" cy="317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defTabSz="914400" fontAlgn="base">
              <a:lnSpc>
                <a:spcPts val="1525"/>
              </a:lnSpc>
              <a:spcBef>
                <a:spcPct val="20000"/>
              </a:spcBef>
              <a:spcAft>
                <a:spcPct val="0"/>
              </a:spcAft>
            </a:pPr>
            <a:r>
              <a:rPr lang="en-GB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Baseline characteristics and patient </a:t>
            </a:r>
            <a:r>
              <a:rPr lang="en-GB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disposition</a:t>
            </a:r>
            <a:endParaRPr lang="en-GB" sz="2400" b="1" dirty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5" name="ZoneTexte 69"/>
          <p:cNvSpPr txBox="1">
            <a:spLocks noChangeArrowheads="1"/>
          </p:cNvSpPr>
          <p:nvPr/>
        </p:nvSpPr>
        <p:spPr bwMode="auto">
          <a:xfrm>
            <a:off x="5508104" y="6565640"/>
            <a:ext cx="364339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Dore GJ. Gastroenterology 2015;148:355-66 </a:t>
            </a:r>
            <a:endParaRPr lang="en-US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7" name="Rectangle 27"/>
          <p:cNvSpPr>
            <a:spLocks noGrp="1" noChangeArrowheads="1"/>
          </p:cNvSpPr>
          <p:nvPr>
            <p:ph type="title"/>
          </p:nvPr>
        </p:nvSpPr>
        <p:spPr>
          <a:xfrm>
            <a:off x="468313" y="76200"/>
            <a:ext cx="8674100" cy="976313"/>
          </a:xfrm>
        </p:spPr>
        <p:txBody>
          <a:bodyPr/>
          <a:lstStyle/>
          <a:p>
            <a:r>
              <a:rPr lang="en-US" sz="2800" smtClean="0">
                <a:ea typeface="ＭＳ Ｐゴシック" pitchFamily="-1" charset="-128"/>
                <a:cs typeface="ＭＳ Ｐゴシック" pitchFamily="-1" charset="-128"/>
              </a:rPr>
              <a:t>COMMAND GT2/3 Study: daclatasvir + PEG-IFN </a:t>
            </a:r>
            <a:br>
              <a:rPr lang="en-US" sz="2800" smtClean="0">
                <a:ea typeface="ＭＳ Ｐゴシック" pitchFamily="-1" charset="-128"/>
                <a:cs typeface="ＭＳ Ｐゴシック" pitchFamily="-1" charset="-128"/>
              </a:rPr>
            </a:br>
            <a:r>
              <a:rPr lang="en-US" sz="2800" smtClean="0">
                <a:ea typeface="ＭＳ Ｐゴシック" pitchFamily="-1" charset="-128"/>
                <a:cs typeface="ＭＳ Ｐゴシック" pitchFamily="-1" charset="-128"/>
              </a:rPr>
              <a:t>+ RBV for genotype 2 or 3</a:t>
            </a:r>
            <a:endParaRPr lang="en-US" sz="2800">
              <a:ea typeface="ＭＳ Ｐゴシック" pitchFamily="-1" charset="-128"/>
              <a:cs typeface="ＭＳ Ｐゴシック" pitchFamily="-1" charset="-128"/>
            </a:endParaRPr>
          </a:p>
        </p:txBody>
      </p:sp>
      <p:grpSp>
        <p:nvGrpSpPr>
          <p:cNvPr id="8" name="Groupe 7"/>
          <p:cNvGrpSpPr/>
          <p:nvPr/>
        </p:nvGrpSpPr>
        <p:grpSpPr>
          <a:xfrm>
            <a:off x="-2" y="6525345"/>
            <a:ext cx="1547665" cy="333429"/>
            <a:chOff x="-2" y="6525345"/>
            <a:chExt cx="1547665" cy="333429"/>
          </a:xfrm>
        </p:grpSpPr>
        <p:sp>
          <p:nvSpPr>
            <p:cNvPr id="9" name="AutoShape 162"/>
            <p:cNvSpPr>
              <a:spLocks noChangeArrowheads="1"/>
            </p:cNvSpPr>
            <p:nvPr/>
          </p:nvSpPr>
          <p:spPr bwMode="auto">
            <a:xfrm>
              <a:off x="-2" y="6525345"/>
              <a:ext cx="1547665" cy="332656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10" name="ZoneTexte 23"/>
            <p:cNvSpPr txBox="1">
              <a:spLocks noChangeArrowheads="1"/>
            </p:cNvSpPr>
            <p:nvPr/>
          </p:nvSpPr>
          <p:spPr bwMode="auto">
            <a:xfrm>
              <a:off x="80642" y="6581775"/>
              <a:ext cx="1395013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COMMAND GT2/3</a:t>
              </a:r>
              <a:endParaRPr lang="en-US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844815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611" name="Text Box 2"/>
          <p:cNvSpPr txBox="1">
            <a:spLocks noChangeArrowheads="1"/>
          </p:cNvSpPr>
          <p:nvPr/>
        </p:nvSpPr>
        <p:spPr bwMode="auto">
          <a:xfrm>
            <a:off x="1783113" y="1156682"/>
            <a:ext cx="5565113" cy="404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lnSpc>
                <a:spcPts val="236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SVR</a:t>
            </a:r>
            <a:r>
              <a:rPr lang="en-US" sz="2400" b="1" baseline="-25000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24</a:t>
            </a:r>
            <a:r>
              <a:rPr lang="en-US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(HCV RNA undetectable), % (95% CI)</a:t>
            </a:r>
          </a:p>
        </p:txBody>
      </p:sp>
      <p:graphicFrame>
        <p:nvGraphicFramePr>
          <p:cNvPr id="71" name="Tableau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3335309"/>
              </p:ext>
            </p:extLst>
          </p:nvPr>
        </p:nvGraphicFramePr>
        <p:xfrm>
          <a:off x="2483771" y="5085184"/>
          <a:ext cx="6048669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2504"/>
                <a:gridCol w="640447"/>
                <a:gridCol w="640447"/>
                <a:gridCol w="569287"/>
                <a:gridCol w="208280"/>
                <a:gridCol w="787972"/>
                <a:gridCol w="640447"/>
                <a:gridCol w="569285"/>
              </a:tblGrid>
              <a:tr h="216024">
                <a:tc>
                  <a:txBody>
                    <a:bodyPr/>
                    <a:lstStyle/>
                    <a:p>
                      <a:r>
                        <a:rPr lang="fr-FR" sz="1200" b="1" dirty="0" err="1" smtClean="0">
                          <a:solidFill>
                            <a:srgbClr val="000066"/>
                          </a:solidFill>
                        </a:rPr>
                        <a:t>Virologic</a:t>
                      </a:r>
                      <a:r>
                        <a:rPr lang="fr-FR" sz="1200" b="1" dirty="0" smtClean="0">
                          <a:solidFill>
                            <a:srgbClr val="000066"/>
                          </a:solidFill>
                        </a:rPr>
                        <a:t> </a:t>
                      </a:r>
                      <a:r>
                        <a:rPr lang="fr-FR" sz="1200" b="1" dirty="0" err="1" smtClean="0">
                          <a:solidFill>
                            <a:srgbClr val="000066"/>
                          </a:solidFill>
                        </a:rPr>
                        <a:t>breakthrough</a:t>
                      </a:r>
                      <a:endParaRPr lang="fr-FR" sz="1200" b="1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fr-FR" sz="1200" b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fr-FR" sz="1200" b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rgbClr val="000066"/>
                          </a:solidFill>
                        </a:rPr>
                        <a:t>1</a:t>
                      </a:r>
                      <a:endParaRPr lang="fr-FR" sz="1200" b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b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fr-FR" sz="1200" b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fr-FR" sz="1200" b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rgbClr val="000066"/>
                          </a:solidFill>
                        </a:rPr>
                        <a:t>1</a:t>
                      </a:r>
                      <a:endParaRPr lang="fr-FR" sz="1200" b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6024">
                <a:tc>
                  <a:txBody>
                    <a:bodyPr/>
                    <a:lstStyle/>
                    <a:p>
                      <a:r>
                        <a:rPr lang="fr-FR" sz="1200" b="1" dirty="0" smtClean="0">
                          <a:solidFill>
                            <a:srgbClr val="000066"/>
                          </a:solidFill>
                        </a:rPr>
                        <a:t>Relapse</a:t>
                      </a:r>
                      <a:endParaRPr lang="fr-FR" sz="1200" b="1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rgbClr val="000066"/>
                          </a:solidFill>
                        </a:rPr>
                        <a:t>1</a:t>
                      </a:r>
                      <a:endParaRPr lang="fr-FR" sz="1200" b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rgbClr val="000066"/>
                          </a:solidFill>
                        </a:rPr>
                        <a:t>0</a:t>
                      </a:r>
                      <a:endParaRPr lang="fr-FR" sz="1200" b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rgbClr val="000066"/>
                          </a:solidFill>
                        </a:rPr>
                        <a:t>2</a:t>
                      </a:r>
                      <a:endParaRPr lang="fr-FR" sz="1200" b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b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rgbClr val="000066"/>
                          </a:solidFill>
                        </a:rPr>
                        <a:t>6</a:t>
                      </a:r>
                      <a:endParaRPr lang="fr-FR" sz="1200" b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rgbClr val="000066"/>
                          </a:solidFill>
                        </a:rPr>
                        <a:t>6</a:t>
                      </a:r>
                      <a:endParaRPr lang="fr-FR" sz="1200" b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rgbClr val="000066"/>
                          </a:solidFill>
                        </a:rPr>
                        <a:t>3</a:t>
                      </a:r>
                      <a:endParaRPr lang="fr-FR" sz="1200" b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2" name="ZoneTexte 71"/>
          <p:cNvSpPr txBox="1"/>
          <p:nvPr/>
        </p:nvSpPr>
        <p:spPr>
          <a:xfrm>
            <a:off x="197993" y="2078340"/>
            <a:ext cx="336662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70C0"/>
                </a:solidFill>
                <a:latin typeface="Calibri" pitchFamily="34" charset="0"/>
              </a:rPr>
              <a:t>SVR</a:t>
            </a:r>
            <a:r>
              <a:rPr lang="en-US" sz="1400" b="1" baseline="-25000" dirty="0" smtClean="0">
                <a:solidFill>
                  <a:srgbClr val="0070C0"/>
                </a:solidFill>
                <a:latin typeface="Calibri" pitchFamily="34" charset="0"/>
              </a:rPr>
              <a:t>24</a:t>
            </a:r>
          </a:p>
          <a:p>
            <a:pPr algn="ctr"/>
            <a:r>
              <a:rPr lang="en-US" sz="1400" b="1" dirty="0" smtClean="0">
                <a:solidFill>
                  <a:srgbClr val="0070C0"/>
                </a:solidFill>
                <a:latin typeface="Calibri" pitchFamily="34" charset="0"/>
              </a:rPr>
              <a:t>As-observed analysis</a:t>
            </a:r>
          </a:p>
          <a:p>
            <a:pPr algn="ctr"/>
            <a:r>
              <a:rPr lang="en-US" sz="1400" b="1" dirty="0" smtClean="0">
                <a:solidFill>
                  <a:srgbClr val="0070C0"/>
                </a:solidFill>
                <a:latin typeface="Calibri" pitchFamily="34" charset="0"/>
              </a:rPr>
              <a:t>(exclusion of post-treatment missing data</a:t>
            </a:r>
            <a:r>
              <a:rPr lang="en-US" sz="1400" dirty="0" smtClean="0">
                <a:solidFill>
                  <a:srgbClr val="0070C0"/>
                </a:solidFill>
                <a:latin typeface="Calibri" pitchFamily="34" charset="0"/>
              </a:rPr>
              <a:t>)</a:t>
            </a:r>
            <a:endParaRPr lang="en-US" sz="1400" dirty="0">
              <a:solidFill>
                <a:srgbClr val="0070C0"/>
              </a:solidFill>
              <a:latin typeface="Calibri" pitchFamily="34" charset="0"/>
            </a:endParaRPr>
          </a:p>
        </p:txBody>
      </p:sp>
      <p:graphicFrame>
        <p:nvGraphicFramePr>
          <p:cNvPr id="73" name="Tableau 7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1803984"/>
              </p:ext>
            </p:extLst>
          </p:nvPr>
        </p:nvGraphicFramePr>
        <p:xfrm>
          <a:off x="251520" y="2852936"/>
          <a:ext cx="3375911" cy="11277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8"/>
                <a:gridCol w="648072"/>
                <a:gridCol w="720080"/>
                <a:gridCol w="855631"/>
              </a:tblGrid>
              <a:tr h="184270">
                <a:tc>
                  <a:txBody>
                    <a:bodyPr/>
                    <a:lstStyle/>
                    <a:p>
                      <a:endParaRPr lang="en-US" sz="1400" b="1" noProof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DCV</a:t>
                      </a:r>
                    </a:p>
                    <a:p>
                      <a:pPr algn="ctr"/>
                      <a:r>
                        <a:rPr lang="en-US" sz="1400" b="1" noProof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12W</a:t>
                      </a:r>
                      <a:endParaRPr lang="en-US" sz="1400" b="1" noProof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DCV</a:t>
                      </a:r>
                      <a:endParaRPr lang="en-US" sz="1400" b="1" baseline="0" noProof="0" smtClean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  <a:p>
                      <a:pPr algn="ctr"/>
                      <a:r>
                        <a:rPr lang="en-US" sz="1400" b="1" baseline="0" noProof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16W</a:t>
                      </a:r>
                      <a:endParaRPr lang="en-US" sz="1400" b="1" noProof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Placebo</a:t>
                      </a:r>
                      <a:endParaRPr lang="en-US" sz="1400" b="1" noProof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184270">
                <a:tc>
                  <a:txBody>
                    <a:bodyPr/>
                    <a:lstStyle/>
                    <a:p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Genotype 2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95%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100%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83%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4270">
                <a:tc>
                  <a:txBody>
                    <a:bodyPr/>
                    <a:lstStyle/>
                    <a:p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Genotype</a:t>
                      </a:r>
                      <a:r>
                        <a:rPr lang="en-US" sz="1400" b="1" baseline="0" noProof="0" smtClean="0">
                          <a:solidFill>
                            <a:srgbClr val="000066"/>
                          </a:solidFill>
                        </a:rPr>
                        <a:t> 3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72%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000066"/>
                          </a:solidFill>
                        </a:rPr>
                        <a:t>69%</a:t>
                      </a: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70%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238615" name="Rectangle 133"/>
          <p:cNvSpPr>
            <a:spLocks noChangeArrowheads="1"/>
          </p:cNvSpPr>
          <p:nvPr/>
        </p:nvSpPr>
        <p:spPr bwMode="auto">
          <a:xfrm>
            <a:off x="4635914" y="2628121"/>
            <a:ext cx="381800" cy="2177489"/>
          </a:xfrm>
          <a:prstGeom prst="rect">
            <a:avLst/>
          </a:prstGeom>
          <a:solidFill>
            <a:srgbClr val="FF6600"/>
          </a:solidFill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200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8616" name="Rectangle 135"/>
          <p:cNvSpPr>
            <a:spLocks noChangeArrowheads="1"/>
          </p:cNvSpPr>
          <p:nvPr/>
        </p:nvSpPr>
        <p:spPr bwMode="auto">
          <a:xfrm>
            <a:off x="4211960" y="4092997"/>
            <a:ext cx="16991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srgbClr val="000066"/>
                </a:solidFill>
                <a:ea typeface="Arial" pitchFamily="-1" charset="0"/>
                <a:cs typeface="Arial" pitchFamily="-1" charset="0"/>
              </a:rPr>
              <a:t>25</a:t>
            </a:r>
            <a:endParaRPr lang="en-US" sz="1200" dirty="0">
              <a:solidFill>
                <a:srgbClr val="000066"/>
              </a:solidFill>
              <a:ea typeface="Arial" pitchFamily="-1" charset="0"/>
              <a:cs typeface="Arial" pitchFamily="-1" charset="0"/>
            </a:endParaRPr>
          </a:p>
        </p:txBody>
      </p:sp>
      <p:sp>
        <p:nvSpPr>
          <p:cNvPr id="238617" name="Rectangle 136"/>
          <p:cNvSpPr>
            <a:spLocks noChangeArrowheads="1"/>
          </p:cNvSpPr>
          <p:nvPr/>
        </p:nvSpPr>
        <p:spPr bwMode="auto">
          <a:xfrm>
            <a:off x="4211960" y="3462595"/>
            <a:ext cx="16991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66"/>
                </a:solidFill>
                <a:ea typeface="Arial" pitchFamily="-1" charset="0"/>
                <a:cs typeface="Arial" pitchFamily="-1" charset="0"/>
              </a:rPr>
              <a:t>50</a:t>
            </a:r>
            <a:endParaRPr lang="en-US" sz="1200">
              <a:solidFill>
                <a:srgbClr val="000066"/>
              </a:solidFill>
              <a:ea typeface="Arial" pitchFamily="-1" charset="0"/>
              <a:cs typeface="Arial" pitchFamily="-1" charset="0"/>
            </a:endParaRPr>
          </a:p>
        </p:txBody>
      </p:sp>
      <p:sp>
        <p:nvSpPr>
          <p:cNvPr id="238618" name="Rectangle 137"/>
          <p:cNvSpPr>
            <a:spLocks noChangeArrowheads="1"/>
          </p:cNvSpPr>
          <p:nvPr/>
        </p:nvSpPr>
        <p:spPr bwMode="auto">
          <a:xfrm>
            <a:off x="4127001" y="2204683"/>
            <a:ext cx="2548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66"/>
                </a:solidFill>
                <a:ea typeface="Arial" pitchFamily="-1" charset="0"/>
                <a:cs typeface="Arial" pitchFamily="-1" charset="0"/>
              </a:rPr>
              <a:t>100</a:t>
            </a:r>
            <a:endParaRPr lang="en-US" sz="1200">
              <a:solidFill>
                <a:srgbClr val="000066"/>
              </a:solidFill>
              <a:ea typeface="Arial" pitchFamily="-1" charset="0"/>
              <a:cs typeface="Arial" pitchFamily="-1" charset="0"/>
            </a:endParaRPr>
          </a:p>
        </p:txBody>
      </p:sp>
      <p:sp>
        <p:nvSpPr>
          <p:cNvPr id="238619" name="Rectangle 138"/>
          <p:cNvSpPr>
            <a:spLocks noChangeArrowheads="1"/>
          </p:cNvSpPr>
          <p:nvPr/>
        </p:nvSpPr>
        <p:spPr bwMode="auto">
          <a:xfrm>
            <a:off x="4211960" y="2833638"/>
            <a:ext cx="16991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66"/>
                </a:solidFill>
                <a:ea typeface="Arial" pitchFamily="-1" charset="0"/>
                <a:cs typeface="Arial" pitchFamily="-1" charset="0"/>
              </a:rPr>
              <a:t>75</a:t>
            </a:r>
            <a:endParaRPr lang="en-US" sz="1200">
              <a:solidFill>
                <a:srgbClr val="000066"/>
              </a:solidFill>
              <a:ea typeface="Arial" pitchFamily="-1" charset="0"/>
              <a:cs typeface="Arial" pitchFamily="-1" charset="0"/>
            </a:endParaRPr>
          </a:p>
        </p:txBody>
      </p:sp>
      <p:sp>
        <p:nvSpPr>
          <p:cNvPr id="238620" name="Line 139"/>
          <p:cNvSpPr>
            <a:spLocks noChangeShapeType="1"/>
          </p:cNvSpPr>
          <p:nvPr/>
        </p:nvSpPr>
        <p:spPr bwMode="auto">
          <a:xfrm>
            <a:off x="4391786" y="4185329"/>
            <a:ext cx="81376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12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8621" name="Line 140"/>
          <p:cNvSpPr>
            <a:spLocks noChangeShapeType="1"/>
          </p:cNvSpPr>
          <p:nvPr/>
        </p:nvSpPr>
        <p:spPr bwMode="auto">
          <a:xfrm>
            <a:off x="4391786" y="3556373"/>
            <a:ext cx="81376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12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8622" name="Line 141"/>
          <p:cNvSpPr>
            <a:spLocks noChangeShapeType="1"/>
          </p:cNvSpPr>
          <p:nvPr/>
        </p:nvSpPr>
        <p:spPr bwMode="auto">
          <a:xfrm>
            <a:off x="4391786" y="2295569"/>
            <a:ext cx="81376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12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8623" name="Line 142"/>
          <p:cNvSpPr>
            <a:spLocks noChangeShapeType="1"/>
          </p:cNvSpPr>
          <p:nvPr/>
        </p:nvSpPr>
        <p:spPr bwMode="auto">
          <a:xfrm>
            <a:off x="4391786" y="2924525"/>
            <a:ext cx="81376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12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8624" name="Line 143"/>
          <p:cNvSpPr>
            <a:spLocks noChangeShapeType="1"/>
          </p:cNvSpPr>
          <p:nvPr/>
        </p:nvSpPr>
        <p:spPr bwMode="auto">
          <a:xfrm>
            <a:off x="4471760" y="2286894"/>
            <a:ext cx="0" cy="2517924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12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8625" name="Rectangle 144"/>
          <p:cNvSpPr>
            <a:spLocks noChangeArrowheads="1"/>
          </p:cNvSpPr>
          <p:nvPr/>
        </p:nvSpPr>
        <p:spPr bwMode="auto">
          <a:xfrm>
            <a:off x="4502550" y="2205845"/>
            <a:ext cx="63831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91440" bIns="91440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100" b="1" dirty="0" smtClean="0">
                <a:solidFill>
                  <a:srgbClr val="333399"/>
                </a:solidFill>
                <a:ea typeface="Arial" pitchFamily="-1" charset="0"/>
                <a:cs typeface="Arial" pitchFamily="-1" charset="0"/>
              </a:rPr>
              <a:t>83.3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100" b="1" dirty="0" smtClean="0">
                <a:solidFill>
                  <a:srgbClr val="333399"/>
                </a:solidFill>
                <a:ea typeface="Arial" pitchFamily="-1" charset="0"/>
                <a:cs typeface="Arial" pitchFamily="-1" charset="0"/>
              </a:rPr>
              <a:t>(74-93)</a:t>
            </a:r>
            <a:endParaRPr lang="en-US" sz="1100" b="1" dirty="0">
              <a:solidFill>
                <a:srgbClr val="333399"/>
              </a:solidFill>
              <a:ea typeface="Arial" pitchFamily="-1" charset="0"/>
              <a:cs typeface="Arial" pitchFamily="-1" charset="0"/>
            </a:endParaRPr>
          </a:p>
        </p:txBody>
      </p:sp>
      <p:sp>
        <p:nvSpPr>
          <p:cNvPr id="238627" name="Text Box 148"/>
          <p:cNvSpPr txBox="1">
            <a:spLocks noChangeArrowheads="1"/>
          </p:cNvSpPr>
          <p:nvPr/>
        </p:nvSpPr>
        <p:spPr bwMode="auto">
          <a:xfrm>
            <a:off x="4101372" y="1973434"/>
            <a:ext cx="3209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%</a:t>
            </a:r>
            <a:endParaRPr lang="en-US" sz="1200" dirty="0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8630" name="Rectangle 133"/>
          <p:cNvSpPr>
            <a:spLocks noChangeArrowheads="1"/>
          </p:cNvSpPr>
          <p:nvPr/>
        </p:nvSpPr>
        <p:spPr bwMode="auto">
          <a:xfrm>
            <a:off x="5763871" y="3284538"/>
            <a:ext cx="381800" cy="1521072"/>
          </a:xfrm>
          <a:prstGeom prst="rect">
            <a:avLst/>
          </a:prstGeom>
          <a:solidFill>
            <a:schemeClr val="bg1">
              <a:lumMod val="65000"/>
            </a:schemeClr>
          </a:solidFill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200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8631" name="Rectangle 144"/>
          <p:cNvSpPr>
            <a:spLocks noChangeArrowheads="1"/>
          </p:cNvSpPr>
          <p:nvPr/>
        </p:nvSpPr>
        <p:spPr bwMode="auto">
          <a:xfrm>
            <a:off x="5080573" y="2259096"/>
            <a:ext cx="63831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91440" bIns="91440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100" b="1" dirty="0" smtClean="0">
                <a:solidFill>
                  <a:srgbClr val="333399"/>
                </a:solidFill>
                <a:ea typeface="Arial" pitchFamily="-1" charset="0"/>
                <a:cs typeface="Arial" pitchFamily="-1" charset="0"/>
              </a:rPr>
              <a:t>82.6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100" b="1" dirty="0" smtClean="0">
                <a:solidFill>
                  <a:srgbClr val="333399"/>
                </a:solidFill>
                <a:ea typeface="Arial" pitchFamily="-1" charset="0"/>
                <a:cs typeface="Arial" pitchFamily="-1" charset="0"/>
              </a:rPr>
              <a:t>(73-93)</a:t>
            </a:r>
            <a:endParaRPr lang="en-US" sz="1100" b="1" dirty="0">
              <a:solidFill>
                <a:srgbClr val="333399"/>
              </a:solidFill>
              <a:ea typeface="Arial" pitchFamily="-1" charset="0"/>
              <a:cs typeface="Arial" pitchFamily="-1" charset="0"/>
            </a:endParaRPr>
          </a:p>
        </p:txBody>
      </p:sp>
      <p:sp>
        <p:nvSpPr>
          <p:cNvPr id="238636" name="Line 146"/>
          <p:cNvSpPr>
            <a:spLocks noChangeShapeType="1"/>
          </p:cNvSpPr>
          <p:nvPr/>
        </p:nvSpPr>
        <p:spPr bwMode="auto">
          <a:xfrm>
            <a:off x="4391786" y="4804817"/>
            <a:ext cx="3955970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12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49" name="Rectangle 133"/>
          <p:cNvSpPr>
            <a:spLocks noChangeArrowheads="1"/>
          </p:cNvSpPr>
          <p:nvPr/>
        </p:nvSpPr>
        <p:spPr bwMode="auto">
          <a:xfrm>
            <a:off x="6502181" y="2996952"/>
            <a:ext cx="381800" cy="1808658"/>
          </a:xfrm>
          <a:prstGeom prst="rect">
            <a:avLst/>
          </a:prstGeom>
          <a:solidFill>
            <a:srgbClr val="FF6600"/>
          </a:solidFill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200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51" name="Rectangle 133"/>
          <p:cNvSpPr>
            <a:spLocks noChangeArrowheads="1"/>
          </p:cNvSpPr>
          <p:nvPr/>
        </p:nvSpPr>
        <p:spPr bwMode="auto">
          <a:xfrm>
            <a:off x="7112615" y="3140968"/>
            <a:ext cx="381800" cy="1661929"/>
          </a:xfrm>
          <a:prstGeom prst="rect">
            <a:avLst/>
          </a:prstGeom>
          <a:solidFill>
            <a:srgbClr val="FFC000"/>
          </a:solidFill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200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53" name="Rectangle 133"/>
          <p:cNvSpPr>
            <a:spLocks noChangeArrowheads="1"/>
          </p:cNvSpPr>
          <p:nvPr/>
        </p:nvSpPr>
        <p:spPr bwMode="auto">
          <a:xfrm>
            <a:off x="5212562" y="2696901"/>
            <a:ext cx="381800" cy="2108709"/>
          </a:xfrm>
          <a:prstGeom prst="rect">
            <a:avLst/>
          </a:prstGeom>
          <a:solidFill>
            <a:srgbClr val="FFC000"/>
          </a:solidFill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200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56" name="Rectangle 40"/>
          <p:cNvSpPr>
            <a:spLocks noChangeArrowheads="1"/>
          </p:cNvSpPr>
          <p:nvPr/>
        </p:nvSpPr>
        <p:spPr bwMode="auto">
          <a:xfrm>
            <a:off x="4874779" y="4797152"/>
            <a:ext cx="115768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500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srgbClr val="000066"/>
                </a:solidFill>
                <a:ea typeface="Arial" pitchFamily="-1" charset="0"/>
                <a:cs typeface="Arial" pitchFamily="-1" charset="0"/>
              </a:rPr>
              <a:t>Genotype 2</a:t>
            </a:r>
            <a:endParaRPr lang="en-US" sz="1400" b="1" dirty="0">
              <a:solidFill>
                <a:srgbClr val="000066"/>
              </a:solidFill>
              <a:ea typeface="Arial" pitchFamily="-1" charset="0"/>
              <a:cs typeface="Arial" pitchFamily="-1" charset="0"/>
            </a:endParaRPr>
          </a:p>
        </p:txBody>
      </p:sp>
      <p:sp>
        <p:nvSpPr>
          <p:cNvPr id="61" name="Rectangle 144"/>
          <p:cNvSpPr>
            <a:spLocks noChangeArrowheads="1"/>
          </p:cNvSpPr>
          <p:nvPr/>
        </p:nvSpPr>
        <p:spPr bwMode="auto">
          <a:xfrm>
            <a:off x="5653337" y="2852616"/>
            <a:ext cx="63831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91440" bIns="91440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100" b="1" dirty="0" smtClean="0">
                <a:solidFill>
                  <a:srgbClr val="333399"/>
                </a:solidFill>
                <a:ea typeface="Arial" pitchFamily="-1" charset="0"/>
                <a:cs typeface="Arial" pitchFamily="-1" charset="0"/>
              </a:rPr>
              <a:t>62.5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100" b="1" dirty="0" smtClean="0">
                <a:solidFill>
                  <a:srgbClr val="333399"/>
                </a:solidFill>
                <a:ea typeface="Arial" pitchFamily="-1" charset="0"/>
                <a:cs typeface="Arial" pitchFamily="-1" charset="0"/>
              </a:rPr>
              <a:t>(50-75)</a:t>
            </a:r>
            <a:endParaRPr lang="en-US" sz="1100" b="1" dirty="0">
              <a:solidFill>
                <a:srgbClr val="333399"/>
              </a:solidFill>
              <a:ea typeface="Arial" pitchFamily="-1" charset="0"/>
              <a:cs typeface="Arial" pitchFamily="-1" charset="0"/>
            </a:endParaRPr>
          </a:p>
        </p:txBody>
      </p:sp>
      <p:sp>
        <p:nvSpPr>
          <p:cNvPr id="65" name="Rectangle 144"/>
          <p:cNvSpPr>
            <a:spLocks noChangeArrowheads="1"/>
          </p:cNvSpPr>
          <p:nvPr/>
        </p:nvSpPr>
        <p:spPr bwMode="auto">
          <a:xfrm>
            <a:off x="6374350" y="2545740"/>
            <a:ext cx="63831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91440" bIns="91440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100" b="1" dirty="0" smtClean="0">
                <a:solidFill>
                  <a:srgbClr val="333399"/>
                </a:solidFill>
                <a:ea typeface="Arial" pitchFamily="-1" charset="0"/>
                <a:cs typeface="Arial" pitchFamily="-1" charset="0"/>
              </a:rPr>
              <a:t>69.2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100" b="1" dirty="0" smtClean="0">
                <a:solidFill>
                  <a:srgbClr val="333399"/>
                </a:solidFill>
                <a:ea typeface="Arial" pitchFamily="-1" charset="0"/>
                <a:cs typeface="Arial" pitchFamily="-1" charset="0"/>
              </a:rPr>
              <a:t>(58-81)</a:t>
            </a:r>
            <a:endParaRPr lang="en-US" sz="1100" b="1" dirty="0">
              <a:solidFill>
                <a:srgbClr val="333399"/>
              </a:solidFill>
              <a:ea typeface="Arial" pitchFamily="-1" charset="0"/>
              <a:cs typeface="Arial" pitchFamily="-1" charset="0"/>
            </a:endParaRPr>
          </a:p>
        </p:txBody>
      </p:sp>
      <p:sp>
        <p:nvSpPr>
          <p:cNvPr id="79" name="ZoneTexte 78"/>
          <p:cNvSpPr txBox="1"/>
          <p:nvPr/>
        </p:nvSpPr>
        <p:spPr>
          <a:xfrm>
            <a:off x="4417947" y="4561688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N</a:t>
            </a:r>
            <a:endParaRPr lang="en-US" sz="1200" dirty="0"/>
          </a:p>
        </p:txBody>
      </p:sp>
      <p:sp>
        <p:nvSpPr>
          <p:cNvPr id="80" name="ZoneTexte 79"/>
          <p:cNvSpPr txBox="1"/>
          <p:nvPr/>
        </p:nvSpPr>
        <p:spPr>
          <a:xfrm>
            <a:off x="4647484" y="4561688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24</a:t>
            </a:r>
            <a:endParaRPr lang="en-US" sz="1200" dirty="0"/>
          </a:p>
        </p:txBody>
      </p:sp>
      <p:sp>
        <p:nvSpPr>
          <p:cNvPr id="82" name="ZoneTexte 81"/>
          <p:cNvSpPr txBox="1"/>
          <p:nvPr/>
        </p:nvSpPr>
        <p:spPr>
          <a:xfrm>
            <a:off x="5258580" y="4561688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smtClean="0"/>
              <a:t>23</a:t>
            </a:r>
            <a:endParaRPr lang="en-US" sz="1200"/>
          </a:p>
        </p:txBody>
      </p:sp>
      <p:sp>
        <p:nvSpPr>
          <p:cNvPr id="84" name="ZoneTexte 83"/>
          <p:cNvSpPr txBox="1"/>
          <p:nvPr/>
        </p:nvSpPr>
        <p:spPr>
          <a:xfrm>
            <a:off x="5782538" y="4561688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24</a:t>
            </a:r>
            <a:endParaRPr lang="en-US" sz="1200" dirty="0"/>
          </a:p>
        </p:txBody>
      </p:sp>
      <p:sp>
        <p:nvSpPr>
          <p:cNvPr id="88" name="ZoneTexte 87"/>
          <p:cNvSpPr txBox="1"/>
          <p:nvPr/>
        </p:nvSpPr>
        <p:spPr>
          <a:xfrm>
            <a:off x="6548199" y="4561688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smtClean="0"/>
              <a:t>26</a:t>
            </a:r>
            <a:endParaRPr lang="en-US" sz="1200"/>
          </a:p>
        </p:txBody>
      </p:sp>
      <p:sp>
        <p:nvSpPr>
          <p:cNvPr id="75" name="Rectangle 133"/>
          <p:cNvSpPr>
            <a:spLocks noChangeArrowheads="1"/>
          </p:cNvSpPr>
          <p:nvPr/>
        </p:nvSpPr>
        <p:spPr bwMode="auto">
          <a:xfrm>
            <a:off x="7752472" y="3429000"/>
            <a:ext cx="381800" cy="1373897"/>
          </a:xfrm>
          <a:prstGeom prst="rect">
            <a:avLst/>
          </a:prstGeom>
          <a:solidFill>
            <a:schemeClr val="bg1">
              <a:lumMod val="65000"/>
            </a:schemeClr>
          </a:solidFill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200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95" name="ZoneTexte 94"/>
          <p:cNvSpPr txBox="1"/>
          <p:nvPr/>
        </p:nvSpPr>
        <p:spPr>
          <a:xfrm>
            <a:off x="7163105" y="4561688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smtClean="0"/>
              <a:t>27</a:t>
            </a:r>
            <a:endParaRPr lang="en-US" sz="1200"/>
          </a:p>
        </p:txBody>
      </p:sp>
      <p:sp>
        <p:nvSpPr>
          <p:cNvPr id="96" name="ZoneTexte 95"/>
          <p:cNvSpPr txBox="1"/>
          <p:nvPr/>
        </p:nvSpPr>
        <p:spPr>
          <a:xfrm>
            <a:off x="7789436" y="4561688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smtClean="0"/>
              <a:t>27</a:t>
            </a:r>
            <a:endParaRPr lang="en-US" sz="1200"/>
          </a:p>
        </p:txBody>
      </p:sp>
      <p:sp>
        <p:nvSpPr>
          <p:cNvPr id="99" name="Rectangle 144"/>
          <p:cNvSpPr>
            <a:spLocks noChangeArrowheads="1"/>
          </p:cNvSpPr>
          <p:nvPr/>
        </p:nvSpPr>
        <p:spPr bwMode="auto">
          <a:xfrm>
            <a:off x="6995304" y="2701331"/>
            <a:ext cx="63831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91440" bIns="91440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100" b="1" dirty="0" smtClean="0">
                <a:solidFill>
                  <a:srgbClr val="333399"/>
                </a:solidFill>
                <a:ea typeface="Arial" pitchFamily="-1" charset="0"/>
                <a:cs typeface="Arial" pitchFamily="-1" charset="0"/>
              </a:rPr>
              <a:t>66.7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100" b="1" dirty="0" smtClean="0">
                <a:solidFill>
                  <a:srgbClr val="333399"/>
                </a:solidFill>
                <a:ea typeface="Arial" pitchFamily="-1" charset="0"/>
                <a:cs typeface="Arial" pitchFamily="-1" charset="0"/>
              </a:rPr>
              <a:t>(55-78)</a:t>
            </a:r>
            <a:endParaRPr lang="en-US" sz="1100" b="1" dirty="0">
              <a:solidFill>
                <a:srgbClr val="333399"/>
              </a:solidFill>
              <a:ea typeface="Arial" pitchFamily="-1" charset="0"/>
              <a:cs typeface="Arial" pitchFamily="-1" charset="0"/>
            </a:endParaRPr>
          </a:p>
        </p:txBody>
      </p:sp>
      <p:sp>
        <p:nvSpPr>
          <p:cNvPr id="87" name="Rectangle 40"/>
          <p:cNvSpPr>
            <a:spLocks noChangeArrowheads="1"/>
          </p:cNvSpPr>
          <p:nvPr/>
        </p:nvSpPr>
        <p:spPr bwMode="auto">
          <a:xfrm>
            <a:off x="6720352" y="4797152"/>
            <a:ext cx="115768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5000"/>
              </a:spcBef>
              <a:spcAft>
                <a:spcPct val="0"/>
              </a:spcAft>
            </a:pPr>
            <a:r>
              <a:rPr lang="en-US" sz="1400" b="1" smtClean="0">
                <a:solidFill>
                  <a:srgbClr val="000066"/>
                </a:solidFill>
                <a:ea typeface="Arial" pitchFamily="-1" charset="0"/>
                <a:cs typeface="Arial" pitchFamily="-1" charset="0"/>
              </a:rPr>
              <a:t>Genotype </a:t>
            </a:r>
            <a:r>
              <a:rPr lang="en-US" sz="1400" b="1" smtClean="0">
                <a:ea typeface="Arial" pitchFamily="-1" charset="0"/>
                <a:cs typeface="Arial" pitchFamily="-1" charset="0"/>
              </a:rPr>
              <a:t>3</a:t>
            </a:r>
            <a:endParaRPr lang="en-US" sz="1400" b="1">
              <a:solidFill>
                <a:srgbClr val="000066"/>
              </a:solidFill>
              <a:ea typeface="Arial" pitchFamily="-1" charset="0"/>
              <a:cs typeface="Arial" pitchFamily="-1" charset="0"/>
            </a:endParaRPr>
          </a:p>
        </p:txBody>
      </p:sp>
      <p:sp>
        <p:nvSpPr>
          <p:cNvPr id="105" name="Rectangle 144"/>
          <p:cNvSpPr>
            <a:spLocks noChangeArrowheads="1"/>
          </p:cNvSpPr>
          <p:nvPr/>
        </p:nvSpPr>
        <p:spPr bwMode="auto">
          <a:xfrm>
            <a:off x="7602122" y="2979259"/>
            <a:ext cx="63831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91440" bIns="91440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100" b="1" dirty="0" smtClean="0">
                <a:solidFill>
                  <a:srgbClr val="333399"/>
                </a:solidFill>
                <a:ea typeface="Arial" pitchFamily="-1" charset="0"/>
                <a:cs typeface="Arial" pitchFamily="-1" charset="0"/>
              </a:rPr>
              <a:t>59.3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100" b="1" dirty="0" smtClean="0">
                <a:solidFill>
                  <a:srgbClr val="333399"/>
                </a:solidFill>
                <a:ea typeface="Arial" pitchFamily="-1" charset="0"/>
                <a:cs typeface="Arial" pitchFamily="-1" charset="0"/>
              </a:rPr>
              <a:t>(47-71)</a:t>
            </a:r>
            <a:endParaRPr lang="en-US" sz="1100" b="1" dirty="0">
              <a:solidFill>
                <a:srgbClr val="333399"/>
              </a:solidFill>
              <a:ea typeface="Arial" pitchFamily="-1" charset="0"/>
              <a:cs typeface="Arial" pitchFamily="-1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746529" y="2078340"/>
            <a:ext cx="113261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70C0"/>
                </a:solidFill>
                <a:latin typeface="Calibri" pitchFamily="34" charset="0"/>
              </a:rPr>
              <a:t>Modified ITT</a:t>
            </a:r>
            <a:endParaRPr lang="en-US" sz="1400" b="1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74" name="ZoneTexte 73"/>
          <p:cNvSpPr txBox="1"/>
          <p:nvPr/>
        </p:nvSpPr>
        <p:spPr>
          <a:xfrm>
            <a:off x="230908" y="5661248"/>
            <a:ext cx="89130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8775" indent="-358775">
              <a:buClr>
                <a:srgbClr val="0070C0"/>
              </a:buClr>
              <a:buFont typeface="Wingdings" pitchFamily="2" charset="2"/>
              <a:buChar char="§"/>
            </a:pPr>
            <a:r>
              <a:rPr lang="en-US" sz="1600" dirty="0" smtClean="0"/>
              <a:t>DCV 12W or 16W was non inferior to placebo (lower bound of the 80% CIs for the difference (DCV - placebo) : 4.9% and 3.9% for genotype 2, respectively ; - 6.8% and  - 9.4% for genotype 3, respectively</a:t>
            </a:r>
            <a:endParaRPr lang="en-US" sz="1600" dirty="0"/>
          </a:p>
        </p:txBody>
      </p:sp>
      <p:sp>
        <p:nvSpPr>
          <p:cNvPr id="48" name="ZoneTexte 69"/>
          <p:cNvSpPr txBox="1">
            <a:spLocks noChangeArrowheads="1"/>
          </p:cNvSpPr>
          <p:nvPr/>
        </p:nvSpPr>
        <p:spPr bwMode="auto">
          <a:xfrm>
            <a:off x="5508104" y="6565640"/>
            <a:ext cx="364339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Dore GJ. Gastroenterology 2015;148:355-66 </a:t>
            </a:r>
            <a:endParaRPr lang="en-US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52" name="Rectangle 27"/>
          <p:cNvSpPr>
            <a:spLocks noGrp="1" noChangeArrowheads="1"/>
          </p:cNvSpPr>
          <p:nvPr>
            <p:ph type="title"/>
          </p:nvPr>
        </p:nvSpPr>
        <p:spPr>
          <a:xfrm>
            <a:off x="468313" y="76200"/>
            <a:ext cx="8674100" cy="976313"/>
          </a:xfrm>
        </p:spPr>
        <p:txBody>
          <a:bodyPr/>
          <a:lstStyle/>
          <a:p>
            <a:r>
              <a:rPr lang="en-US" sz="2800" smtClean="0">
                <a:ea typeface="ＭＳ Ｐゴシック" pitchFamily="-1" charset="-128"/>
                <a:cs typeface="ＭＳ Ｐゴシック" pitchFamily="-1" charset="-128"/>
              </a:rPr>
              <a:t>COMMAND GT2/3 Study: daclatasvir + PEG-IFN </a:t>
            </a:r>
            <a:br>
              <a:rPr lang="en-US" sz="2800" smtClean="0">
                <a:ea typeface="ＭＳ Ｐゴシック" pitchFamily="-1" charset="-128"/>
                <a:cs typeface="ＭＳ Ｐゴシック" pitchFamily="-1" charset="-128"/>
              </a:rPr>
            </a:br>
            <a:r>
              <a:rPr lang="en-US" sz="2800" smtClean="0">
                <a:ea typeface="ＭＳ Ｐゴシック" pitchFamily="-1" charset="-128"/>
                <a:cs typeface="ＭＳ Ｐゴシック" pitchFamily="-1" charset="-128"/>
              </a:rPr>
              <a:t>+ RBV for genotype 2 or 3</a:t>
            </a:r>
            <a:endParaRPr lang="en-US" sz="2800">
              <a:ea typeface="ＭＳ Ｐゴシック" pitchFamily="-1" charset="-128"/>
              <a:cs typeface="ＭＳ Ｐゴシック" pitchFamily="-1" charset="-128"/>
            </a:endParaRPr>
          </a:p>
        </p:txBody>
      </p:sp>
      <p:grpSp>
        <p:nvGrpSpPr>
          <p:cNvPr id="54" name="Groupe 53"/>
          <p:cNvGrpSpPr/>
          <p:nvPr/>
        </p:nvGrpSpPr>
        <p:grpSpPr>
          <a:xfrm>
            <a:off x="-2" y="6525345"/>
            <a:ext cx="1547665" cy="333429"/>
            <a:chOff x="-2" y="6525345"/>
            <a:chExt cx="1547665" cy="333429"/>
          </a:xfrm>
        </p:grpSpPr>
        <p:sp>
          <p:nvSpPr>
            <p:cNvPr id="55" name="AutoShape 162"/>
            <p:cNvSpPr>
              <a:spLocks noChangeArrowheads="1"/>
            </p:cNvSpPr>
            <p:nvPr/>
          </p:nvSpPr>
          <p:spPr bwMode="auto">
            <a:xfrm>
              <a:off x="-2" y="6525345"/>
              <a:ext cx="1547665" cy="332656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57" name="ZoneTexte 23"/>
            <p:cNvSpPr txBox="1">
              <a:spLocks noChangeArrowheads="1"/>
            </p:cNvSpPr>
            <p:nvPr/>
          </p:nvSpPr>
          <p:spPr bwMode="auto">
            <a:xfrm>
              <a:off x="80642" y="6581775"/>
              <a:ext cx="1395013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COMMAND GT2/3</a:t>
              </a:r>
              <a:endParaRPr lang="en-US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grpSp>
        <p:nvGrpSpPr>
          <p:cNvPr id="59" name="Groupe 58"/>
          <p:cNvGrpSpPr/>
          <p:nvPr/>
        </p:nvGrpSpPr>
        <p:grpSpPr>
          <a:xfrm>
            <a:off x="3635896" y="1628800"/>
            <a:ext cx="5184576" cy="338554"/>
            <a:chOff x="3635896" y="1628800"/>
            <a:chExt cx="5184576" cy="338554"/>
          </a:xfrm>
        </p:grpSpPr>
        <p:sp>
          <p:nvSpPr>
            <p:cNvPr id="238637" name="AutoShape 165"/>
            <p:cNvSpPr>
              <a:spLocks noChangeArrowheads="1"/>
            </p:cNvSpPr>
            <p:nvPr/>
          </p:nvSpPr>
          <p:spPr bwMode="auto">
            <a:xfrm>
              <a:off x="3635896" y="1628800"/>
              <a:ext cx="5184576" cy="288032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lvl="0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b="1" dirty="0" smtClean="0">
                  <a:solidFill>
                    <a:srgbClr val="333399"/>
                  </a:solidFill>
                  <a:ea typeface="ＭＳ Ｐゴシック" pitchFamily="-1" charset="-128"/>
                  <a:cs typeface="ＭＳ Ｐゴシック" pitchFamily="-1" charset="-128"/>
                </a:rPr>
                <a:t>   </a:t>
              </a:r>
              <a:endParaRPr lang="en-US" sz="1400" b="1" dirty="0">
                <a:solidFill>
                  <a:srgbClr val="333399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38" name="Rectangle 3"/>
            <p:cNvSpPr>
              <a:spLocks noChangeArrowheads="1"/>
            </p:cNvSpPr>
            <p:nvPr/>
          </p:nvSpPr>
          <p:spPr bwMode="auto">
            <a:xfrm>
              <a:off x="3863495" y="1723958"/>
              <a:ext cx="177800" cy="144462"/>
            </a:xfrm>
            <a:prstGeom prst="rect">
              <a:avLst/>
            </a:prstGeom>
            <a:solidFill>
              <a:srgbClr val="FF66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83" name="Rectangle 3"/>
            <p:cNvSpPr>
              <a:spLocks noChangeArrowheads="1"/>
            </p:cNvSpPr>
            <p:nvPr/>
          </p:nvSpPr>
          <p:spPr bwMode="auto">
            <a:xfrm>
              <a:off x="6959839" y="1723958"/>
              <a:ext cx="177800" cy="144462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62" name="Rectangle 3"/>
            <p:cNvSpPr>
              <a:spLocks noChangeArrowheads="1"/>
            </p:cNvSpPr>
            <p:nvPr/>
          </p:nvSpPr>
          <p:spPr bwMode="auto">
            <a:xfrm>
              <a:off x="5447671" y="1723958"/>
              <a:ext cx="177800" cy="144462"/>
            </a:xfrm>
            <a:prstGeom prst="rect">
              <a:avLst/>
            </a:prstGeom>
            <a:solidFill>
              <a:srgbClr val="FFC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63" name="ZoneTexte 62"/>
            <p:cNvSpPr txBox="1"/>
            <p:nvPr/>
          </p:nvSpPr>
          <p:spPr>
            <a:xfrm>
              <a:off x="5580112" y="1628800"/>
              <a:ext cx="140615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solidFill>
                    <a:srgbClr val="333399"/>
                  </a:solidFill>
                  <a:latin typeface="Calibri" pitchFamily="34" charset="0"/>
                  <a:ea typeface="ＭＳ Ｐゴシック" pitchFamily="-1" charset="-128"/>
                  <a:cs typeface="ＭＳ Ｐゴシック" pitchFamily="-1" charset="-128"/>
                </a:rPr>
                <a:t>DCV + PR 16W</a:t>
              </a:r>
              <a:endParaRPr lang="fr-FR" sz="1600" dirty="0">
                <a:solidFill>
                  <a:srgbClr val="333399"/>
                </a:solidFill>
                <a:latin typeface="Calibri" pitchFamily="34" charset="0"/>
              </a:endParaRPr>
            </a:p>
          </p:txBody>
        </p:sp>
        <p:sp>
          <p:nvSpPr>
            <p:cNvPr id="64" name="ZoneTexte 63"/>
            <p:cNvSpPr txBox="1"/>
            <p:nvPr/>
          </p:nvSpPr>
          <p:spPr>
            <a:xfrm>
              <a:off x="7092280" y="1628800"/>
              <a:ext cx="171553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solidFill>
                    <a:srgbClr val="333399"/>
                  </a:solidFill>
                  <a:latin typeface="Calibri" pitchFamily="34" charset="0"/>
                  <a:ea typeface="ＭＳ Ｐゴシック" pitchFamily="-1" charset="-128"/>
                  <a:cs typeface="ＭＳ Ｐゴシック" pitchFamily="-1" charset="-128"/>
                </a:rPr>
                <a:t>Placebo + PR 24W</a:t>
              </a:r>
              <a:endParaRPr lang="fr-FR" sz="1600" dirty="0">
                <a:solidFill>
                  <a:srgbClr val="333399"/>
                </a:solidFill>
                <a:latin typeface="Calibri" pitchFamily="34" charset="0"/>
              </a:endParaRPr>
            </a:p>
          </p:txBody>
        </p:sp>
        <p:sp>
          <p:nvSpPr>
            <p:cNvPr id="66" name="ZoneTexte 65"/>
            <p:cNvSpPr txBox="1"/>
            <p:nvPr/>
          </p:nvSpPr>
          <p:spPr>
            <a:xfrm>
              <a:off x="3975344" y="1628800"/>
              <a:ext cx="140615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solidFill>
                    <a:srgbClr val="333399"/>
                  </a:solidFill>
                  <a:latin typeface="Calibri" pitchFamily="34" charset="0"/>
                  <a:ea typeface="ＭＳ Ｐゴシック" pitchFamily="-1" charset="-128"/>
                  <a:cs typeface="ＭＳ Ｐゴシック" pitchFamily="-1" charset="-128"/>
                </a:rPr>
                <a:t>DCV + PR 12W</a:t>
              </a:r>
              <a:endParaRPr lang="fr-FR" sz="1600" dirty="0">
                <a:latin typeface="Calibri" pitchFamily="34" charset="0"/>
              </a:endParaRPr>
            </a:p>
          </p:txBody>
        </p:sp>
      </p:grpSp>
      <p:sp>
        <p:nvSpPr>
          <p:cNvPr id="58" name="Rectangle 135"/>
          <p:cNvSpPr>
            <a:spLocks noChangeArrowheads="1"/>
          </p:cNvSpPr>
          <p:nvPr/>
        </p:nvSpPr>
        <p:spPr bwMode="auto">
          <a:xfrm>
            <a:off x="4296918" y="4687861"/>
            <a:ext cx="8496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ea typeface="Arial" pitchFamily="-1" charset="0"/>
                <a:cs typeface="Arial" pitchFamily="-1" charset="0"/>
              </a:rPr>
              <a:t>0</a:t>
            </a:r>
            <a:endParaRPr lang="en-US" sz="1200" dirty="0">
              <a:solidFill>
                <a:srgbClr val="000066"/>
              </a:solidFill>
              <a:ea typeface="Arial" pitchFamily="-1" charset="0"/>
              <a:cs typeface="Arial" pitchFamily="-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47335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614" name="Rectangle 6"/>
          <p:cNvSpPr>
            <a:spLocks noChangeArrowheads="1"/>
          </p:cNvSpPr>
          <p:nvPr/>
        </p:nvSpPr>
        <p:spPr bwMode="auto">
          <a:xfrm>
            <a:off x="971550" y="1124744"/>
            <a:ext cx="7162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ts val="0"/>
              </a:spcBef>
              <a:spcAft>
                <a:spcPct val="0"/>
              </a:spcAft>
            </a:pPr>
            <a:r>
              <a:rPr lang="en-US" sz="2400" b="1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Virologic failure in genotype 3</a:t>
            </a:r>
            <a:endParaRPr lang="en-US" sz="2400" b="1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395536" y="6093296"/>
            <a:ext cx="1846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sz="1400" dirty="0"/>
          </a:p>
        </p:txBody>
      </p:sp>
      <p:sp>
        <p:nvSpPr>
          <p:cNvPr id="5" name="ZoneTexte 69"/>
          <p:cNvSpPr txBox="1">
            <a:spLocks noChangeArrowheads="1"/>
          </p:cNvSpPr>
          <p:nvPr/>
        </p:nvSpPr>
        <p:spPr bwMode="auto">
          <a:xfrm>
            <a:off x="5508104" y="6565640"/>
            <a:ext cx="364339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Dore GJ. Gastroenterology 2015;148:355-66 </a:t>
            </a:r>
            <a:endParaRPr lang="en-US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grpSp>
        <p:nvGrpSpPr>
          <p:cNvPr id="6" name="Groupe 5"/>
          <p:cNvGrpSpPr/>
          <p:nvPr/>
        </p:nvGrpSpPr>
        <p:grpSpPr>
          <a:xfrm>
            <a:off x="-2" y="6525345"/>
            <a:ext cx="1547665" cy="333429"/>
            <a:chOff x="-2" y="6525345"/>
            <a:chExt cx="1547665" cy="333429"/>
          </a:xfrm>
        </p:grpSpPr>
        <p:sp>
          <p:nvSpPr>
            <p:cNvPr id="7" name="AutoShape 162"/>
            <p:cNvSpPr>
              <a:spLocks noChangeArrowheads="1"/>
            </p:cNvSpPr>
            <p:nvPr/>
          </p:nvSpPr>
          <p:spPr bwMode="auto">
            <a:xfrm>
              <a:off x="-2" y="6525345"/>
              <a:ext cx="1547665" cy="332656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8" name="ZoneTexte 23"/>
            <p:cNvSpPr txBox="1">
              <a:spLocks noChangeArrowheads="1"/>
            </p:cNvSpPr>
            <p:nvPr/>
          </p:nvSpPr>
          <p:spPr bwMode="auto">
            <a:xfrm>
              <a:off x="80642" y="6581775"/>
              <a:ext cx="1395013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COMMAND GT2/3</a:t>
              </a:r>
              <a:endParaRPr lang="en-US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9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COMMAND GT2/3 Study: </a:t>
            </a:r>
            <a:r>
              <a:rPr lang="en-US" sz="2800" dirty="0" err="1" smtClean="0">
                <a:ea typeface="ＭＳ Ｐゴシック" pitchFamily="-1" charset="-128"/>
                <a:cs typeface="ＭＳ Ｐゴシック" pitchFamily="-1" charset="-128"/>
              </a:rPr>
              <a:t>daclatasvir</a:t>
            </a:r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 + PEG-IFN </a:t>
            </a:r>
            <a:b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</a:br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+ RBV for genotype 2 or 3</a:t>
            </a:r>
            <a:endParaRPr lang="en-US" sz="2800" dirty="0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1" name="Espace réservé du contenu 10"/>
          <p:cNvSpPr>
            <a:spLocks noGrp="1"/>
          </p:cNvSpPr>
          <p:nvPr>
            <p:ph idx="1"/>
          </p:nvPr>
        </p:nvSpPr>
        <p:spPr>
          <a:xfrm>
            <a:off x="539750" y="1557338"/>
            <a:ext cx="8424738" cy="4824412"/>
          </a:xfrm>
        </p:spPr>
        <p:txBody>
          <a:bodyPr/>
          <a:lstStyle/>
          <a:p>
            <a:r>
              <a:rPr lang="en-US" dirty="0" smtClean="0"/>
              <a:t>Resistance analysis</a:t>
            </a:r>
          </a:p>
          <a:p>
            <a:pPr lvl="1"/>
            <a:r>
              <a:rPr lang="en-US" dirty="0" smtClean="0"/>
              <a:t>All 12 relapses in DCV groups had DCV resistant NS5A variants Y93H </a:t>
            </a:r>
            <a:br>
              <a:rPr lang="en-US" dirty="0" smtClean="0"/>
            </a:br>
            <a:r>
              <a:rPr lang="en-US" dirty="0" smtClean="0"/>
              <a:t>or A30K</a:t>
            </a:r>
          </a:p>
          <a:p>
            <a:pPr lvl="1"/>
            <a:r>
              <a:rPr lang="en-US" dirty="0" smtClean="0"/>
              <a:t>4/8 patients with baseline Y93H or A30K at baseline relapsed</a:t>
            </a:r>
          </a:p>
          <a:p>
            <a:pPr lvl="1"/>
            <a:r>
              <a:rPr lang="en-US" dirty="0" smtClean="0"/>
              <a:t>8/43 patients without these variants at baseline relapsed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Baseline characteristics associated with post-treatment relapse </a:t>
            </a:r>
          </a:p>
          <a:p>
            <a:pPr lvl="1"/>
            <a:r>
              <a:rPr lang="en-US" dirty="0" smtClean="0"/>
              <a:t>Cirrhosis : 36% relapse if present </a:t>
            </a:r>
            <a:r>
              <a:rPr lang="en-US" dirty="0" err="1" smtClean="0"/>
              <a:t>vs</a:t>
            </a:r>
            <a:r>
              <a:rPr lang="en-US" dirty="0" smtClean="0"/>
              <a:t> 21%</a:t>
            </a:r>
          </a:p>
          <a:p>
            <a:pPr lvl="1"/>
            <a:r>
              <a:rPr lang="en-US" dirty="0" smtClean="0"/>
              <a:t>BMI &gt; 30 kg/m2 : 56% </a:t>
            </a:r>
            <a:r>
              <a:rPr lang="en-US" dirty="0" err="1" smtClean="0"/>
              <a:t>vs</a:t>
            </a:r>
            <a:r>
              <a:rPr lang="en-US" dirty="0" smtClean="0"/>
              <a:t> 16%</a:t>
            </a:r>
          </a:p>
          <a:p>
            <a:pPr lvl="1"/>
            <a:r>
              <a:rPr lang="en-US" dirty="0" smtClean="0"/>
              <a:t>Baseline HCV RNA &gt; 800,000 IU/ml : 30% </a:t>
            </a:r>
            <a:r>
              <a:rPr lang="en-US" dirty="0" err="1" smtClean="0"/>
              <a:t>vs</a:t>
            </a:r>
            <a:r>
              <a:rPr lang="en-US" dirty="0" smtClean="0"/>
              <a:t> 0%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97112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875755551"/>
              </p:ext>
            </p:extLst>
          </p:nvPr>
        </p:nvGraphicFramePr>
        <p:xfrm>
          <a:off x="395288" y="1628800"/>
          <a:ext cx="8353175" cy="4680519"/>
        </p:xfrm>
        <a:graphic>
          <a:graphicData uri="http://schemas.openxmlformats.org/drawingml/2006/table">
            <a:tbl>
              <a:tblPr/>
              <a:tblGrid>
                <a:gridCol w="3744664"/>
                <a:gridCol w="1440160"/>
                <a:gridCol w="1440160"/>
                <a:gridCol w="1728191"/>
              </a:tblGrid>
              <a:tr h="8290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2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US" sz="1400" b="0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DCV + PEG-IFN + RBV 12W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2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50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DCV + PEG-IFN + RBV 16W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2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50</a:t>
                      </a:r>
                      <a:endParaRPr kumimoji="0" lang="en-US" sz="16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Placebo + PEG-IFN + RBV 24W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2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51</a:t>
                      </a:r>
                      <a:endParaRPr kumimoji="0" lang="en-US" sz="16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2950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Serious adverse event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950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Adverse event leading to discontinuation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950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Grade 3-4 adverse events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 (14%)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 (8%)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 (12%)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95016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Adverse events of interest (grade 1-4)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3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6714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1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Rash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1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26%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1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24%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1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24%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6714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1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Pruritus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1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28%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1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26%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1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28%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6714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1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Anemia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1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1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1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67145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1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Grade 3-4 laboratory abnormalities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1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1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1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714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1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Neutropenia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1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20%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1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24%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1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31%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714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1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Lymphocytopenia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1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1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14%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1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714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1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Anemia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1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1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1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714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1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Thrombocytopenia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1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1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1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714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1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ALT elevation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1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1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1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714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1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Bilirubin increase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1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4%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1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18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36614" name="Rectangle 6"/>
          <p:cNvSpPr>
            <a:spLocks noChangeArrowheads="1"/>
          </p:cNvSpPr>
          <p:nvPr/>
        </p:nvSpPr>
        <p:spPr bwMode="auto">
          <a:xfrm>
            <a:off x="179512" y="1295400"/>
            <a:ext cx="8964488" cy="316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 defTabSz="914400" fontAlgn="base">
              <a:lnSpc>
                <a:spcPts val="1525"/>
              </a:lnSpc>
              <a:spcBef>
                <a:spcPct val="20000"/>
              </a:spcBef>
              <a:spcAft>
                <a:spcPct val="0"/>
              </a:spcAft>
            </a:pPr>
            <a:r>
              <a:rPr lang="en-GB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Adverse events and laboratory abnormalities, n (%)</a:t>
            </a:r>
            <a:endParaRPr lang="en-GB" sz="2400" b="1" dirty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5" name="ZoneTexte 69"/>
          <p:cNvSpPr txBox="1">
            <a:spLocks noChangeArrowheads="1"/>
          </p:cNvSpPr>
          <p:nvPr/>
        </p:nvSpPr>
        <p:spPr bwMode="auto">
          <a:xfrm>
            <a:off x="5508104" y="6565640"/>
            <a:ext cx="364339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Dore GJ. Gastroenterology 2015;148:355-66 </a:t>
            </a:r>
            <a:endParaRPr lang="en-US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grpSp>
        <p:nvGrpSpPr>
          <p:cNvPr id="6" name="Groupe 5"/>
          <p:cNvGrpSpPr/>
          <p:nvPr/>
        </p:nvGrpSpPr>
        <p:grpSpPr>
          <a:xfrm>
            <a:off x="-2" y="6525345"/>
            <a:ext cx="1547665" cy="333429"/>
            <a:chOff x="-2" y="6525345"/>
            <a:chExt cx="1547665" cy="333429"/>
          </a:xfrm>
        </p:grpSpPr>
        <p:sp>
          <p:nvSpPr>
            <p:cNvPr id="7" name="AutoShape 162"/>
            <p:cNvSpPr>
              <a:spLocks noChangeArrowheads="1"/>
            </p:cNvSpPr>
            <p:nvPr/>
          </p:nvSpPr>
          <p:spPr bwMode="auto">
            <a:xfrm>
              <a:off x="-2" y="6525345"/>
              <a:ext cx="1547665" cy="332656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8" name="ZoneTexte 23"/>
            <p:cNvSpPr txBox="1">
              <a:spLocks noChangeArrowheads="1"/>
            </p:cNvSpPr>
            <p:nvPr/>
          </p:nvSpPr>
          <p:spPr bwMode="auto">
            <a:xfrm>
              <a:off x="80642" y="6581775"/>
              <a:ext cx="1395013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COMMAND GT2/3</a:t>
              </a:r>
              <a:endParaRPr lang="en-US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9" name="Rectangle 27"/>
          <p:cNvSpPr>
            <a:spLocks noGrp="1" noChangeArrowheads="1"/>
          </p:cNvSpPr>
          <p:nvPr>
            <p:ph type="title"/>
          </p:nvPr>
        </p:nvSpPr>
        <p:spPr>
          <a:xfrm>
            <a:off x="468313" y="76200"/>
            <a:ext cx="8674100" cy="976313"/>
          </a:xfrm>
        </p:spPr>
        <p:txBody>
          <a:bodyPr/>
          <a:lstStyle/>
          <a:p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COMMAND GT2/3 Study: </a:t>
            </a:r>
            <a:r>
              <a:rPr lang="en-US" sz="2800" dirty="0" err="1" smtClean="0">
                <a:ea typeface="ＭＳ Ｐゴシック" pitchFamily="-1" charset="-128"/>
                <a:cs typeface="ＭＳ Ｐゴシック" pitchFamily="-1" charset="-128"/>
              </a:rPr>
              <a:t>daclatasvir</a:t>
            </a:r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 + PEG-IFN </a:t>
            </a:r>
            <a:b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</a:br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+ RBV for genotype 2 or 3</a:t>
            </a:r>
            <a:endParaRPr lang="en-US" sz="2800" dirty="0"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539535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COMMAND GT2/3 Study: </a:t>
            </a:r>
            <a:r>
              <a:rPr lang="en-US" sz="2800" dirty="0" err="1" smtClean="0">
                <a:ea typeface="ＭＳ Ｐゴシック" pitchFamily="-1" charset="-128"/>
                <a:cs typeface="ＭＳ Ｐゴシック" pitchFamily="-1" charset="-128"/>
              </a:rPr>
              <a:t>daclatasvir</a:t>
            </a:r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 + PEG-IFN </a:t>
            </a:r>
            <a:b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</a:br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+ RBV for genotype 2 or 3</a:t>
            </a:r>
            <a:endParaRPr lang="en-US" sz="2800" dirty="0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44740" name="Espace réservé du contenu 2"/>
          <p:cNvSpPr>
            <a:spLocks noGrp="1"/>
          </p:cNvSpPr>
          <p:nvPr>
            <p:ph idx="1"/>
          </p:nvPr>
        </p:nvSpPr>
        <p:spPr>
          <a:xfrm>
            <a:off x="539750" y="1412776"/>
            <a:ext cx="8351838" cy="4824412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b="1" dirty="0" smtClean="0"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Summary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000" b="0" dirty="0" smtClean="0">
                <a:latin typeface=""/>
              </a:rPr>
              <a:t>12 or 16 weeks of treatment with DCV, in combination with </a:t>
            </a:r>
            <a:br>
              <a:rPr lang="en-US" sz="2000" b="0" dirty="0" smtClean="0">
                <a:latin typeface=""/>
              </a:rPr>
            </a:br>
            <a:r>
              <a:rPr lang="en-US" sz="2000" b="0" dirty="0" smtClean="0">
                <a:latin typeface=""/>
              </a:rPr>
              <a:t>PEG-IFN + RBV, is a well tolerated and effective therapy for patients with HCV genotype 2 or 3 infections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n-US" sz="2000" dirty="0" smtClean="0">
                <a:latin typeface=""/>
              </a:rPr>
              <a:t>For the primary end point of SVR</a:t>
            </a:r>
            <a:r>
              <a:rPr lang="en-US" sz="2000" baseline="-25000" dirty="0" smtClean="0">
                <a:latin typeface=""/>
              </a:rPr>
              <a:t>24</a:t>
            </a:r>
            <a:r>
              <a:rPr lang="en-US" sz="2000" dirty="0" smtClean="0">
                <a:latin typeface=""/>
              </a:rPr>
              <a:t>, the differences between both DCV arms and placebo met statistical criteria for </a:t>
            </a:r>
            <a:r>
              <a:rPr lang="en-US" sz="2000" dirty="0" err="1" smtClean="0">
                <a:latin typeface=""/>
              </a:rPr>
              <a:t>noninferiority</a:t>
            </a:r>
            <a:r>
              <a:rPr lang="en-US" sz="2000" dirty="0" smtClean="0">
                <a:latin typeface=""/>
              </a:rPr>
              <a:t> in patients with genotype 2 and genotype 3 infection</a:t>
            </a:r>
            <a:endParaRPr lang="en-US" sz="2000" dirty="0" smtClean="0">
              <a:ea typeface="ＭＳ Ｐゴシック" pitchFamily="-1" charset="-128"/>
            </a:endParaRP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n-US" sz="2000" dirty="0" smtClean="0">
                <a:latin typeface=""/>
              </a:rPr>
              <a:t>DCV </a:t>
            </a:r>
            <a:r>
              <a:rPr lang="en-US" sz="2000" b="0" dirty="0" smtClean="0">
                <a:latin typeface=""/>
              </a:rPr>
              <a:t>containing</a:t>
            </a:r>
            <a:r>
              <a:rPr lang="en-US" sz="2000" dirty="0" smtClean="0">
                <a:latin typeface=""/>
              </a:rPr>
              <a:t> </a:t>
            </a:r>
            <a:r>
              <a:rPr lang="en-US" sz="2000" b="0" dirty="0" smtClean="0">
                <a:latin typeface=""/>
              </a:rPr>
              <a:t>regimens could reduce the duration of therapy for these patients, when given with PEG-IFN + RBV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000" dirty="0" smtClean="0">
                <a:latin typeface=""/>
              </a:rPr>
              <a:t>T</a:t>
            </a:r>
            <a:r>
              <a:rPr lang="en-US" sz="2000" b="0" dirty="0" smtClean="0">
                <a:latin typeface=""/>
              </a:rPr>
              <a:t>hese results suggest that combinations of DCV</a:t>
            </a:r>
            <a:r>
              <a:rPr lang="en-US" sz="2000" dirty="0" smtClean="0">
                <a:latin typeface=""/>
              </a:rPr>
              <a:t> </a:t>
            </a:r>
            <a:r>
              <a:rPr lang="en-US" sz="2000" b="0" dirty="0" smtClean="0">
                <a:latin typeface=""/>
              </a:rPr>
              <a:t>with other potent oral antiviral agents may offer alternatives to the current standard of care for genotypes 2 and 3 infection</a:t>
            </a:r>
          </a:p>
        </p:txBody>
      </p:sp>
      <p:sp>
        <p:nvSpPr>
          <p:cNvPr id="4" name="ZoneTexte 69"/>
          <p:cNvSpPr txBox="1">
            <a:spLocks noChangeArrowheads="1"/>
          </p:cNvSpPr>
          <p:nvPr/>
        </p:nvSpPr>
        <p:spPr bwMode="auto">
          <a:xfrm>
            <a:off x="5508104" y="6565640"/>
            <a:ext cx="364339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Dore GJ. Gastroenterology 2015;148:355-66 </a:t>
            </a:r>
            <a:endParaRPr lang="en-US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grpSp>
        <p:nvGrpSpPr>
          <p:cNvPr id="5" name="Groupe 4"/>
          <p:cNvGrpSpPr/>
          <p:nvPr/>
        </p:nvGrpSpPr>
        <p:grpSpPr>
          <a:xfrm>
            <a:off x="-2" y="6525345"/>
            <a:ext cx="1547665" cy="333429"/>
            <a:chOff x="-2" y="6525345"/>
            <a:chExt cx="1547665" cy="333429"/>
          </a:xfrm>
        </p:grpSpPr>
        <p:sp>
          <p:nvSpPr>
            <p:cNvPr id="6" name="AutoShape 162"/>
            <p:cNvSpPr>
              <a:spLocks noChangeArrowheads="1"/>
            </p:cNvSpPr>
            <p:nvPr/>
          </p:nvSpPr>
          <p:spPr bwMode="auto">
            <a:xfrm>
              <a:off x="-2" y="6525345"/>
              <a:ext cx="1547665" cy="332656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7" name="ZoneTexte 23"/>
            <p:cNvSpPr txBox="1">
              <a:spLocks noChangeArrowheads="1"/>
            </p:cNvSpPr>
            <p:nvPr/>
          </p:nvSpPr>
          <p:spPr bwMode="auto">
            <a:xfrm>
              <a:off x="80642" y="6581775"/>
              <a:ext cx="1395013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COMMAND GT2/3</a:t>
              </a:r>
              <a:endParaRPr lang="en-US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946459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HCV-trials.com 2015 ">
  <a:themeElements>
    <a:clrScheme name="SNFMI 2013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SNFMI 2013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NFMI 201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2144</TotalTime>
  <Words>845</Words>
  <Application>Microsoft Macintosh PowerPoint</Application>
  <PresentationFormat>Présentation à l'écran (4:3)</PresentationFormat>
  <Paragraphs>260</Paragraphs>
  <Slides>6</Slides>
  <Notes>5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HCV-trials.com 2015 </vt:lpstr>
      <vt:lpstr>COMMAND GT2/3 Study: daclatasvir + PEG-IFN  + RBV for genotype 2 or 3</vt:lpstr>
      <vt:lpstr>COMMAND GT2/3 Study: daclatasvir + PEG-IFN  + RBV for genotype 2 or 3</vt:lpstr>
      <vt:lpstr>COMMAND GT2/3 Study: daclatasvir + PEG-IFN  + RBV for genotype 2 or 3</vt:lpstr>
      <vt:lpstr>COMMAND GT2/3 Study: daclatasvir + PEG-IFN  + RBV for genotype 2 or 3</vt:lpstr>
      <vt:lpstr>COMMAND GT2/3 Study: daclatasvir + PEG-IFN  + RBV for genotype 2 or 3</vt:lpstr>
      <vt:lpstr>COMMAND GT2/3 Study: daclatasvir + PEG-IFN  + RBV for genotype 2 or 3</vt:lpstr>
    </vt:vector>
  </TitlesOfParts>
  <Company>AEI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HCV-trials 2015</dc:title>
  <dc:subject>AEI - www.aei.fr</dc:subject>
  <dc:creator>www.hcv-trial.com</dc:creator>
  <cp:lastModifiedBy>Utilisateur de Microsoft Office</cp:lastModifiedBy>
  <cp:revision>134</cp:revision>
  <dcterms:created xsi:type="dcterms:W3CDTF">2015-05-23T16:11:26Z</dcterms:created>
  <dcterms:modified xsi:type="dcterms:W3CDTF">2015-07-22T22:34:13Z</dcterms:modified>
</cp:coreProperties>
</file>