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4" r:id="rId2"/>
    <p:sldId id="285" r:id="rId3"/>
    <p:sldId id="286" r:id="rId4"/>
    <p:sldId id="287" r:id="rId5"/>
  </p:sldIdLst>
  <p:sldSz cx="9144000" cy="6858000" type="screen4x3"/>
  <p:notesSz cx="6858000" cy="9144000"/>
  <p:custDataLst>
    <p:tags r:id="rId7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000066"/>
    <a:srgbClr val="FFFFFF"/>
    <a:srgbClr val="DDDDDD"/>
    <a:srgbClr val="10EB00"/>
    <a:srgbClr val="FF6600"/>
    <a:srgbClr val="000000"/>
    <a:srgbClr val="33333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2484" y="-78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04/12/2015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33330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ABD13AC1-ED3F-2A4B-9921-15F23555C253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E26E9A7A-16C4-8D4C-92B1-498CD72DE977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ZoneTexte 69"/>
          <p:cNvSpPr txBox="1">
            <a:spLocks noChangeArrowheads="1"/>
          </p:cNvSpPr>
          <p:nvPr/>
        </p:nvSpPr>
        <p:spPr bwMode="auto">
          <a:xfrm>
            <a:off x="6104490" y="6573663"/>
            <a:ext cx="30169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Kwo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PY. NEJM 2014;371:2375-82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3" name="Grouper 26"/>
          <p:cNvGrpSpPr/>
          <p:nvPr/>
        </p:nvGrpSpPr>
        <p:grpSpPr>
          <a:xfrm>
            <a:off x="0" y="6570663"/>
            <a:ext cx="1034367" cy="288111"/>
            <a:chOff x="0" y="6570663"/>
            <a:chExt cx="1258957" cy="288111"/>
          </a:xfrm>
        </p:grpSpPr>
        <p:sp>
          <p:nvSpPr>
            <p:cNvPr id="234535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4536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CORAL-I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312390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graphicFrame>
        <p:nvGraphicFramePr>
          <p:cNvPr id="207888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445577"/>
              </p:ext>
            </p:extLst>
          </p:nvPr>
        </p:nvGraphicFramePr>
        <p:xfrm>
          <a:off x="5215360" y="2724390"/>
          <a:ext cx="3490758" cy="368300"/>
        </p:xfrm>
        <a:graphic>
          <a:graphicData uri="http://schemas.openxmlformats.org/drawingml/2006/table">
            <a:tbl>
              <a:tblPr/>
              <a:tblGrid>
                <a:gridCol w="3490758"/>
              </a:tblGrid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DSV + RBV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  <p:sp>
        <p:nvSpPr>
          <p:cNvPr id="234519" name="Oval 170"/>
          <p:cNvSpPr>
            <a:spLocks noChangeArrowheads="1"/>
          </p:cNvSpPr>
          <p:nvPr/>
        </p:nvSpPr>
        <p:spPr bwMode="auto">
          <a:xfrm>
            <a:off x="3779025" y="1515007"/>
            <a:ext cx="1455636" cy="443275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 label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Phase II</a:t>
            </a:r>
            <a:endParaRPr lang="en-GB" sz="14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4520" name="AutoShape 162"/>
          <p:cNvSpPr>
            <a:spLocks noChangeArrowheads="1"/>
          </p:cNvSpPr>
          <p:nvPr/>
        </p:nvSpPr>
        <p:spPr bwMode="auto">
          <a:xfrm>
            <a:off x="263059" y="1723618"/>
            <a:ext cx="3419997" cy="230189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18-70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Chronic HCV infection, genotype 1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Liver transplantation for HCV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≥ 12 months ago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RNA &gt; 10,000 IU/ml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 err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Treatment</a:t>
            </a:r>
            <a:r>
              <a:rPr lang="fr-FR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naïve or </a:t>
            </a:r>
            <a:r>
              <a:rPr lang="fr-FR" sz="1400" b="1" dirty="0" err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prior</a:t>
            </a:r>
            <a:r>
              <a:rPr lang="fr-FR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</a:t>
            </a: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IFN-based regimen prior to transplantation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err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Metavir</a:t>
            </a: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≤ F2 by biopsy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HBV or HIV </a:t>
            </a:r>
            <a:r>
              <a:rPr lang="en-GB" sz="1400" b="1" dirty="0" err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coinfection</a:t>
            </a:r>
            <a:endParaRPr lang="en-GB" sz="1400" b="1" dirty="0" smtClean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4522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r>
              <a:rPr lang="fr-FR" sz="2600" dirty="0" smtClean="0">
                <a:ea typeface="ＭＳ Ｐゴシック" pitchFamily="-1" charset="-128"/>
                <a:cs typeface="ＭＳ Ｐゴシック" pitchFamily="-1" charset="-128"/>
              </a:rPr>
              <a:t>CORAL-I </a:t>
            </a:r>
            <a:r>
              <a:rPr lang="fr-FR" sz="2600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600" dirty="0" smtClean="0">
                <a:ea typeface="ＭＳ Ｐゴシック" pitchFamily="-1" charset="-128"/>
                <a:cs typeface="ＭＳ Ｐゴシック" pitchFamily="-1" charset="-128"/>
              </a:rPr>
              <a:t>: OBV/PTV/r + DSV + RBV in liver transplantation with recurrent genotype 1 infection </a:t>
            </a:r>
            <a:endParaRPr lang="en-GB" sz="26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0" name="Line 172"/>
          <p:cNvSpPr>
            <a:spLocks noChangeShapeType="1"/>
          </p:cNvSpPr>
          <p:nvPr/>
        </p:nvSpPr>
        <p:spPr bwMode="auto">
          <a:xfrm>
            <a:off x="8706118" y="1802874"/>
            <a:ext cx="0" cy="1266086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1" name="Oval 110"/>
          <p:cNvSpPr>
            <a:spLocks noChangeArrowheads="1"/>
          </p:cNvSpPr>
          <p:nvPr/>
        </p:nvSpPr>
        <p:spPr bwMode="auto">
          <a:xfrm>
            <a:off x="8417980" y="1393437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W24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45" name="Rectangle 9"/>
          <p:cNvSpPr>
            <a:spLocks noChangeArrowheads="1"/>
          </p:cNvSpPr>
          <p:nvPr/>
        </p:nvSpPr>
        <p:spPr bwMode="auto">
          <a:xfrm>
            <a:off x="4186252" y="2564904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GB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</a:t>
            </a:r>
            <a:r>
              <a:rPr lang="en-GB" sz="16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34</a:t>
            </a:r>
            <a:endParaRPr lang="en-GB" sz="16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8" name="Line 63"/>
          <p:cNvSpPr>
            <a:spLocks noChangeShapeType="1"/>
          </p:cNvSpPr>
          <p:nvPr/>
        </p:nvSpPr>
        <p:spPr bwMode="auto">
          <a:xfrm>
            <a:off x="3705724" y="2910120"/>
            <a:ext cx="1509635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43361" y="4048187"/>
            <a:ext cx="8792689" cy="315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ts val="1900"/>
              </a:lnSpc>
              <a:spcBef>
                <a:spcPts val="1000"/>
              </a:spcBef>
              <a:spcAft>
                <a:spcPct val="0"/>
              </a:spcAft>
              <a:buClr>
                <a:srgbClr val="126B8F"/>
              </a:buClr>
              <a:buSzPct val="90000"/>
              <a:defRPr/>
            </a:pPr>
            <a:r>
              <a:rPr lang="en-US" sz="1400" dirty="0" smtClean="0">
                <a:latin typeface="Arial" pitchFamily="22" charset="0"/>
              </a:rPr>
              <a:t>Stable immunosuppressive therapy : </a:t>
            </a:r>
            <a:r>
              <a:rPr lang="en-US" sz="1400" dirty="0" err="1">
                <a:latin typeface="Arial" pitchFamily="22" charset="0"/>
              </a:rPr>
              <a:t>t</a:t>
            </a:r>
            <a:r>
              <a:rPr lang="en-US" sz="1400" dirty="0" err="1" smtClean="0">
                <a:latin typeface="Arial" pitchFamily="22" charset="0"/>
              </a:rPr>
              <a:t>acrolimus</a:t>
            </a:r>
            <a:r>
              <a:rPr lang="en-US" sz="1400" dirty="0" smtClean="0">
                <a:latin typeface="Arial" pitchFamily="22" charset="0"/>
              </a:rPr>
              <a:t> </a:t>
            </a:r>
            <a:r>
              <a:rPr lang="en-US" sz="1400" dirty="0">
                <a:latin typeface="Arial" pitchFamily="22" charset="0"/>
              </a:rPr>
              <a:t>or </a:t>
            </a:r>
            <a:r>
              <a:rPr lang="en-US" sz="1400" dirty="0" err="1">
                <a:latin typeface="Arial" pitchFamily="22" charset="0"/>
              </a:rPr>
              <a:t>cyclosporin</a:t>
            </a:r>
            <a:r>
              <a:rPr lang="en-US" sz="1400" dirty="0">
                <a:latin typeface="Arial" pitchFamily="22" charset="0"/>
              </a:rPr>
              <a:t> ;</a:t>
            </a:r>
            <a:r>
              <a:rPr lang="en-US" sz="1400" dirty="0" smtClean="0">
                <a:latin typeface="Arial" pitchFamily="22" charset="0"/>
              </a:rPr>
              <a:t> </a:t>
            </a:r>
            <a:r>
              <a:rPr lang="en-US" sz="1400" dirty="0" err="1" smtClean="0">
                <a:latin typeface="Arial" pitchFamily="22" charset="0"/>
              </a:rPr>
              <a:t>glucocorticoïds</a:t>
            </a:r>
            <a:r>
              <a:rPr lang="en-US" sz="1400" dirty="0" smtClean="0">
                <a:latin typeface="Arial" pitchFamily="22" charset="0"/>
              </a:rPr>
              <a:t> </a:t>
            </a:r>
            <a:r>
              <a:rPr lang="en-US" sz="1400" dirty="0">
                <a:latin typeface="Arial" pitchFamily="22" charset="0"/>
              </a:rPr>
              <a:t>at dose ≤ 5 mg/day </a:t>
            </a:r>
            <a:r>
              <a:rPr lang="en-US" sz="1400" dirty="0" smtClean="0">
                <a:latin typeface="Arial" pitchFamily="22" charset="0"/>
              </a:rPr>
              <a:t>permitted</a:t>
            </a:r>
            <a:endParaRPr lang="en-US" sz="1400" dirty="0">
              <a:latin typeface="Arial" pitchFamily="22" charset="0"/>
            </a:endParaRPr>
          </a:p>
        </p:txBody>
      </p:sp>
      <p:sp>
        <p:nvSpPr>
          <p:cNvPr id="33" name="Espace réservé du contenu 2"/>
          <p:cNvSpPr>
            <a:spLocks/>
          </p:cNvSpPr>
          <p:nvPr/>
        </p:nvSpPr>
        <p:spPr bwMode="auto">
          <a:xfrm>
            <a:off x="312391" y="4379584"/>
            <a:ext cx="8580089" cy="2217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</a:pPr>
            <a:r>
              <a:rPr lang="fr-FR" sz="2400" b="1" dirty="0" err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Treatment</a:t>
            </a: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2400" b="1" dirty="0" err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regimens</a:t>
            </a:r>
            <a:endParaRPr lang="fr-FR" sz="2400" b="1" dirty="0" smtClean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marL="800100" lvl="1" indent="-342900">
              <a:buClr>
                <a:srgbClr val="0070C0"/>
              </a:buClr>
              <a:buFont typeface="Arial" pitchFamily="34" charset="0"/>
              <a:buChar char="–"/>
            </a:pPr>
            <a:r>
              <a:rPr lang="fr-FR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Co-</a:t>
            </a:r>
            <a:r>
              <a:rPr lang="fr-FR" dirty="0" err="1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formulated</a:t>
            </a:r>
            <a:r>
              <a:rPr lang="fr-FR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dirty="0" err="1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ombitasvir</a:t>
            </a:r>
            <a:r>
              <a:rPr lang="fr-FR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/</a:t>
            </a:r>
            <a:r>
              <a:rPr lang="fr-FR" dirty="0" err="1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paritaprevir</a:t>
            </a:r>
            <a:r>
              <a:rPr lang="fr-FR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/</a:t>
            </a:r>
            <a:r>
              <a:rPr lang="fr-FR" dirty="0" err="1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rironavir</a:t>
            </a:r>
            <a:r>
              <a:rPr lang="fr-FR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/ (OBV/PTV/r/): 25/150/100 mg </a:t>
            </a:r>
            <a:r>
              <a:rPr lang="fr-FR" dirty="0" err="1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qd</a:t>
            </a:r>
            <a:r>
              <a:rPr lang="fr-FR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 = 2 </a:t>
            </a:r>
            <a:r>
              <a:rPr lang="fr-FR" dirty="0" err="1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tablets</a:t>
            </a:r>
            <a:endParaRPr lang="fr-FR" dirty="0" smtClean="0">
              <a:solidFill>
                <a:srgbClr val="000066"/>
              </a:solidFill>
              <a:latin typeface="+mn-lt"/>
              <a:ea typeface="ＭＳ Ｐゴシック" pitchFamily="-1" charset="-128"/>
              <a:cs typeface="ＭＳ Ｐゴシック" pitchFamily="-1" charset="-128"/>
            </a:endParaRPr>
          </a:p>
          <a:p>
            <a:pPr marL="800100" lvl="1" indent="-342900">
              <a:buClr>
                <a:srgbClr val="0070C0"/>
              </a:buClr>
              <a:buFont typeface="Arial" pitchFamily="34" charset="0"/>
              <a:buChar char="–"/>
            </a:pPr>
            <a:r>
              <a:rPr lang="fr-FR" dirty="0" err="1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Dasabuvir</a:t>
            </a:r>
            <a:r>
              <a:rPr lang="fr-FR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 (DSV) : 250 mg </a:t>
            </a:r>
            <a:r>
              <a:rPr lang="fr-FR" dirty="0" err="1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bid</a:t>
            </a:r>
            <a:endParaRPr lang="fr-FR" dirty="0" smtClean="0">
              <a:solidFill>
                <a:srgbClr val="000066"/>
              </a:solidFill>
              <a:latin typeface="+mn-lt"/>
              <a:ea typeface="ＭＳ Ｐゴシック" pitchFamily="-1" charset="-128"/>
              <a:cs typeface="ＭＳ Ｐゴシック" pitchFamily="-1" charset="-128"/>
            </a:endParaRPr>
          </a:p>
          <a:p>
            <a:pPr marL="800100" lvl="1" indent="-342900">
              <a:buClr>
                <a:srgbClr val="0070C0"/>
              </a:buClr>
              <a:buFont typeface="Arial" pitchFamily="34" charset="0"/>
              <a:buChar char="–"/>
            </a:pPr>
            <a:r>
              <a:rPr lang="fr-FR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RBV : dose </a:t>
            </a:r>
            <a:r>
              <a:rPr lang="fr-FR" dirty="0" err="1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selected</a:t>
            </a:r>
            <a:r>
              <a:rPr lang="fr-FR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 by </a:t>
            </a:r>
            <a:r>
              <a:rPr lang="fr-FR" dirty="0" err="1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investigator</a:t>
            </a:r>
            <a:r>
              <a:rPr lang="fr-FR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 (</a:t>
            </a:r>
            <a:r>
              <a:rPr lang="fr-FR" dirty="0" err="1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most</a:t>
            </a:r>
            <a:r>
              <a:rPr lang="fr-FR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dirty="0" err="1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often</a:t>
            </a:r>
            <a:r>
              <a:rPr lang="fr-FR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 600-800 mg/</a:t>
            </a:r>
            <a:r>
              <a:rPr lang="fr-FR" dirty="0" err="1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day</a:t>
            </a:r>
            <a:r>
              <a:rPr lang="fr-FR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)</a:t>
            </a:r>
          </a:p>
          <a:p>
            <a:pPr marL="342900" indent="-342900">
              <a:spcBef>
                <a:spcPts val="72"/>
              </a:spcBef>
              <a:buClr>
                <a:srgbClr val="0070C0"/>
              </a:buClr>
              <a:buFont typeface="Wingdings" pitchFamily="-1" charset="2"/>
              <a:buChar char="§"/>
            </a:pP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Objective</a:t>
            </a:r>
          </a:p>
          <a:p>
            <a:pPr marL="800100" lvl="1" indent="-342900">
              <a:spcBef>
                <a:spcPts val="72"/>
              </a:spcBef>
              <a:buClr>
                <a:srgbClr val="0070C0"/>
              </a:buClr>
              <a:buFont typeface="Arial" pitchFamily="34" charset="0"/>
              <a:buChar char="–"/>
            </a:pPr>
            <a:r>
              <a:rPr lang="fr-FR" dirty="0" smtClean="0"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fr-FR" baseline="-25000" dirty="0" smtClean="0"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fr-FR" dirty="0" smtClean="0">
                <a:ea typeface="ＭＳ Ｐゴシック" pitchFamily="-1" charset="-128"/>
                <a:cs typeface="ＭＳ Ｐゴシック" pitchFamily="-1" charset="-128"/>
              </a:rPr>
              <a:t>, by intention to </a:t>
            </a:r>
            <a:r>
              <a:rPr lang="fr-FR" dirty="0" err="1" smtClean="0">
                <a:ea typeface="ＭＳ Ｐゴシック" pitchFamily="-1" charset="-128"/>
                <a:cs typeface="ＭＳ Ｐゴシック" pitchFamily="-1" charset="-128"/>
              </a:rPr>
              <a:t>treat</a:t>
            </a:r>
            <a:r>
              <a:rPr lang="fr-FR" dirty="0" smtClean="0">
                <a:ea typeface="ＭＳ Ｐゴシック" pitchFamily="-1" charset="-128"/>
                <a:cs typeface="ＭＳ Ｐゴシック" pitchFamily="-1" charset="-128"/>
              </a:rPr>
              <a:t>, </a:t>
            </a:r>
            <a:r>
              <a:rPr lang="fr-FR" dirty="0" err="1" smtClean="0">
                <a:ea typeface="ＭＳ Ｐゴシック" pitchFamily="-1" charset="-128"/>
                <a:cs typeface="ＭＳ Ｐゴシック" pitchFamily="-1" charset="-128"/>
              </a:rPr>
              <a:t>with</a:t>
            </a:r>
            <a:r>
              <a:rPr lang="fr-FR" dirty="0" smtClean="0">
                <a:ea typeface="ＭＳ Ｐゴシック" pitchFamily="-1" charset="-128"/>
                <a:cs typeface="ＭＳ Ｐゴシック" pitchFamily="-1" charset="-128"/>
              </a:rPr>
              <a:t> 95% CI, descriptive </a:t>
            </a:r>
            <a:r>
              <a:rPr lang="fr-FR" dirty="0" err="1" smtClean="0">
                <a:ea typeface="ＭＳ Ｐゴシック" pitchFamily="-1" charset="-128"/>
                <a:cs typeface="ＭＳ Ｐゴシック" pitchFamily="-1" charset="-128"/>
              </a:rPr>
              <a:t>analysis</a:t>
            </a:r>
            <a:endParaRPr lang="fr-FR" dirty="0" smtClean="0">
              <a:ea typeface="ＭＳ Ｐゴシック" pitchFamily="-1" charset="-128"/>
              <a:cs typeface="ＭＳ Ｐゴシック" pitchFamily="-1" charset="-128"/>
            </a:endParaRPr>
          </a:p>
          <a:p>
            <a:pPr defTabSz="914400" fontAlgn="base">
              <a:spcAft>
                <a:spcPct val="0"/>
              </a:spcAft>
              <a:buClr>
                <a:srgbClr val="0070C0"/>
              </a:buClr>
            </a:pPr>
            <a:endParaRPr lang="fr-FR" dirty="0" smtClean="0">
              <a:solidFill>
                <a:srgbClr val="000066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marL="800100" lvl="1" indent="-342900" defTabSz="914400" fontAlgn="base"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</a:pPr>
            <a:endParaRPr lang="en-GB" dirty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cxnSp>
        <p:nvCxnSpPr>
          <p:cNvPr id="4" name="Connecteur droit avec flèche 3"/>
          <p:cNvCxnSpPr/>
          <p:nvPr/>
        </p:nvCxnSpPr>
        <p:spPr bwMode="auto">
          <a:xfrm>
            <a:off x="4529993" y="1993007"/>
            <a:ext cx="0" cy="427881"/>
          </a:xfrm>
          <a:prstGeom prst="straightConnector1">
            <a:avLst/>
          </a:prstGeom>
          <a:ln w="28575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241690616"/>
              </p:ext>
            </p:extLst>
          </p:nvPr>
        </p:nvGraphicFramePr>
        <p:xfrm>
          <a:off x="977888" y="1653519"/>
          <a:ext cx="7213545" cy="4261500"/>
        </p:xfrm>
        <a:graphic>
          <a:graphicData uri="http://schemas.openxmlformats.org/drawingml/2006/table">
            <a:tbl>
              <a:tblPr/>
              <a:tblGrid>
                <a:gridCol w="4897823"/>
                <a:gridCol w="2315722"/>
              </a:tblGrid>
              <a:tr h="2423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237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Demographics and clinical characteristics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237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237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237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237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IL28B CC genotype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237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 log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IU/ml, mean (SD)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6.6 ± 0.5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237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Metavir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F0 / F1 / F2,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18% / 38% / 44%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237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Lack of response to previous IFN treatment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237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Time since liver transplantation, months, median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39.5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237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Tacrolimus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/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ciclosporine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,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85% / 15%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237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Outcome, % (95% CI)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237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 &lt; 25 IU/ml at W24 (end of treatment)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100% (90-100)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237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SVR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(HCV RNA &lt; 25 IU/ml)</a:t>
                      </a:r>
                      <a:endParaRPr kumimoji="0" lang="en-GB" sz="1400" b="1" i="0" u="none" strike="noStrike" cap="none" normalizeH="0" baseline="-2500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97% (85-100)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237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Relapse, n,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1* , 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236614" name="Rectangle 6"/>
          <p:cNvSpPr>
            <a:spLocks noChangeArrowheads="1"/>
          </p:cNvSpPr>
          <p:nvPr/>
        </p:nvSpPr>
        <p:spPr bwMode="auto">
          <a:xfrm>
            <a:off x="750162" y="1283749"/>
            <a:ext cx="7697626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1525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 and </a:t>
            </a: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treatment response</a:t>
            </a:r>
            <a:endParaRPr lang="en-GB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971600" y="5949280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* </a:t>
            </a:r>
            <a:r>
              <a:rPr lang="fr-FR" sz="1400" dirty="0" err="1" smtClean="0"/>
              <a:t>At</a:t>
            </a:r>
            <a:r>
              <a:rPr lang="fr-FR" sz="1400" dirty="0" smtClean="0"/>
              <a:t> relapse : </a:t>
            </a:r>
            <a:r>
              <a:rPr lang="fr-FR" sz="1400" dirty="0"/>
              <a:t> </a:t>
            </a:r>
            <a:r>
              <a:rPr lang="fr-FR" sz="1400" dirty="0" err="1"/>
              <a:t>resistance-associated</a:t>
            </a:r>
            <a:r>
              <a:rPr lang="fr-FR" sz="1400" dirty="0"/>
              <a:t> </a:t>
            </a:r>
            <a:r>
              <a:rPr lang="fr-FR" sz="1400" dirty="0" err="1"/>
              <a:t>variants</a:t>
            </a:r>
            <a:r>
              <a:rPr lang="fr-FR" sz="1400" dirty="0"/>
              <a:t> </a:t>
            </a:r>
            <a:r>
              <a:rPr lang="fr-FR" sz="1400" dirty="0" smtClean="0"/>
              <a:t>R155K in </a:t>
            </a:r>
            <a:r>
              <a:rPr lang="fr-FR" sz="1400" dirty="0"/>
              <a:t>NS3, M28T and Q30R in NS5A, and G554S </a:t>
            </a:r>
            <a:r>
              <a:rPr lang="fr-FR" sz="1400" dirty="0" smtClean="0"/>
              <a:t>in NS5B </a:t>
            </a:r>
            <a:endParaRPr lang="fr-FR" sz="1400" dirty="0"/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6104490" y="6573663"/>
            <a:ext cx="30169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Kwo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PY. NEJM 2014;371:2375-82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6" name="Grouper 26"/>
          <p:cNvGrpSpPr/>
          <p:nvPr/>
        </p:nvGrpSpPr>
        <p:grpSpPr>
          <a:xfrm>
            <a:off x="0" y="6570663"/>
            <a:ext cx="1034367" cy="288111"/>
            <a:chOff x="0" y="6570663"/>
            <a:chExt cx="1258957" cy="288111"/>
          </a:xfrm>
        </p:grpSpPr>
        <p:sp>
          <p:nvSpPr>
            <p:cNvPr id="7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8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CORAL-I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9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r>
              <a:rPr lang="fr-FR" sz="2600" dirty="0">
                <a:ea typeface="ＭＳ Ｐゴシック" pitchFamily="-1" charset="-128"/>
                <a:cs typeface="ＭＳ Ｐゴシック" pitchFamily="-1" charset="-128"/>
              </a:rPr>
              <a:t>CORAL-I </a:t>
            </a:r>
            <a:r>
              <a:rPr lang="fr-FR" sz="26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600" dirty="0">
                <a:ea typeface="ＭＳ Ｐゴシック" pitchFamily="-1" charset="-128"/>
                <a:cs typeface="ＭＳ Ｐゴシック" pitchFamily="-1" charset="-128"/>
              </a:rPr>
              <a:t>: OBV/PTV/r + DSV + RBV in liver transplantation with recurrent genotype 1 infection </a:t>
            </a:r>
            <a:endParaRPr lang="en-GB" sz="2600" dirty="0"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678502531"/>
              </p:ext>
            </p:extLst>
          </p:nvPr>
        </p:nvGraphicFramePr>
        <p:xfrm>
          <a:off x="298887" y="2111476"/>
          <a:ext cx="4061743" cy="4308708"/>
        </p:xfrm>
        <a:graphic>
          <a:graphicData uri="http://schemas.openxmlformats.org/drawingml/2006/table">
            <a:tbl>
              <a:tblPr/>
              <a:tblGrid>
                <a:gridCol w="2717637"/>
                <a:gridCol w="1344106"/>
              </a:tblGrid>
              <a:tr h="3099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AE leading to discontinuation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(3%)*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07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events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(6%)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07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50%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07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44%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07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Cough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32%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07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Anemia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29%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07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Diarrhea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07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Insomnia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07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Asthenia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07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Nausea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07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Muscle spasms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07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Back pain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07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Dizziness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07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Peripheral edema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07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Rhinorrhea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18%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98653" y="1122253"/>
            <a:ext cx="87487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 and laboratory abnormalities 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in the 34 patients, N (%)</a:t>
            </a:r>
            <a:endParaRPr lang="en-US" sz="2400" b="1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9502947"/>
              </p:ext>
            </p:extLst>
          </p:nvPr>
        </p:nvGraphicFramePr>
        <p:xfrm>
          <a:off x="5061196" y="2111476"/>
          <a:ext cx="3806064" cy="1741176"/>
        </p:xfrm>
        <a:graphic>
          <a:graphicData uri="http://schemas.openxmlformats.org/drawingml/2006/table">
            <a:tbl>
              <a:tblPr/>
              <a:tblGrid>
                <a:gridCol w="3002068"/>
                <a:gridCol w="803996"/>
              </a:tblGrid>
              <a:tr h="3099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Grade 3 laboratory abnormalities</a:t>
                      </a:r>
                      <a:endParaRPr kumimoji="0" lang="en-US" sz="16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0722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ALT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0722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AST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0722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Total bilirubin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(6%)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0722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Hemoglobin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(3%)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0722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Creatinine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5148064" y="5877272"/>
            <a:ext cx="39353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/>
              <a:t>*  W18 : rash, memory impairment, and anxiety.</a:t>
            </a:r>
          </a:p>
          <a:p>
            <a:r>
              <a:rPr lang="en-US" sz="1400" smtClean="0"/>
              <a:t>SVR</a:t>
            </a:r>
            <a:r>
              <a:rPr lang="en-US" sz="1400" baseline="-25000" smtClean="0"/>
              <a:t>12 </a:t>
            </a:r>
            <a:r>
              <a:rPr lang="en-US" sz="1400" smtClean="0"/>
              <a:t>despite premature discontinuation</a:t>
            </a:r>
            <a:endParaRPr lang="en-US" sz="1400" baseline="-25000"/>
          </a:p>
        </p:txBody>
      </p:sp>
      <p:sp>
        <p:nvSpPr>
          <p:cNvPr id="6" name="Rectangle 5"/>
          <p:cNvSpPr/>
          <p:nvPr/>
        </p:nvSpPr>
        <p:spPr>
          <a:xfrm>
            <a:off x="5076056" y="3933056"/>
            <a:ext cx="331668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smtClean="0"/>
              <a:t> No graft rejection and no deaths</a:t>
            </a:r>
            <a:endParaRPr lang="en-US" sz="1600"/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6104490" y="6573663"/>
            <a:ext cx="30169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Kwo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PY. NEJM 2014;371:2375-82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8" name="Grouper 26"/>
          <p:cNvGrpSpPr/>
          <p:nvPr/>
        </p:nvGrpSpPr>
        <p:grpSpPr>
          <a:xfrm>
            <a:off x="0" y="6570663"/>
            <a:ext cx="1034367" cy="288111"/>
            <a:chOff x="0" y="6570663"/>
            <a:chExt cx="1258957" cy="288111"/>
          </a:xfrm>
        </p:grpSpPr>
        <p:sp>
          <p:nvSpPr>
            <p:cNvPr id="9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0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CORAL-I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11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r>
              <a:rPr lang="fr-FR" sz="2600" dirty="0">
                <a:ea typeface="ＭＳ Ｐゴシック" pitchFamily="-1" charset="-128"/>
                <a:cs typeface="ＭＳ Ｐゴシック" pitchFamily="-1" charset="-128"/>
              </a:rPr>
              <a:t>CORAL-I </a:t>
            </a:r>
            <a:r>
              <a:rPr lang="fr-FR" sz="26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600" dirty="0">
                <a:ea typeface="ＭＳ Ｐゴシック" pitchFamily="-1" charset="-128"/>
                <a:cs typeface="ＭＳ Ｐゴシック" pitchFamily="-1" charset="-128"/>
              </a:rPr>
              <a:t>: OBV/PTV/r + DSV + RBV in liver transplantation with recurrent genotype 1 infection </a:t>
            </a:r>
            <a:endParaRPr lang="en-US" sz="2600" dirty="0"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2600" dirty="0">
                <a:ea typeface="ＭＳ Ｐゴシック" pitchFamily="-1" charset="-128"/>
                <a:cs typeface="ＭＳ Ｐゴシック" pitchFamily="-1" charset="-128"/>
              </a:rPr>
              <a:t>CORAL-I </a:t>
            </a:r>
            <a:r>
              <a:rPr lang="fr-FR" sz="26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600" dirty="0">
                <a:ea typeface="ＭＳ Ｐゴシック" pitchFamily="-1" charset="-128"/>
                <a:cs typeface="ＭＳ Ｐゴシック" pitchFamily="-1" charset="-128"/>
              </a:rPr>
              <a:t>: OBV/PTV/r + DSV + RBV in liver transplantation with recurrent genotype 1 infection </a:t>
            </a:r>
            <a:endParaRPr lang="en-GB" sz="26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474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sz="2800" b="1" dirty="0" smtClea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Summary</a:t>
            </a:r>
          </a:p>
          <a:p>
            <a:pPr lvl="1">
              <a:spcBef>
                <a:spcPts val="0"/>
              </a:spcBef>
            </a:pPr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In this phase II trial </a:t>
            </a: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of a 24-week, </a:t>
            </a:r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IFN-</a:t>
            </a: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free, all-oral </a:t>
            </a:r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antiviral regimen </a:t>
            </a: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for HCV genotype 1 infection, a </a:t>
            </a:r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rate of </a:t>
            </a: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sustained </a:t>
            </a:r>
            <a:r>
              <a:rPr lang="en-US" dirty="0" err="1">
                <a:ea typeface="ＭＳ Ｐゴシック" pitchFamily="-1" charset="-128"/>
                <a:cs typeface="ＭＳ Ｐゴシック" pitchFamily="-1" charset="-128"/>
              </a:rPr>
              <a:t>virologic</a:t>
            </a: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 response of 97% (95% CI</a:t>
            </a:r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, 85 </a:t>
            </a: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to 100) at post-treatment weeks 12 and 24 </a:t>
            </a:r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was observed </a:t>
            </a: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among liver-transplant recipients </a:t>
            </a:r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with no </a:t>
            </a: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fibrosis or mild </a:t>
            </a:r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fibrosis.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No deaths or episodes of graft rejection</a:t>
            </a:r>
          </a:p>
          <a:p>
            <a:pPr lvl="1">
              <a:spcBef>
                <a:spcPts val="0"/>
              </a:spcBef>
            </a:pPr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Very good tolerability and safety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No patient needed a blood transfusion ; 5 patients (15%) required erythropoietin, all of whom had initially received RBV at a total daily </a:t>
            </a:r>
            <a:r>
              <a:rPr lang="en-US" dirty="0"/>
              <a:t>dose of 1000 or 1200 </a:t>
            </a:r>
            <a:r>
              <a:rPr lang="en-US" dirty="0" smtClean="0"/>
              <a:t>mg</a:t>
            </a:r>
          </a:p>
          <a:p>
            <a:pPr lvl="2">
              <a:spcBef>
                <a:spcPts val="0"/>
              </a:spcBef>
            </a:pPr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Given the high SVR</a:t>
            </a:r>
            <a:r>
              <a:rPr lang="en-US" baseline="-25000" dirty="0" smtClean="0"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, regardless of </a:t>
            </a: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the initial </a:t>
            </a:r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RBV dose</a:t>
            </a: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, an initial dose </a:t>
            </a:r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of 600 </a:t>
            </a: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to 800 mg may provide sufficient </a:t>
            </a:r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therapeutic benefit </a:t>
            </a: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and minimize the risk of severe </a:t>
            </a:r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anemia</a:t>
            </a:r>
          </a:p>
          <a:p>
            <a:pPr lvl="1">
              <a:spcBef>
                <a:spcPts val="0"/>
              </a:spcBef>
            </a:pPr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Limitations</a:t>
            </a:r>
          </a:p>
          <a:p>
            <a:pPr lvl="2">
              <a:spcBef>
                <a:spcPts val="0"/>
              </a:spcBef>
            </a:pPr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Patients with advanced fibrosis excluded</a:t>
            </a:r>
          </a:p>
          <a:p>
            <a:pPr lvl="2">
              <a:spcBef>
                <a:spcPts val="0"/>
              </a:spcBef>
            </a:pPr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Patients with aggressive</a:t>
            </a:r>
            <a:r>
              <a:rPr lang="en-US" dirty="0" smtClean="0"/>
              <a:t> forms of recurrent HCV infection (e.g., </a:t>
            </a:r>
            <a:r>
              <a:rPr lang="en-US" dirty="0" err="1" smtClean="0"/>
              <a:t>fibrosing</a:t>
            </a:r>
            <a:r>
              <a:rPr lang="en-US" dirty="0" smtClean="0"/>
              <a:t> </a:t>
            </a:r>
            <a:r>
              <a:rPr lang="en-US" dirty="0" err="1" smtClean="0"/>
              <a:t>cholestatic</a:t>
            </a:r>
            <a:r>
              <a:rPr lang="en-US" dirty="0" smtClean="0"/>
              <a:t> hepatitis) excluded</a:t>
            </a:r>
            <a:endParaRPr lang="en-US" dirty="0" smtClean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" name="ZoneTexte 69"/>
          <p:cNvSpPr txBox="1">
            <a:spLocks noChangeArrowheads="1"/>
          </p:cNvSpPr>
          <p:nvPr/>
        </p:nvSpPr>
        <p:spPr bwMode="auto">
          <a:xfrm>
            <a:off x="6104490" y="6573663"/>
            <a:ext cx="30169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Kwo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PY. NEJM 2014;371:2375-82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4" name="Grouper 26"/>
          <p:cNvGrpSpPr/>
          <p:nvPr/>
        </p:nvGrpSpPr>
        <p:grpSpPr>
          <a:xfrm>
            <a:off x="0" y="6570663"/>
            <a:ext cx="1034367" cy="288111"/>
            <a:chOff x="0" y="6570663"/>
            <a:chExt cx="1258957" cy="288111"/>
          </a:xfrm>
        </p:grpSpPr>
        <p:sp>
          <p:nvSpPr>
            <p:cNvPr id="5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CORAL-I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1694</TotalTime>
  <Words>632</Words>
  <Application>Microsoft Office PowerPoint</Application>
  <PresentationFormat>Affichage à l'écran (4:3)</PresentationFormat>
  <Paragraphs>123</Paragraphs>
  <Slides>4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HCV-trials.com 2015 </vt:lpstr>
      <vt:lpstr>CORAL-I Study: OBV/PTV/r + DSV + RBV in liver transplantation with recurrent genotype 1 infection </vt:lpstr>
      <vt:lpstr>CORAL-I Study: OBV/PTV/r + DSV + RBV in liver transplantation with recurrent genotype 1 infection </vt:lpstr>
      <vt:lpstr>CORAL-I Study: OBV/PTV/r + DSV + RBV in liver transplantation with recurrent genotype 1 infection </vt:lpstr>
      <vt:lpstr>CORAL-I Study: OBV/PTV/r + DSV + RBV in liver transplantation with recurrent genotype 1 infection </vt:lpstr>
    </vt:vector>
  </TitlesOfParts>
  <Company>AEI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2015</dc:title>
  <dc:subject>AEI - www.aei.fr</dc:subject>
  <dc:creator>www.hcv-trial.com</dc:creator>
  <cp:lastModifiedBy>Utilisateur</cp:lastModifiedBy>
  <cp:revision>82</cp:revision>
  <dcterms:created xsi:type="dcterms:W3CDTF">2010-10-19T10:42:50Z</dcterms:created>
  <dcterms:modified xsi:type="dcterms:W3CDTF">2015-12-04T09:57:48Z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6DD66D4C-5D8D-4217-A16E-D9D049416E51</vt:lpwstr>
  </property>
  <property fmtid="{D5CDD505-2E9C-101B-9397-08002B2CF9AE}" pid="3" name="ArticulatePath">
    <vt:lpwstr>coral</vt:lpwstr>
  </property>
</Properties>
</file>