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858000" cy="9144000"/>
  <p:custDataLst>
    <p:tags r:id="rId7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66"/>
    <a:srgbClr val="FFFFFF"/>
    <a:srgbClr val="DDDDDD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484" y="-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333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104490" y="6573663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Kwo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PY. NEJM 2014;371:2375-82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CORAL-I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12390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45577"/>
              </p:ext>
            </p:extLst>
          </p:nvPr>
        </p:nvGraphicFramePr>
        <p:xfrm>
          <a:off x="5215360" y="2724390"/>
          <a:ext cx="3490758" cy="368300"/>
        </p:xfrm>
        <a:graphic>
          <a:graphicData uri="http://schemas.openxmlformats.org/drawingml/2006/table">
            <a:tbl>
              <a:tblPr/>
              <a:tblGrid>
                <a:gridCol w="349075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79025" y="1515007"/>
            <a:ext cx="1455636" cy="4432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Phase II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63059" y="1723618"/>
            <a:ext cx="3419997" cy="2301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infection,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Liver transplantation for HCV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12 months ago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</a:t>
            </a:r>
            <a:r>
              <a:rPr lang="fr-F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naïve or </a:t>
            </a:r>
            <a:r>
              <a:rPr lang="fr-F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prior</a:t>
            </a:r>
            <a:r>
              <a:rPr lang="fr-FR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IFN-based regimen prior to transplantation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Metavir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≤ F2 by biopsy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coinfection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6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fr-FR" sz="26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OBV/PTV/r + DSV + RBV in liver transplantation with recurrent genotype 1 infection 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8706118" y="1802874"/>
            <a:ext cx="0" cy="126608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8417980" y="139343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186252" y="256490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34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3705724" y="2910120"/>
            <a:ext cx="150963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361" y="4048187"/>
            <a:ext cx="8792689" cy="315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ts val="1900"/>
              </a:lnSpc>
              <a:spcBef>
                <a:spcPts val="10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400" dirty="0" smtClean="0">
                <a:latin typeface="Arial" pitchFamily="22" charset="0"/>
              </a:rPr>
              <a:t>Stable immunosuppressive therapy : </a:t>
            </a:r>
            <a:r>
              <a:rPr lang="en-US" sz="1400" dirty="0" err="1">
                <a:latin typeface="Arial" pitchFamily="22" charset="0"/>
              </a:rPr>
              <a:t>t</a:t>
            </a:r>
            <a:r>
              <a:rPr lang="en-US" sz="1400" dirty="0" err="1" smtClean="0">
                <a:latin typeface="Arial" pitchFamily="22" charset="0"/>
              </a:rPr>
              <a:t>acrolimus</a:t>
            </a:r>
            <a:r>
              <a:rPr lang="en-US" sz="1400" dirty="0" smtClean="0">
                <a:latin typeface="Arial" pitchFamily="22" charset="0"/>
              </a:rPr>
              <a:t> </a:t>
            </a:r>
            <a:r>
              <a:rPr lang="en-US" sz="1400" dirty="0">
                <a:latin typeface="Arial" pitchFamily="22" charset="0"/>
              </a:rPr>
              <a:t>or </a:t>
            </a:r>
            <a:r>
              <a:rPr lang="en-US" sz="1400" dirty="0" err="1">
                <a:latin typeface="Arial" pitchFamily="22" charset="0"/>
              </a:rPr>
              <a:t>cyclosporin</a:t>
            </a:r>
            <a:r>
              <a:rPr lang="en-US" sz="1400" dirty="0">
                <a:latin typeface="Arial" pitchFamily="22" charset="0"/>
              </a:rPr>
              <a:t> ;</a:t>
            </a:r>
            <a:r>
              <a:rPr lang="en-US" sz="1400" dirty="0" smtClean="0">
                <a:latin typeface="Arial" pitchFamily="22" charset="0"/>
              </a:rPr>
              <a:t> </a:t>
            </a:r>
            <a:r>
              <a:rPr lang="en-US" sz="1400" dirty="0" err="1" smtClean="0">
                <a:latin typeface="Arial" pitchFamily="22" charset="0"/>
              </a:rPr>
              <a:t>glucocorticoïds</a:t>
            </a:r>
            <a:r>
              <a:rPr lang="en-US" sz="1400" dirty="0" smtClean="0">
                <a:latin typeface="Arial" pitchFamily="22" charset="0"/>
              </a:rPr>
              <a:t> </a:t>
            </a:r>
            <a:r>
              <a:rPr lang="en-US" sz="1400" dirty="0">
                <a:latin typeface="Arial" pitchFamily="22" charset="0"/>
              </a:rPr>
              <a:t>at dose ≤ 5 mg/day </a:t>
            </a:r>
            <a:r>
              <a:rPr lang="en-US" sz="1400" dirty="0" smtClean="0">
                <a:latin typeface="Arial" pitchFamily="22" charset="0"/>
              </a:rPr>
              <a:t>permitted</a:t>
            </a:r>
            <a:endParaRPr lang="en-US" sz="1400" dirty="0">
              <a:latin typeface="Arial" pitchFamily="22" charset="0"/>
            </a:endParaRPr>
          </a:p>
        </p:txBody>
      </p:sp>
      <p:sp>
        <p:nvSpPr>
          <p:cNvPr id="33" name="Espace réservé du contenu 2"/>
          <p:cNvSpPr>
            <a:spLocks/>
          </p:cNvSpPr>
          <p:nvPr/>
        </p:nvSpPr>
        <p:spPr bwMode="auto">
          <a:xfrm>
            <a:off x="312391" y="4379584"/>
            <a:ext cx="8580089" cy="221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regimens</a:t>
            </a:r>
            <a:endParaRPr lang="fr-FR" sz="2400" b="1" dirty="0" smtClean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Co-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formulated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/ (OBV/PTV/r/): 25/150/100 mg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= 2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tablets</a:t>
            </a:r>
            <a:endParaRPr lang="fr-FR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(DSV) : 250 mg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bid</a:t>
            </a:r>
            <a:endParaRPr lang="fr-FR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dose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selected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by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investigator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most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often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600-800 mg/</a:t>
            </a:r>
            <a:r>
              <a:rPr lang="fr-FR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, by intention to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treat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95% CI, descriptive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analysis</a:t>
            </a:r>
            <a:endParaRPr lang="fr-FR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defTabSz="914400" fontAlgn="base">
              <a:spcAft>
                <a:spcPct val="0"/>
              </a:spcAft>
              <a:buClr>
                <a:srgbClr val="0070C0"/>
              </a:buClr>
            </a:pPr>
            <a:endParaRPr lang="fr-FR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4" name="Connecteur droit avec flèche 3"/>
          <p:cNvCxnSpPr/>
          <p:nvPr/>
        </p:nvCxnSpPr>
        <p:spPr bwMode="auto">
          <a:xfrm>
            <a:off x="4529993" y="1993007"/>
            <a:ext cx="0" cy="427881"/>
          </a:xfrm>
          <a:prstGeom prst="straightConnector1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41690616"/>
              </p:ext>
            </p:extLst>
          </p:nvPr>
        </p:nvGraphicFramePr>
        <p:xfrm>
          <a:off x="977888" y="1653519"/>
          <a:ext cx="7213545" cy="4261500"/>
        </p:xfrm>
        <a:graphic>
          <a:graphicData uri="http://schemas.openxmlformats.org/drawingml/2006/table">
            <a:tbl>
              <a:tblPr/>
              <a:tblGrid>
                <a:gridCol w="4897823"/>
                <a:gridCol w="2315722"/>
              </a:tblGrid>
              <a:tr h="242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3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Demographics and clinical characteristics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± 0.5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F0 / F1 / F2,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 / 38% / 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Lack of response to previous IFN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 since liver transplantation, months,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ciclosporine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 / 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3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Outcome, % (95% CI)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&lt; 25 IU/ml at W24 (end of treatment)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(90-100)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(HCV RNA &lt; 25 IU/ml)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97% (85-100)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3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 , 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750162" y="1283749"/>
            <a:ext cx="7697626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response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1600" y="59492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At</a:t>
            </a:r>
            <a:r>
              <a:rPr lang="fr-FR" sz="1400" dirty="0" smtClean="0"/>
              <a:t> relapse : </a:t>
            </a:r>
            <a:r>
              <a:rPr lang="fr-FR" sz="1400" dirty="0"/>
              <a:t> </a:t>
            </a:r>
            <a:r>
              <a:rPr lang="fr-FR" sz="1400" dirty="0" err="1"/>
              <a:t>resistance-associated</a:t>
            </a:r>
            <a:r>
              <a:rPr lang="fr-FR" sz="1400" dirty="0"/>
              <a:t> </a:t>
            </a:r>
            <a:r>
              <a:rPr lang="fr-FR" sz="1400" dirty="0" err="1"/>
              <a:t>variants</a:t>
            </a:r>
            <a:r>
              <a:rPr lang="fr-FR" sz="1400" dirty="0"/>
              <a:t> </a:t>
            </a:r>
            <a:r>
              <a:rPr lang="fr-FR" sz="1400" dirty="0" smtClean="0"/>
              <a:t>R155K in </a:t>
            </a:r>
            <a:r>
              <a:rPr lang="fr-FR" sz="1400" dirty="0"/>
              <a:t>NS3, M28T and Q30R in NS5A, and G554S </a:t>
            </a:r>
            <a:r>
              <a:rPr lang="fr-FR" sz="1400" dirty="0" smtClean="0"/>
              <a:t>in NS5B </a:t>
            </a:r>
            <a:endParaRPr lang="fr-FR" sz="14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104490" y="6573663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Kwo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PY. NEJM 2014;371:2375-82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CORAL-I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OBV/PTV/r + DSV + RBV in liver transplantation with recurrent genotype 1 infection 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78502531"/>
              </p:ext>
            </p:extLst>
          </p:nvPr>
        </p:nvGraphicFramePr>
        <p:xfrm>
          <a:off x="298887" y="2111476"/>
          <a:ext cx="4061743" cy="4308708"/>
        </p:xfrm>
        <a:graphic>
          <a:graphicData uri="http://schemas.openxmlformats.org/drawingml/2006/table">
            <a:tbl>
              <a:tblPr/>
              <a:tblGrid>
                <a:gridCol w="2717637"/>
                <a:gridCol w="1344106"/>
              </a:tblGrid>
              <a:tr h="309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(3%)*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(6%)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Muscle spasms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Back pain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Peripheral edema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Rhinorrhea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22253"/>
            <a:ext cx="874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the 34 patients, N (%)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02947"/>
              </p:ext>
            </p:extLst>
          </p:nvPr>
        </p:nvGraphicFramePr>
        <p:xfrm>
          <a:off x="5061196" y="2111476"/>
          <a:ext cx="3806064" cy="1741176"/>
        </p:xfrm>
        <a:graphic>
          <a:graphicData uri="http://schemas.openxmlformats.org/drawingml/2006/table">
            <a:tbl>
              <a:tblPr/>
              <a:tblGrid>
                <a:gridCol w="3002068"/>
                <a:gridCol w="803996"/>
              </a:tblGrid>
              <a:tr h="309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laboratory abnormalities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(6%)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72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148064" y="5877272"/>
            <a:ext cx="3935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*  W18 : rash, memory impairment, and anxiety.</a:t>
            </a:r>
          </a:p>
          <a:p>
            <a:r>
              <a:rPr lang="en-US" sz="1400" smtClean="0"/>
              <a:t>SVR</a:t>
            </a:r>
            <a:r>
              <a:rPr lang="en-US" sz="1400" baseline="-25000" smtClean="0"/>
              <a:t>12 </a:t>
            </a:r>
            <a:r>
              <a:rPr lang="en-US" sz="1400" smtClean="0"/>
              <a:t>despite premature discontinuation</a:t>
            </a:r>
            <a:endParaRPr lang="en-US" sz="1400" baseline="-25000"/>
          </a:p>
        </p:txBody>
      </p:sp>
      <p:sp>
        <p:nvSpPr>
          <p:cNvPr id="6" name="Rectangle 5"/>
          <p:cNvSpPr/>
          <p:nvPr/>
        </p:nvSpPr>
        <p:spPr>
          <a:xfrm>
            <a:off x="5076056" y="3933056"/>
            <a:ext cx="3316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/>
              <a:t> No graft rejection and no deaths</a:t>
            </a:r>
            <a:endParaRPr lang="en-US" sz="160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04490" y="6573663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Kwo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PY. NEJM 2014;371:2375-82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CORAL-I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OBV/PTV/r + DSV + RBV in liver transplantation with recurrent genotype 1 infection </a:t>
            </a:r>
            <a:endParaRPr lang="en-US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OBV/PTV/r + DSV + RBV in liver transplantation with recurrent genotype 1 infection </a:t>
            </a:r>
            <a:endParaRPr lang="en-GB" sz="2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 this phase II trial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of a 24-week,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IFN-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free, all-oral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antiviral regimen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for HCV genotype 1 infection, a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rate of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sustained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response of 97% (95% CI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, 85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to 100) at post-treatment weeks 12 and 24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was observed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among liver-transplant recipients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with no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fibrosis or mild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fibrosis.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deaths or episodes of graft rejection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Very good tolerability and safety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patient needed a blood transfusion ; 5 patients (15%) required erythropoietin, all of whom had initially received RBV at a total daily </a:t>
            </a:r>
            <a:r>
              <a:rPr lang="en-US" dirty="0"/>
              <a:t>dose of 1000 or 1200 </a:t>
            </a:r>
            <a:r>
              <a:rPr lang="en-US" dirty="0" smtClean="0"/>
              <a:t>mg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Given the high SVR</a:t>
            </a:r>
            <a:r>
              <a:rPr lang="en-US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, regardless of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the initial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RBV dose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, an initial dose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of 600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to 800 mg may provide sufficient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therapeutic benefit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and minimize the risk of severe 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anemia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Limitations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Patients with advanced fibrosis excluded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Patients with aggressive</a:t>
            </a:r>
            <a:r>
              <a:rPr lang="en-US" dirty="0" smtClean="0"/>
              <a:t> forms of recurrent HCV infection (e.g., </a:t>
            </a:r>
            <a:r>
              <a:rPr lang="en-US" dirty="0" err="1" smtClean="0"/>
              <a:t>fibrosing</a:t>
            </a:r>
            <a:r>
              <a:rPr lang="en-US" dirty="0" smtClean="0"/>
              <a:t> </a:t>
            </a:r>
            <a:r>
              <a:rPr lang="en-US" dirty="0" err="1" smtClean="0"/>
              <a:t>cholestatic</a:t>
            </a:r>
            <a:r>
              <a:rPr lang="en-US" dirty="0" smtClean="0"/>
              <a:t> hepatitis) excluded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6104490" y="6573663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Kwo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PY. NEJM 2014;371:2375-82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er 26"/>
          <p:cNvGrpSpPr/>
          <p:nvPr/>
        </p:nvGrpSpPr>
        <p:grpSpPr>
          <a:xfrm>
            <a:off x="0" y="6570663"/>
            <a:ext cx="1034367" cy="288111"/>
            <a:chOff x="0" y="6570663"/>
            <a:chExt cx="1258957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CORAL-I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632</Words>
  <Application>Microsoft Office PowerPoint</Application>
  <PresentationFormat>Affichage à l'écran (4:3)</PresentationFormat>
  <Paragraphs>123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CORAL-I Study: OBV/PTV/r + DSV + RBV in liver transplantation with recurrent genotype 1 infection </vt:lpstr>
      <vt:lpstr>CORAL-I Study: OBV/PTV/r + DSV + RBV in liver transplantation with recurrent genotype 1 infection </vt:lpstr>
      <vt:lpstr>CORAL-I Study: OBV/PTV/r + DSV + RBV in liver transplantation with recurrent genotype 1 infection </vt:lpstr>
      <vt:lpstr>CORAL-I Study: OBV/PTV/r + DSV + RBV in liver transplantation with recurrent genotype 1 infection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82</cp:revision>
  <dcterms:created xsi:type="dcterms:W3CDTF">2010-10-19T10:42:50Z</dcterms:created>
  <dcterms:modified xsi:type="dcterms:W3CDTF">2015-12-04T09:57:48Z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6DD66D4C-5D8D-4217-A16E-D9D049416E51</vt:lpwstr>
  </property>
  <property fmtid="{D5CDD505-2E9C-101B-9397-08002B2CF9AE}" pid="3" name="ArticulatePath">
    <vt:lpwstr>coral</vt:lpwstr>
  </property>
</Properties>
</file>