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66"/>
    <a:srgbClr val="333399"/>
    <a:srgbClr val="DDDDDD"/>
    <a:srgbClr val="FFFFFF"/>
    <a:srgbClr val="10EB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12" y="-208"/>
      </p:cViewPr>
      <p:guideLst>
        <p:guide orient="horz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7CA56181-1C36-4324-8CC6-BBF8A1514B3A}" type="datetimeFigureOut">
              <a:rPr lang="fr-FR"/>
              <a:pPr>
                <a:defRPr/>
              </a:pPr>
              <a:t>08/07/15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B42C3D2A-CE88-4009-AF3B-4E9A4BC5FE6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49A0846E-C1D2-4E5B-9E24-F358757ACB4C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26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1268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B579AA0A-FDBD-47FA-8CF5-8E89AB18764B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31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331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0327CC2B-D947-4F19-8F61-45394E66CF8A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363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536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7176FAA1-98BF-48E8-9C0E-38BCC4190A7D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45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946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113989C8-A37D-4F8B-9200-315E7DEDB659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8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9" name="Grouper 26"/>
          <p:cNvGrpSpPr>
            <a:grpSpLocks/>
          </p:cNvGrpSpPr>
          <p:nvPr/>
        </p:nvGrpSpPr>
        <p:grpSpPr bwMode="auto">
          <a:xfrm>
            <a:off x="-17463" y="6570663"/>
            <a:ext cx="804863" cy="287337"/>
            <a:chOff x="-25796" y="6570663"/>
            <a:chExt cx="1182759" cy="288111"/>
          </a:xfrm>
        </p:grpSpPr>
        <p:sp>
          <p:nvSpPr>
            <p:cNvPr id="725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7253" name="ZoneTexte 23"/>
            <p:cNvSpPr txBox="1">
              <a:spLocks noChangeArrowheads="1"/>
            </p:cNvSpPr>
            <p:nvPr/>
          </p:nvSpPr>
          <p:spPr bwMode="auto">
            <a:xfrm>
              <a:off x="-25796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COSMOS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cxnSp>
        <p:nvCxnSpPr>
          <p:cNvPr id="7170" name="Connecteur droit 66"/>
          <p:cNvCxnSpPr>
            <a:cxnSpLocks noChangeShapeType="1"/>
          </p:cNvCxnSpPr>
          <p:nvPr/>
        </p:nvCxnSpPr>
        <p:spPr bwMode="auto">
          <a:xfrm>
            <a:off x="3479800" y="2166938"/>
            <a:ext cx="0" cy="325437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4991100" y="2125663"/>
          <a:ext cx="3744000" cy="310895"/>
        </p:xfrm>
        <a:graphic>
          <a:graphicData uri="http://schemas.openxmlformats.org/drawingml/2006/table">
            <a:tbl>
              <a:tblPr/>
              <a:tblGrid>
                <a:gridCol w="3744000"/>
              </a:tblGrid>
              <a:tr h="30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4991100" y="2547938"/>
          <a:ext cx="3744000" cy="310895"/>
        </p:xfrm>
        <a:graphic>
          <a:graphicData uri="http://schemas.openxmlformats.org/drawingml/2006/table">
            <a:tbl>
              <a:tblPr/>
              <a:tblGrid>
                <a:gridCol w="3744000"/>
              </a:tblGrid>
              <a:tr h="274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7183" name="Oval 170"/>
          <p:cNvSpPr>
            <a:spLocks noChangeArrowheads="1"/>
          </p:cNvSpPr>
          <p:nvPr/>
        </p:nvSpPr>
        <p:spPr bwMode="auto">
          <a:xfrm>
            <a:off x="2700338" y="1276350"/>
            <a:ext cx="1584325" cy="90805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/>
          <a:lstStyle/>
          <a:p>
            <a:pPr algn="ctr"/>
            <a:r>
              <a:rPr lang="en-US" sz="1200" b="1">
                <a:latin typeface="Calibri" pitchFamily="34" charset="0"/>
              </a:rPr>
              <a:t>Randomisation</a:t>
            </a:r>
          </a:p>
          <a:p>
            <a:pPr algn="ctr"/>
            <a:r>
              <a:rPr lang="en-US" sz="1200" b="1">
                <a:latin typeface="Calibri" pitchFamily="34" charset="0"/>
              </a:rPr>
              <a:t>2 : 1 : 2 : 1*</a:t>
            </a:r>
          </a:p>
          <a:p>
            <a:pPr algn="ctr"/>
            <a:r>
              <a:rPr lang="en-US" sz="1200" b="1">
                <a:latin typeface="Calibri" pitchFamily="34" charset="0"/>
              </a:rPr>
              <a:t>Open-label</a:t>
            </a:r>
          </a:p>
        </p:txBody>
      </p:sp>
      <p:sp>
        <p:nvSpPr>
          <p:cNvPr id="7184" name="ZoneTexte 71"/>
          <p:cNvSpPr txBox="1">
            <a:spLocks noChangeArrowheads="1"/>
          </p:cNvSpPr>
          <p:nvPr/>
        </p:nvSpPr>
        <p:spPr bwMode="auto">
          <a:xfrm>
            <a:off x="250825" y="5013325"/>
            <a:ext cx="38655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ea typeface="ＭＳ Ｐゴシック" pitchFamily="34" charset="-128"/>
              </a:rPr>
              <a:t>* </a:t>
            </a:r>
            <a:r>
              <a:rPr lang="en-US" sz="1200" dirty="0" err="1">
                <a:ea typeface="ＭＳ Ｐゴシック" pitchFamily="34" charset="-128"/>
              </a:rPr>
              <a:t>Randomisation</a:t>
            </a:r>
            <a:r>
              <a:rPr lang="en-US" sz="1200" dirty="0">
                <a:ea typeface="ＭＳ Ｐゴシック" pitchFamily="34" charset="-128"/>
              </a:rPr>
              <a:t> was stratified on genotype (1a or 1b) in both cohorts, </a:t>
            </a:r>
            <a:r>
              <a:rPr lang="en-US" sz="1200" dirty="0" smtClean="0">
                <a:ea typeface="ＭＳ Ｐゴシック" pitchFamily="34" charset="-128"/>
              </a:rPr>
              <a:t>IL28B </a:t>
            </a:r>
            <a:r>
              <a:rPr lang="en-US" sz="1200" dirty="0">
                <a:ea typeface="ＭＳ Ｐゴシック" pitchFamily="34" charset="-128"/>
              </a:rPr>
              <a:t>in cohort 1 and treatment history (naïve or non-responder) in cohort </a:t>
            </a:r>
            <a:r>
              <a:rPr lang="en-US" sz="1200" dirty="0" smtClean="0">
                <a:ea typeface="ＭＳ Ｐゴシック" pitchFamily="34" charset="-128"/>
              </a:rPr>
              <a:t>2</a:t>
            </a:r>
            <a:endParaRPr lang="en-US" sz="1200" baseline="30000" dirty="0">
              <a:ea typeface="ＭＳ Ｐゴシック" pitchFamily="34" charset="-128"/>
            </a:endParaRPr>
          </a:p>
        </p:txBody>
      </p:sp>
      <p:sp>
        <p:nvSpPr>
          <p:cNvPr id="718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COSMOS Study: SOF + SMV </a:t>
            </a:r>
            <a:r>
              <a:rPr lang="en-US" u="sng" smtClean="0">
                <a:ea typeface="ＭＳ Ｐゴシック" pitchFamily="34" charset="-128"/>
              </a:rPr>
              <a:t>+</a:t>
            </a:r>
            <a:r>
              <a:rPr lang="en-US" smtClean="0">
                <a:ea typeface="ＭＳ Ｐゴシック" pitchFamily="34" charset="-128"/>
              </a:rPr>
              <a:t> RBV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for genotype 1 – Phase IIa</a:t>
            </a:r>
          </a:p>
        </p:txBody>
      </p:sp>
      <p:sp>
        <p:nvSpPr>
          <p:cNvPr id="7186" name="Espace réservé du contenu 49"/>
          <p:cNvSpPr>
            <a:spLocks noGrp="1"/>
          </p:cNvSpPr>
          <p:nvPr>
            <p:ph idx="1"/>
          </p:nvPr>
        </p:nvSpPr>
        <p:spPr>
          <a:xfrm>
            <a:off x="539750" y="1557338"/>
            <a:ext cx="1871663" cy="503237"/>
          </a:xfrm>
        </p:spPr>
        <p:txBody>
          <a:bodyPr/>
          <a:lstStyle/>
          <a:p>
            <a:r>
              <a:rPr lang="en-US" smtClean="0"/>
              <a:t>Design</a:t>
            </a:r>
          </a:p>
        </p:txBody>
      </p:sp>
      <p:sp>
        <p:nvSpPr>
          <p:cNvPr id="7187" name="Line 63"/>
          <p:cNvSpPr>
            <a:spLocks noChangeShapeType="1"/>
          </p:cNvSpPr>
          <p:nvPr/>
        </p:nvSpPr>
        <p:spPr bwMode="auto">
          <a:xfrm>
            <a:off x="2792413" y="2924175"/>
            <a:ext cx="1543050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188" name="Line 172"/>
          <p:cNvSpPr>
            <a:spLocks noChangeShapeType="1"/>
          </p:cNvSpPr>
          <p:nvPr/>
        </p:nvSpPr>
        <p:spPr bwMode="auto">
          <a:xfrm>
            <a:off x="6875463" y="1804988"/>
            <a:ext cx="0" cy="36369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588125" y="1395413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90" name="Line 172"/>
          <p:cNvSpPr>
            <a:spLocks noChangeShapeType="1"/>
          </p:cNvSpPr>
          <p:nvPr/>
        </p:nvSpPr>
        <p:spPr bwMode="auto">
          <a:xfrm>
            <a:off x="8777288" y="1752600"/>
            <a:ext cx="0" cy="368935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1" name="Oval 110"/>
          <p:cNvSpPr>
            <a:spLocks noChangeArrowheads="1"/>
          </p:cNvSpPr>
          <p:nvPr/>
        </p:nvSpPr>
        <p:spPr bwMode="auto">
          <a:xfrm>
            <a:off x="8477250" y="134302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192" name="Rectangle 9"/>
          <p:cNvSpPr>
            <a:spLocks noChangeArrowheads="1"/>
          </p:cNvSpPr>
          <p:nvPr/>
        </p:nvSpPr>
        <p:spPr bwMode="auto">
          <a:xfrm>
            <a:off x="4337050" y="2025650"/>
            <a:ext cx="5905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24</a:t>
            </a:r>
          </a:p>
        </p:txBody>
      </p:sp>
      <p:sp>
        <p:nvSpPr>
          <p:cNvPr id="7193" name="AutoShape 162"/>
          <p:cNvSpPr>
            <a:spLocks noChangeArrowheads="1"/>
          </p:cNvSpPr>
          <p:nvPr/>
        </p:nvSpPr>
        <p:spPr bwMode="auto">
          <a:xfrm>
            <a:off x="92075" y="2641600"/>
            <a:ext cx="2700338" cy="22479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≥ 18 years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Chronic HCV </a:t>
            </a:r>
            <a:r>
              <a:rPr lang="en-US" sz="1400" b="1" dirty="0" smtClean="0">
                <a:latin typeface="Calibri" pitchFamily="34" charset="0"/>
              </a:rPr>
              <a:t>infection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Genotype 1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≥ 10,000 IU</a:t>
            </a:r>
            <a:r>
              <a:rPr lang="en-US" sz="1400" b="1" dirty="0" smtClean="0">
                <a:latin typeface="Calibri" pitchFamily="34" charset="0"/>
              </a:rPr>
              <a:t>/ml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Cohort 1 : prior non 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responders, </a:t>
            </a:r>
            <a:r>
              <a:rPr lang="en-US" sz="1400" b="1" dirty="0" err="1">
                <a:latin typeface="Calibri" pitchFamily="34" charset="0"/>
              </a:rPr>
              <a:t>M</a:t>
            </a:r>
            <a:r>
              <a:rPr lang="en-US" sz="1400" b="1" dirty="0" err="1" smtClean="0">
                <a:latin typeface="Calibri" pitchFamily="34" charset="0"/>
              </a:rPr>
              <a:t>etavir</a:t>
            </a:r>
            <a:r>
              <a:rPr lang="en-US" sz="1400" b="1" dirty="0" smtClean="0">
                <a:latin typeface="Calibri" pitchFamily="34" charset="0"/>
              </a:rPr>
              <a:t> </a:t>
            </a:r>
            <a:r>
              <a:rPr lang="en-US" sz="1400" b="1" dirty="0">
                <a:latin typeface="Calibri" pitchFamily="34" charset="0"/>
              </a:rPr>
              <a:t>F0-F2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Cohort 2 : treatment-naïve and prior non responders, </a:t>
            </a:r>
            <a:r>
              <a:rPr lang="en-US" sz="1400" b="1" dirty="0" err="1">
                <a:latin typeface="Calibri" pitchFamily="34" charset="0"/>
              </a:rPr>
              <a:t>M</a:t>
            </a:r>
            <a:r>
              <a:rPr lang="en-US" sz="1400" b="1" dirty="0" err="1" smtClean="0">
                <a:latin typeface="Calibri" pitchFamily="34" charset="0"/>
              </a:rPr>
              <a:t>etavir</a:t>
            </a:r>
            <a:r>
              <a:rPr lang="en-US" sz="1400" b="1" dirty="0" smtClean="0">
                <a:latin typeface="Calibri" pitchFamily="34" charset="0"/>
              </a:rPr>
              <a:t> </a:t>
            </a:r>
            <a:r>
              <a:rPr lang="en-US" sz="1400" b="1" dirty="0">
                <a:latin typeface="Calibri" pitchFamily="34" charset="0"/>
              </a:rPr>
              <a:t>F3-F4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47650" y="5711825"/>
            <a:ext cx="8788400" cy="823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800100" lvl="1" indent="-342900">
              <a:lnSpc>
                <a:spcPts val="1860"/>
              </a:lnSpc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SOF : 400 mg (2 x 200 mg) </a:t>
            </a:r>
            <a:r>
              <a:rPr lang="en-US" sz="1600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in cohort 1, 400 mg </a:t>
            </a:r>
            <a:r>
              <a:rPr lang="en-US" sz="1600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in cohort 2</a:t>
            </a:r>
          </a:p>
          <a:p>
            <a:pPr marL="800100" lvl="1" indent="-342900">
              <a:lnSpc>
                <a:spcPts val="1860"/>
              </a:lnSpc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SMV : 150 mg </a:t>
            </a:r>
            <a:r>
              <a:rPr lang="en-US" sz="1600" dirty="0" err="1"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dirty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>
              <a:lnSpc>
                <a:spcPts val="1860"/>
              </a:lnSpc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sz="16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RBV weight based (bid dosing) : 1000 mg/day if &lt; 75 kg or 1200 mg/day if ≥ 75 kg</a:t>
            </a:r>
          </a:p>
        </p:txBody>
      </p:sp>
      <p:sp>
        <p:nvSpPr>
          <p:cNvPr id="7195" name="ZoneTexte 69"/>
          <p:cNvSpPr txBox="1">
            <a:spLocks noChangeArrowheads="1"/>
          </p:cNvSpPr>
          <p:nvPr/>
        </p:nvSpPr>
        <p:spPr bwMode="auto">
          <a:xfrm>
            <a:off x="6105525" y="6573838"/>
            <a:ext cx="30162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2014;384:1756-65</a:t>
            </a:r>
          </a:p>
        </p:txBody>
      </p:sp>
      <p:graphicFrame>
        <p:nvGraphicFramePr>
          <p:cNvPr id="35" name="Group 8"/>
          <p:cNvGraphicFramePr>
            <a:graphicFrameLocks noGrp="1"/>
          </p:cNvGraphicFramePr>
          <p:nvPr/>
        </p:nvGraphicFramePr>
        <p:xfrm>
          <a:off x="4991100" y="2965450"/>
          <a:ext cx="1854372" cy="310895"/>
        </p:xfrm>
        <a:graphic>
          <a:graphicData uri="http://schemas.openxmlformats.org/drawingml/2006/table">
            <a:tbl>
              <a:tblPr/>
              <a:tblGrid>
                <a:gridCol w="1854372"/>
              </a:tblGrid>
              <a:tr h="30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Group 16"/>
          <p:cNvGraphicFramePr>
            <a:graphicFrameLocks noGrp="1"/>
          </p:cNvGraphicFramePr>
          <p:nvPr/>
        </p:nvGraphicFramePr>
        <p:xfrm>
          <a:off x="4991100" y="3387725"/>
          <a:ext cx="1855707" cy="310895"/>
        </p:xfrm>
        <a:graphic>
          <a:graphicData uri="http://schemas.openxmlformats.org/drawingml/2006/table">
            <a:tbl>
              <a:tblPr/>
              <a:tblGrid>
                <a:gridCol w="1855707"/>
              </a:tblGrid>
              <a:tr h="29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Group 8"/>
          <p:cNvGraphicFramePr>
            <a:graphicFrameLocks noGrp="1"/>
          </p:cNvGraphicFramePr>
          <p:nvPr/>
        </p:nvGraphicFramePr>
        <p:xfrm>
          <a:off x="5032375" y="3868738"/>
          <a:ext cx="3744000" cy="310895"/>
        </p:xfrm>
        <a:graphic>
          <a:graphicData uri="http://schemas.openxmlformats.org/drawingml/2006/table">
            <a:tbl>
              <a:tblPr/>
              <a:tblGrid>
                <a:gridCol w="3744000"/>
              </a:tblGrid>
              <a:tr h="30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Group 16"/>
          <p:cNvGraphicFramePr>
            <a:graphicFrameLocks noGrp="1"/>
          </p:cNvGraphicFramePr>
          <p:nvPr/>
        </p:nvGraphicFramePr>
        <p:xfrm>
          <a:off x="5032375" y="4291013"/>
          <a:ext cx="3744000" cy="310895"/>
        </p:xfrm>
        <a:graphic>
          <a:graphicData uri="http://schemas.openxmlformats.org/drawingml/2006/table">
            <a:tbl>
              <a:tblPr/>
              <a:tblGrid>
                <a:gridCol w="3744000"/>
              </a:tblGrid>
              <a:tr h="274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Group 8"/>
          <p:cNvGraphicFramePr>
            <a:graphicFrameLocks noGrp="1"/>
          </p:cNvGraphicFramePr>
          <p:nvPr/>
        </p:nvGraphicFramePr>
        <p:xfrm>
          <a:off x="5032375" y="4708525"/>
          <a:ext cx="1854372" cy="310895"/>
        </p:xfrm>
        <a:graphic>
          <a:graphicData uri="http://schemas.openxmlformats.org/drawingml/2006/table">
            <a:tbl>
              <a:tblPr/>
              <a:tblGrid>
                <a:gridCol w="1854372"/>
              </a:tblGrid>
              <a:tr h="30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" name="Group 16"/>
          <p:cNvGraphicFramePr>
            <a:graphicFrameLocks noGrp="1"/>
          </p:cNvGraphicFramePr>
          <p:nvPr/>
        </p:nvGraphicFramePr>
        <p:xfrm>
          <a:off x="5032375" y="5130800"/>
          <a:ext cx="1855707" cy="310895"/>
        </p:xfrm>
        <a:graphic>
          <a:graphicData uri="http://schemas.openxmlformats.org/drawingml/2006/table">
            <a:tbl>
              <a:tblPr/>
              <a:tblGrid>
                <a:gridCol w="1855707"/>
              </a:tblGrid>
              <a:tr h="29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7232" name="Line 63"/>
          <p:cNvSpPr>
            <a:spLocks noChangeShapeType="1"/>
          </p:cNvSpPr>
          <p:nvPr/>
        </p:nvSpPr>
        <p:spPr bwMode="auto">
          <a:xfrm>
            <a:off x="4335463" y="2268538"/>
            <a:ext cx="65881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7233" name="Line 63"/>
          <p:cNvSpPr>
            <a:spLocks noChangeShapeType="1"/>
          </p:cNvSpPr>
          <p:nvPr/>
        </p:nvSpPr>
        <p:spPr bwMode="auto">
          <a:xfrm>
            <a:off x="4335463" y="2762250"/>
            <a:ext cx="65881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7234" name="Line 63"/>
          <p:cNvSpPr>
            <a:spLocks noChangeShapeType="1"/>
          </p:cNvSpPr>
          <p:nvPr/>
        </p:nvSpPr>
        <p:spPr bwMode="auto">
          <a:xfrm>
            <a:off x="4335463" y="3132138"/>
            <a:ext cx="65881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cxnSp>
        <p:nvCxnSpPr>
          <p:cNvPr id="7235" name="Connecteur droit 66"/>
          <p:cNvCxnSpPr>
            <a:cxnSpLocks noChangeShapeType="1"/>
          </p:cNvCxnSpPr>
          <p:nvPr/>
        </p:nvCxnSpPr>
        <p:spPr bwMode="auto">
          <a:xfrm rot="5400000">
            <a:off x="3709194" y="2897982"/>
            <a:ext cx="1270000" cy="17462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7236" name="Line 63"/>
          <p:cNvSpPr>
            <a:spLocks noChangeShapeType="1"/>
          </p:cNvSpPr>
          <p:nvPr/>
        </p:nvSpPr>
        <p:spPr bwMode="auto">
          <a:xfrm>
            <a:off x="4335463" y="3541713"/>
            <a:ext cx="65881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7237" name="ZoneTexte 63"/>
          <p:cNvSpPr txBox="1">
            <a:spLocks noChangeArrowheads="1"/>
          </p:cNvSpPr>
          <p:nvPr/>
        </p:nvSpPr>
        <p:spPr bwMode="auto">
          <a:xfrm>
            <a:off x="3067050" y="2584450"/>
            <a:ext cx="9191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3399"/>
                </a:solidFill>
                <a:latin typeface="Calibri" pitchFamily="34" charset="0"/>
              </a:rPr>
              <a:t>Cohort 1</a:t>
            </a:r>
          </a:p>
        </p:txBody>
      </p:sp>
      <p:sp>
        <p:nvSpPr>
          <p:cNvPr id="7238" name="ZoneTexte 71"/>
          <p:cNvSpPr txBox="1">
            <a:spLocks noChangeArrowheads="1"/>
          </p:cNvSpPr>
          <p:nvPr/>
        </p:nvSpPr>
        <p:spPr bwMode="auto">
          <a:xfrm>
            <a:off x="3059113" y="4292600"/>
            <a:ext cx="9207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3399"/>
                </a:solidFill>
                <a:latin typeface="Calibri" pitchFamily="34" charset="0"/>
              </a:rPr>
              <a:t>Cohort 2</a:t>
            </a:r>
          </a:p>
        </p:txBody>
      </p:sp>
      <p:sp>
        <p:nvSpPr>
          <p:cNvPr id="7239" name="Rectangle 9"/>
          <p:cNvSpPr>
            <a:spLocks noChangeArrowheads="1"/>
          </p:cNvSpPr>
          <p:nvPr/>
        </p:nvSpPr>
        <p:spPr bwMode="auto">
          <a:xfrm>
            <a:off x="4337050" y="4170363"/>
            <a:ext cx="5905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16</a:t>
            </a:r>
          </a:p>
        </p:txBody>
      </p:sp>
      <p:sp>
        <p:nvSpPr>
          <p:cNvPr id="7240" name="Rectangle 9"/>
          <p:cNvSpPr>
            <a:spLocks noChangeArrowheads="1"/>
          </p:cNvSpPr>
          <p:nvPr/>
        </p:nvSpPr>
        <p:spPr bwMode="auto">
          <a:xfrm>
            <a:off x="4337050" y="2527300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15</a:t>
            </a:r>
          </a:p>
        </p:txBody>
      </p:sp>
      <p:sp>
        <p:nvSpPr>
          <p:cNvPr id="7241" name="Rectangle 9"/>
          <p:cNvSpPr>
            <a:spLocks noChangeArrowheads="1"/>
          </p:cNvSpPr>
          <p:nvPr/>
        </p:nvSpPr>
        <p:spPr bwMode="auto">
          <a:xfrm>
            <a:off x="4337050" y="2911475"/>
            <a:ext cx="5905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27</a:t>
            </a:r>
          </a:p>
        </p:txBody>
      </p:sp>
      <p:sp>
        <p:nvSpPr>
          <p:cNvPr id="7242" name="Rectangle 9"/>
          <p:cNvSpPr>
            <a:spLocks noChangeArrowheads="1"/>
          </p:cNvSpPr>
          <p:nvPr/>
        </p:nvSpPr>
        <p:spPr bwMode="auto">
          <a:xfrm>
            <a:off x="4337050" y="3317875"/>
            <a:ext cx="5905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14</a:t>
            </a:r>
          </a:p>
        </p:txBody>
      </p:sp>
      <p:sp>
        <p:nvSpPr>
          <p:cNvPr id="7243" name="Rectangle 9"/>
          <p:cNvSpPr>
            <a:spLocks noChangeArrowheads="1"/>
          </p:cNvSpPr>
          <p:nvPr/>
        </p:nvSpPr>
        <p:spPr bwMode="auto">
          <a:xfrm>
            <a:off x="4337050" y="3681413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30</a:t>
            </a:r>
          </a:p>
        </p:txBody>
      </p:sp>
      <p:sp>
        <p:nvSpPr>
          <p:cNvPr id="7244" name="Rectangle 9"/>
          <p:cNvSpPr>
            <a:spLocks noChangeArrowheads="1"/>
          </p:cNvSpPr>
          <p:nvPr/>
        </p:nvSpPr>
        <p:spPr bwMode="auto">
          <a:xfrm>
            <a:off x="4337050" y="4598988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27</a:t>
            </a:r>
          </a:p>
        </p:txBody>
      </p:sp>
      <p:sp>
        <p:nvSpPr>
          <p:cNvPr id="7245" name="Rectangle 9"/>
          <p:cNvSpPr>
            <a:spLocks noChangeArrowheads="1"/>
          </p:cNvSpPr>
          <p:nvPr/>
        </p:nvSpPr>
        <p:spPr bwMode="auto">
          <a:xfrm>
            <a:off x="4337050" y="5016500"/>
            <a:ext cx="5905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C00000"/>
                </a:solidFill>
                <a:latin typeface="Calibri" pitchFamily="34" charset="0"/>
              </a:rPr>
              <a:t>N = 14</a:t>
            </a:r>
          </a:p>
        </p:txBody>
      </p:sp>
      <p:sp>
        <p:nvSpPr>
          <p:cNvPr id="7246" name="Line 63"/>
          <p:cNvSpPr>
            <a:spLocks noChangeShapeType="1"/>
          </p:cNvSpPr>
          <p:nvPr/>
        </p:nvSpPr>
        <p:spPr bwMode="auto">
          <a:xfrm>
            <a:off x="2795588" y="4637088"/>
            <a:ext cx="1543050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247" name="Line 63"/>
          <p:cNvSpPr>
            <a:spLocks noChangeShapeType="1"/>
          </p:cNvSpPr>
          <p:nvPr/>
        </p:nvSpPr>
        <p:spPr bwMode="auto">
          <a:xfrm>
            <a:off x="4338638" y="3979863"/>
            <a:ext cx="65881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7248" name="Line 63"/>
          <p:cNvSpPr>
            <a:spLocks noChangeShapeType="1"/>
          </p:cNvSpPr>
          <p:nvPr/>
        </p:nvSpPr>
        <p:spPr bwMode="auto">
          <a:xfrm>
            <a:off x="4338638" y="4473575"/>
            <a:ext cx="65881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7249" name="Line 63"/>
          <p:cNvSpPr>
            <a:spLocks noChangeShapeType="1"/>
          </p:cNvSpPr>
          <p:nvPr/>
        </p:nvSpPr>
        <p:spPr bwMode="auto">
          <a:xfrm>
            <a:off x="4338638" y="4843463"/>
            <a:ext cx="65881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cxnSp>
        <p:nvCxnSpPr>
          <p:cNvPr id="7250" name="Connecteur droit 66"/>
          <p:cNvCxnSpPr>
            <a:cxnSpLocks noChangeShapeType="1"/>
          </p:cNvCxnSpPr>
          <p:nvPr/>
        </p:nvCxnSpPr>
        <p:spPr bwMode="auto">
          <a:xfrm rot="5400000">
            <a:off x="3712369" y="4609307"/>
            <a:ext cx="1270000" cy="17462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/>
          </a:ln>
        </p:spPr>
      </p:cxnSp>
      <p:sp>
        <p:nvSpPr>
          <p:cNvPr id="7251" name="Line 63"/>
          <p:cNvSpPr>
            <a:spLocks noChangeShapeType="1"/>
          </p:cNvSpPr>
          <p:nvPr/>
        </p:nvSpPr>
        <p:spPr bwMode="auto">
          <a:xfrm>
            <a:off x="4338638" y="5253038"/>
            <a:ext cx="658812" cy="0"/>
          </a:xfrm>
          <a:prstGeom prst="line">
            <a:avLst/>
          </a:prstGeom>
          <a:noFill/>
          <a:ln w="19050">
            <a:solidFill>
              <a:srgbClr val="3333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COSMOS Study: SOF + SMV </a:t>
            </a:r>
            <a:r>
              <a:rPr lang="en-US" u="sng" smtClean="0">
                <a:ea typeface="ＭＳ Ｐゴシック" pitchFamily="34" charset="-128"/>
              </a:rPr>
              <a:t>+</a:t>
            </a:r>
            <a:r>
              <a:rPr lang="en-US" smtClean="0">
                <a:ea typeface="ＭＳ Ｐゴシック" pitchFamily="34" charset="-128"/>
              </a:rPr>
              <a:t> RBV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for genotype 1 – Phase IIa</a:t>
            </a:r>
          </a:p>
        </p:txBody>
      </p:sp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</a:p>
          <a:p>
            <a:pPr lvl="1"/>
            <a:r>
              <a:rPr lang="en-US" sz="2000" dirty="0" smtClean="0"/>
              <a:t>Exploratory study</a:t>
            </a:r>
          </a:p>
          <a:p>
            <a:pPr lvl="1"/>
            <a:r>
              <a:rPr lang="en-US" sz="2000" dirty="0" smtClean="0"/>
              <a:t>SVR</a:t>
            </a:r>
            <a:r>
              <a:rPr lang="en-US" sz="2000" baseline="-25000" dirty="0" smtClean="0"/>
              <a:t>12</a:t>
            </a:r>
            <a:r>
              <a:rPr lang="en-US" sz="2000" dirty="0" smtClean="0"/>
              <a:t> (HCV RNA &lt; 25 IU</a:t>
            </a:r>
            <a:r>
              <a:rPr lang="en-US" sz="2000" dirty="0" smtClean="0"/>
              <a:t>/ml)</a:t>
            </a:r>
            <a:r>
              <a:rPr lang="en-US" sz="2000" dirty="0" smtClean="0"/>
              <a:t>, with 95% CI</a:t>
            </a:r>
          </a:p>
          <a:p>
            <a:pPr lvl="1"/>
            <a:r>
              <a:rPr lang="en-US" sz="2000" dirty="0" smtClean="0"/>
              <a:t>ITT analysis</a:t>
            </a:r>
          </a:p>
          <a:p>
            <a:pPr lvl="1"/>
            <a:r>
              <a:rPr lang="en-US" sz="2000" dirty="0" smtClean="0"/>
              <a:t>No sample size calculation</a:t>
            </a:r>
          </a:p>
          <a:p>
            <a:pPr lvl="1"/>
            <a:r>
              <a:rPr lang="en-US" sz="2000" dirty="0" smtClean="0"/>
              <a:t>Analyses within each cohort and on pooled cohort data</a:t>
            </a:r>
          </a:p>
        </p:txBody>
      </p:sp>
      <p:grpSp>
        <p:nvGrpSpPr>
          <p:cNvPr id="9219" name="Grouper 26"/>
          <p:cNvGrpSpPr>
            <a:grpSpLocks/>
          </p:cNvGrpSpPr>
          <p:nvPr/>
        </p:nvGrpSpPr>
        <p:grpSpPr bwMode="auto">
          <a:xfrm>
            <a:off x="-17463" y="6570663"/>
            <a:ext cx="804863" cy="287337"/>
            <a:chOff x="-25796" y="6570663"/>
            <a:chExt cx="1182759" cy="288111"/>
          </a:xfrm>
        </p:grpSpPr>
        <p:sp>
          <p:nvSpPr>
            <p:cNvPr id="9221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9222" name="ZoneTexte 23"/>
            <p:cNvSpPr txBox="1">
              <a:spLocks noChangeArrowheads="1"/>
            </p:cNvSpPr>
            <p:nvPr/>
          </p:nvSpPr>
          <p:spPr bwMode="auto">
            <a:xfrm>
              <a:off x="-25796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COSMOS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9220" name="ZoneTexte 69"/>
          <p:cNvSpPr txBox="1">
            <a:spLocks noChangeArrowheads="1"/>
          </p:cNvSpPr>
          <p:nvPr/>
        </p:nvSpPr>
        <p:spPr bwMode="auto">
          <a:xfrm>
            <a:off x="6105525" y="6573838"/>
            <a:ext cx="30162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2014;384:1756-65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180975" y="1658938"/>
          <a:ext cx="8777850" cy="4118600"/>
        </p:xfrm>
        <a:graphic>
          <a:graphicData uri="http://schemas.openxmlformats.org/drawingml/2006/table">
            <a:tbl>
              <a:tblPr/>
              <a:tblGrid>
                <a:gridCol w="2154747"/>
                <a:gridCol w="419312"/>
                <a:gridCol w="1210015"/>
                <a:gridCol w="1629327"/>
                <a:gridCol w="1473583"/>
                <a:gridCol w="1162094"/>
                <a:gridCol w="728772"/>
              </a:tblGrid>
              <a:tr h="6202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 regimen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1a / 1b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history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response / Naïve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F0-F1 / F2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F3 / F4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RNA, log</a:t>
                      </a:r>
                      <a:r>
                        <a:rPr kumimoji="0" lang="en-US" sz="1400" b="1" i="0" u="none" strike="noStrike" cap="none" normalizeH="0" baseline="-2500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53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Cohort 1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 24W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83% / 17%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100% / 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46 / 54 / 0 / 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24W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73% / 27%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100% / 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20 / 80 / 0 / 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 12W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78% / 22%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100% / 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41 / 59 / 0 / 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12W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71% / 29%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100% / 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57 / 43 / 0 / 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53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Cohort 2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 24W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77% / 23%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57% / 43%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57 / 43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24W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75% / 25%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 / 50%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38 / 63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 12W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82% / 19%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56% / 44%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59 / 41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4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12W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79% / 21%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 / 50%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50 / 50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6.7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339" name="Rectangle 6"/>
          <p:cNvSpPr>
            <a:spLocks noChangeArrowheads="1"/>
          </p:cNvSpPr>
          <p:nvPr/>
        </p:nvSpPr>
        <p:spPr bwMode="auto">
          <a:xfrm>
            <a:off x="971550" y="1295400"/>
            <a:ext cx="7988300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</a:p>
        </p:txBody>
      </p:sp>
      <p:sp>
        <p:nvSpPr>
          <p:cNvPr id="10340" name="ZoneTexte 5"/>
          <p:cNvSpPr txBox="1">
            <a:spLocks noChangeArrowheads="1"/>
          </p:cNvSpPr>
          <p:nvPr/>
        </p:nvSpPr>
        <p:spPr bwMode="auto">
          <a:xfrm>
            <a:off x="180975" y="5930900"/>
            <a:ext cx="8485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Female : 36%, median age : 57 years ; white : 81%, black : 19% ; median BMI : 28.0 kg/m</a:t>
            </a:r>
            <a:r>
              <a:rPr lang="en-US" sz="1600" baseline="30000"/>
              <a:t>2</a:t>
            </a:r>
            <a:r>
              <a:rPr lang="en-US" sz="1600"/>
              <a:t> </a:t>
            </a:r>
          </a:p>
          <a:p>
            <a:r>
              <a:rPr lang="en-US" sz="1600"/>
              <a:t>NS3 Q80K polymorphism mutation present in 45% of genotype 1a</a:t>
            </a:r>
          </a:p>
        </p:txBody>
      </p:sp>
      <p:grpSp>
        <p:nvGrpSpPr>
          <p:cNvPr id="10341" name="Grouper 26"/>
          <p:cNvGrpSpPr>
            <a:grpSpLocks/>
          </p:cNvGrpSpPr>
          <p:nvPr/>
        </p:nvGrpSpPr>
        <p:grpSpPr bwMode="auto">
          <a:xfrm>
            <a:off x="-17463" y="6570663"/>
            <a:ext cx="804863" cy="287337"/>
            <a:chOff x="-25796" y="6570663"/>
            <a:chExt cx="1182759" cy="288111"/>
          </a:xfrm>
        </p:grpSpPr>
        <p:sp>
          <p:nvSpPr>
            <p:cNvPr id="1034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0345" name="ZoneTexte 23"/>
            <p:cNvSpPr txBox="1">
              <a:spLocks noChangeArrowheads="1"/>
            </p:cNvSpPr>
            <p:nvPr/>
          </p:nvSpPr>
          <p:spPr bwMode="auto">
            <a:xfrm>
              <a:off x="-25796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COSMOS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034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COSMOS Study: SOF + SMV </a:t>
            </a:r>
            <a:r>
              <a:rPr lang="en-US" u="sng" smtClean="0">
                <a:ea typeface="ＭＳ Ｐゴシック" pitchFamily="34" charset="-128"/>
              </a:rPr>
              <a:t>+</a:t>
            </a:r>
            <a:r>
              <a:rPr lang="en-US" smtClean="0">
                <a:ea typeface="ＭＳ Ｐゴシック" pitchFamily="34" charset="-128"/>
              </a:rPr>
              <a:t> RBV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for genotype 1 – Phase IIa</a:t>
            </a:r>
          </a:p>
        </p:txBody>
      </p:sp>
      <p:sp>
        <p:nvSpPr>
          <p:cNvPr id="10343" name="ZoneTexte 69"/>
          <p:cNvSpPr txBox="1">
            <a:spLocks noChangeArrowheads="1"/>
          </p:cNvSpPr>
          <p:nvPr/>
        </p:nvSpPr>
        <p:spPr bwMode="auto">
          <a:xfrm>
            <a:off x="6105525" y="6573838"/>
            <a:ext cx="30162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2014;384:1756-65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4" name="Text Box 2"/>
          <p:cNvSpPr txBox="1">
            <a:spLocks noChangeArrowheads="1"/>
          </p:cNvSpPr>
          <p:nvPr/>
        </p:nvSpPr>
        <p:spPr bwMode="auto">
          <a:xfrm>
            <a:off x="1931988" y="1128713"/>
            <a:ext cx="52673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2363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(HCV RNA &lt; 25 IU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/ml) 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in Cohort 1</a:t>
            </a:r>
          </a:p>
          <a:p>
            <a:pPr algn="ctr">
              <a:lnSpc>
                <a:spcPts val="2363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Prior non responders, </a:t>
            </a:r>
            <a:r>
              <a:rPr lang="en-US" sz="24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Metavir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F0-F2 </a:t>
            </a:r>
          </a:p>
        </p:txBody>
      </p:sp>
      <p:sp>
        <p:nvSpPr>
          <p:cNvPr id="12404" name="Text Box 148"/>
          <p:cNvSpPr txBox="1">
            <a:spLocks noChangeArrowheads="1"/>
          </p:cNvSpPr>
          <p:nvPr/>
        </p:nvSpPr>
        <p:spPr bwMode="auto">
          <a:xfrm>
            <a:off x="323528" y="2553787"/>
            <a:ext cx="312845" cy="268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ea typeface="ＭＳ Ｐゴシック" pitchFamily="34" charset="-128"/>
              </a:rPr>
              <a:t>%</a:t>
            </a:r>
          </a:p>
        </p:txBody>
      </p:sp>
      <p:sp>
        <p:nvSpPr>
          <p:cNvPr id="12441" name="ZoneTexte 86"/>
          <p:cNvSpPr txBox="1">
            <a:spLocks noChangeArrowheads="1"/>
          </p:cNvSpPr>
          <p:nvPr/>
        </p:nvSpPr>
        <p:spPr bwMode="auto">
          <a:xfrm>
            <a:off x="3239331" y="5877272"/>
            <a:ext cx="4798109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500" b="1" dirty="0">
                <a:ea typeface="ＭＳ Ｐゴシック" pitchFamily="34" charset="-128"/>
              </a:rPr>
              <a:t>B</a:t>
            </a:r>
            <a:r>
              <a:rPr lang="en-GB" sz="1500" b="1" dirty="0" smtClean="0">
                <a:ea typeface="ＭＳ Ｐゴシック" pitchFamily="34" charset="-128"/>
              </a:rPr>
              <a:t>y </a:t>
            </a:r>
            <a:r>
              <a:rPr lang="en-GB" sz="1500" b="1" dirty="0" err="1">
                <a:ea typeface="ＭＳ Ｐゴシック" pitchFamily="34" charset="-128"/>
              </a:rPr>
              <a:t>subgenotype</a:t>
            </a:r>
            <a:r>
              <a:rPr lang="en-GB" sz="1500" b="1" dirty="0">
                <a:ea typeface="ＭＳ Ｐゴシック" pitchFamily="34" charset="-128"/>
              </a:rPr>
              <a:t> and G80K mutation (genotype 1a)</a:t>
            </a:r>
          </a:p>
        </p:txBody>
      </p:sp>
      <p:grpSp>
        <p:nvGrpSpPr>
          <p:cNvPr id="12387" name="Grouper 26"/>
          <p:cNvGrpSpPr>
            <a:grpSpLocks/>
          </p:cNvGrpSpPr>
          <p:nvPr/>
        </p:nvGrpSpPr>
        <p:grpSpPr bwMode="auto">
          <a:xfrm>
            <a:off x="-17463" y="6570663"/>
            <a:ext cx="804863" cy="287337"/>
            <a:chOff x="-25796" y="6570663"/>
            <a:chExt cx="1182759" cy="288111"/>
          </a:xfrm>
        </p:grpSpPr>
        <p:sp>
          <p:nvSpPr>
            <p:cNvPr id="12390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2391" name="ZoneTexte 23"/>
            <p:cNvSpPr txBox="1">
              <a:spLocks noChangeArrowheads="1"/>
            </p:cNvSpPr>
            <p:nvPr/>
          </p:nvSpPr>
          <p:spPr bwMode="auto">
            <a:xfrm>
              <a:off x="-25796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COSMOS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238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COSMOS Study: SOF + SMV </a:t>
            </a:r>
            <a:r>
              <a:rPr lang="en-US" u="sng" smtClean="0">
                <a:ea typeface="ＭＳ Ｐゴシック" pitchFamily="34" charset="-128"/>
              </a:rPr>
              <a:t>+</a:t>
            </a:r>
            <a:r>
              <a:rPr lang="en-US" smtClean="0">
                <a:ea typeface="ＭＳ Ｐゴシック" pitchFamily="34" charset="-128"/>
              </a:rPr>
              <a:t> RBV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for genotype 1 – Phase IIa</a:t>
            </a:r>
          </a:p>
        </p:txBody>
      </p:sp>
      <p:sp>
        <p:nvSpPr>
          <p:cNvPr id="12389" name="ZoneTexte 69"/>
          <p:cNvSpPr txBox="1">
            <a:spLocks noChangeArrowheads="1"/>
          </p:cNvSpPr>
          <p:nvPr/>
        </p:nvSpPr>
        <p:spPr bwMode="auto">
          <a:xfrm>
            <a:off x="6105525" y="6573838"/>
            <a:ext cx="30162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2014;384:1756-65</a:t>
            </a:r>
          </a:p>
        </p:txBody>
      </p:sp>
      <p:sp>
        <p:nvSpPr>
          <p:cNvPr id="12480" name="Rectangle 192"/>
          <p:cNvSpPr>
            <a:spLocks noChangeArrowheads="1"/>
          </p:cNvSpPr>
          <p:nvPr/>
        </p:nvSpPr>
        <p:spPr bwMode="auto">
          <a:xfrm>
            <a:off x="835720" y="3479800"/>
            <a:ext cx="239713" cy="1712913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81" name="Rectangle 193"/>
          <p:cNvSpPr>
            <a:spLocks noChangeArrowheads="1"/>
          </p:cNvSpPr>
          <p:nvPr/>
        </p:nvSpPr>
        <p:spPr bwMode="auto">
          <a:xfrm>
            <a:off x="2768447" y="3021013"/>
            <a:ext cx="239712" cy="21717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82" name="Rectangle 194"/>
          <p:cNvSpPr>
            <a:spLocks noChangeArrowheads="1"/>
          </p:cNvSpPr>
          <p:nvPr/>
        </p:nvSpPr>
        <p:spPr bwMode="auto">
          <a:xfrm>
            <a:off x="4219182" y="3565525"/>
            <a:ext cx="239712" cy="1627188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83" name="Rectangle 195"/>
          <p:cNvSpPr>
            <a:spLocks noChangeArrowheads="1"/>
          </p:cNvSpPr>
          <p:nvPr/>
        </p:nvSpPr>
        <p:spPr bwMode="auto">
          <a:xfrm>
            <a:off x="5658805" y="3021013"/>
            <a:ext cx="239713" cy="21717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84" name="Rectangle 196"/>
          <p:cNvSpPr>
            <a:spLocks noChangeArrowheads="1"/>
          </p:cNvSpPr>
          <p:nvPr/>
        </p:nvSpPr>
        <p:spPr bwMode="auto">
          <a:xfrm>
            <a:off x="1180617" y="3173413"/>
            <a:ext cx="239712" cy="201930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85" name="Rectangle 197"/>
          <p:cNvSpPr>
            <a:spLocks noChangeArrowheads="1"/>
          </p:cNvSpPr>
          <p:nvPr/>
        </p:nvSpPr>
        <p:spPr bwMode="auto">
          <a:xfrm>
            <a:off x="3122748" y="3738563"/>
            <a:ext cx="239713" cy="145415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86" name="Rectangle 198"/>
          <p:cNvSpPr>
            <a:spLocks noChangeArrowheads="1"/>
          </p:cNvSpPr>
          <p:nvPr/>
        </p:nvSpPr>
        <p:spPr bwMode="auto">
          <a:xfrm>
            <a:off x="4597960" y="3021013"/>
            <a:ext cx="239713" cy="217170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87" name="Rectangle 199"/>
          <p:cNvSpPr>
            <a:spLocks noChangeArrowheads="1"/>
          </p:cNvSpPr>
          <p:nvPr/>
        </p:nvSpPr>
        <p:spPr bwMode="auto">
          <a:xfrm>
            <a:off x="6037615" y="3259138"/>
            <a:ext cx="239712" cy="1933575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88" name="Rectangle 200"/>
          <p:cNvSpPr>
            <a:spLocks noChangeArrowheads="1"/>
          </p:cNvSpPr>
          <p:nvPr/>
        </p:nvSpPr>
        <p:spPr bwMode="auto">
          <a:xfrm>
            <a:off x="1535343" y="3106738"/>
            <a:ext cx="239713" cy="2085975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89" name="Rectangle 201"/>
          <p:cNvSpPr>
            <a:spLocks noChangeArrowheads="1"/>
          </p:cNvSpPr>
          <p:nvPr/>
        </p:nvSpPr>
        <p:spPr bwMode="auto">
          <a:xfrm>
            <a:off x="3492638" y="3278188"/>
            <a:ext cx="239712" cy="1914525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0" name="Rectangle 202"/>
          <p:cNvSpPr>
            <a:spLocks noChangeArrowheads="1"/>
          </p:cNvSpPr>
          <p:nvPr/>
        </p:nvSpPr>
        <p:spPr bwMode="auto">
          <a:xfrm>
            <a:off x="5007415" y="3021013"/>
            <a:ext cx="228600" cy="217170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1" name="Rectangle 203"/>
          <p:cNvSpPr>
            <a:spLocks noChangeArrowheads="1"/>
          </p:cNvSpPr>
          <p:nvPr/>
        </p:nvSpPr>
        <p:spPr bwMode="auto">
          <a:xfrm>
            <a:off x="6435194" y="3021013"/>
            <a:ext cx="239713" cy="21717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2" name="Rectangle 204"/>
          <p:cNvSpPr>
            <a:spLocks noChangeArrowheads="1"/>
          </p:cNvSpPr>
          <p:nvPr/>
        </p:nvSpPr>
        <p:spPr bwMode="auto">
          <a:xfrm>
            <a:off x="7109541" y="3021013"/>
            <a:ext cx="239712" cy="2171700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3" name="Rectangle 205"/>
          <p:cNvSpPr>
            <a:spLocks noChangeArrowheads="1"/>
          </p:cNvSpPr>
          <p:nvPr/>
        </p:nvSpPr>
        <p:spPr bwMode="auto">
          <a:xfrm>
            <a:off x="1891717" y="3173413"/>
            <a:ext cx="238125" cy="2019300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4" name="Rectangle 206"/>
          <p:cNvSpPr>
            <a:spLocks noChangeArrowheads="1"/>
          </p:cNvSpPr>
          <p:nvPr/>
        </p:nvSpPr>
        <p:spPr bwMode="auto">
          <a:xfrm>
            <a:off x="7462494" y="3394075"/>
            <a:ext cx="239713" cy="1798638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5" name="Rectangle 207"/>
          <p:cNvSpPr>
            <a:spLocks noChangeArrowheads="1"/>
          </p:cNvSpPr>
          <p:nvPr/>
        </p:nvSpPr>
        <p:spPr bwMode="auto">
          <a:xfrm>
            <a:off x="7827329" y="3021013"/>
            <a:ext cx="239712" cy="2171700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6" name="Line 208"/>
          <p:cNvSpPr>
            <a:spLocks noChangeShapeType="1"/>
          </p:cNvSpPr>
          <p:nvPr/>
        </p:nvSpPr>
        <p:spPr bwMode="auto">
          <a:xfrm>
            <a:off x="662683" y="3021013"/>
            <a:ext cx="0" cy="21717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7" name="Line 209"/>
          <p:cNvSpPr>
            <a:spLocks noChangeShapeType="1"/>
          </p:cNvSpPr>
          <p:nvPr/>
        </p:nvSpPr>
        <p:spPr bwMode="auto">
          <a:xfrm>
            <a:off x="634108" y="5192713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8" name="Line 210"/>
          <p:cNvSpPr>
            <a:spLocks noChangeShapeType="1"/>
          </p:cNvSpPr>
          <p:nvPr/>
        </p:nvSpPr>
        <p:spPr bwMode="auto">
          <a:xfrm>
            <a:off x="634108" y="4762500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499" name="Line 211"/>
          <p:cNvSpPr>
            <a:spLocks noChangeShapeType="1"/>
          </p:cNvSpPr>
          <p:nvPr/>
        </p:nvSpPr>
        <p:spPr bwMode="auto">
          <a:xfrm>
            <a:off x="634108" y="4321175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500" name="Line 212"/>
          <p:cNvSpPr>
            <a:spLocks noChangeShapeType="1"/>
          </p:cNvSpPr>
          <p:nvPr/>
        </p:nvSpPr>
        <p:spPr bwMode="auto">
          <a:xfrm>
            <a:off x="634108" y="3890963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501" name="Line 213"/>
          <p:cNvSpPr>
            <a:spLocks noChangeShapeType="1"/>
          </p:cNvSpPr>
          <p:nvPr/>
        </p:nvSpPr>
        <p:spPr bwMode="auto">
          <a:xfrm>
            <a:off x="634108" y="3451225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502" name="Line 214"/>
          <p:cNvSpPr>
            <a:spLocks noChangeShapeType="1"/>
          </p:cNvSpPr>
          <p:nvPr/>
        </p:nvSpPr>
        <p:spPr bwMode="auto">
          <a:xfrm>
            <a:off x="634108" y="3021013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503" name="Line 215"/>
          <p:cNvSpPr>
            <a:spLocks noChangeShapeType="1"/>
          </p:cNvSpPr>
          <p:nvPr/>
        </p:nvSpPr>
        <p:spPr bwMode="auto">
          <a:xfrm>
            <a:off x="662683" y="5192713"/>
            <a:ext cx="7748587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504" name="Line 216"/>
          <p:cNvSpPr>
            <a:spLocks noChangeShapeType="1"/>
          </p:cNvSpPr>
          <p:nvPr/>
        </p:nvSpPr>
        <p:spPr bwMode="auto">
          <a:xfrm flipV="1">
            <a:off x="662683" y="5192713"/>
            <a:ext cx="0" cy="381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 sz="1200"/>
          </a:p>
        </p:txBody>
      </p:sp>
      <p:sp>
        <p:nvSpPr>
          <p:cNvPr id="12510" name="Rectangle 222"/>
          <p:cNvSpPr>
            <a:spLocks noChangeArrowheads="1"/>
          </p:cNvSpPr>
          <p:nvPr/>
        </p:nvSpPr>
        <p:spPr bwMode="auto">
          <a:xfrm>
            <a:off x="878520" y="3292163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79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11" name="Rectangle 223"/>
          <p:cNvSpPr>
            <a:spLocks noChangeArrowheads="1"/>
          </p:cNvSpPr>
          <p:nvPr/>
        </p:nvSpPr>
        <p:spPr bwMode="auto">
          <a:xfrm>
            <a:off x="2748050" y="2838575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12" name="Rectangle 224"/>
          <p:cNvSpPr>
            <a:spLocks noChangeArrowheads="1"/>
          </p:cNvSpPr>
          <p:nvPr/>
        </p:nvSpPr>
        <p:spPr bwMode="auto">
          <a:xfrm>
            <a:off x="4236314" y="3377888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75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13" name="Rectangle 225"/>
          <p:cNvSpPr>
            <a:spLocks noChangeArrowheads="1"/>
          </p:cNvSpPr>
          <p:nvPr/>
        </p:nvSpPr>
        <p:spPr bwMode="auto">
          <a:xfrm>
            <a:off x="5654045" y="2826700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14" name="Rectangle 226"/>
          <p:cNvSpPr>
            <a:spLocks noChangeArrowheads="1"/>
          </p:cNvSpPr>
          <p:nvPr/>
        </p:nvSpPr>
        <p:spPr bwMode="auto">
          <a:xfrm>
            <a:off x="1213233" y="2969200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93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15" name="Rectangle 227"/>
          <p:cNvSpPr>
            <a:spLocks noChangeArrowheads="1"/>
          </p:cNvSpPr>
          <p:nvPr/>
        </p:nvSpPr>
        <p:spPr bwMode="auto">
          <a:xfrm>
            <a:off x="3160136" y="3562800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67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16" name="Rectangle 228"/>
          <p:cNvSpPr>
            <a:spLocks noChangeArrowheads="1"/>
          </p:cNvSpPr>
          <p:nvPr/>
        </p:nvSpPr>
        <p:spPr bwMode="auto">
          <a:xfrm>
            <a:off x="4584851" y="2814825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17" name="Rectangle 229"/>
          <p:cNvSpPr>
            <a:spLocks noChangeArrowheads="1"/>
          </p:cNvSpPr>
          <p:nvPr/>
        </p:nvSpPr>
        <p:spPr bwMode="auto">
          <a:xfrm>
            <a:off x="6085989" y="3047750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89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18" name="Rectangle 230"/>
          <p:cNvSpPr>
            <a:spLocks noChangeArrowheads="1"/>
          </p:cNvSpPr>
          <p:nvPr/>
        </p:nvSpPr>
        <p:spPr bwMode="auto">
          <a:xfrm>
            <a:off x="1583570" y="2909825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96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19" name="Rectangle 231"/>
          <p:cNvSpPr>
            <a:spLocks noChangeArrowheads="1"/>
          </p:cNvSpPr>
          <p:nvPr/>
        </p:nvSpPr>
        <p:spPr bwMode="auto">
          <a:xfrm>
            <a:off x="3547410" y="3080263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88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20" name="Rectangle 232"/>
          <p:cNvSpPr>
            <a:spLocks noChangeArrowheads="1"/>
          </p:cNvSpPr>
          <p:nvPr/>
        </p:nvSpPr>
        <p:spPr bwMode="auto">
          <a:xfrm>
            <a:off x="4998227" y="2814825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21" name="Rectangle 233"/>
          <p:cNvSpPr>
            <a:spLocks noChangeArrowheads="1"/>
          </p:cNvSpPr>
          <p:nvPr/>
        </p:nvSpPr>
        <p:spPr bwMode="auto">
          <a:xfrm>
            <a:off x="6433839" y="2829186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22" name="Rectangle 234"/>
          <p:cNvSpPr>
            <a:spLocks noChangeArrowheads="1"/>
          </p:cNvSpPr>
          <p:nvPr/>
        </p:nvSpPr>
        <p:spPr bwMode="auto">
          <a:xfrm>
            <a:off x="7114458" y="2814825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23" name="Rectangle 235"/>
          <p:cNvSpPr>
            <a:spLocks noChangeArrowheads="1"/>
          </p:cNvSpPr>
          <p:nvPr/>
        </p:nvSpPr>
        <p:spPr bwMode="auto">
          <a:xfrm>
            <a:off x="1944192" y="2968177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93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24" name="Rectangle 236"/>
          <p:cNvSpPr>
            <a:spLocks noChangeArrowheads="1"/>
          </p:cNvSpPr>
          <p:nvPr/>
        </p:nvSpPr>
        <p:spPr bwMode="auto">
          <a:xfrm>
            <a:off x="7508670" y="3206438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83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25" name="Rectangle 237"/>
          <p:cNvSpPr>
            <a:spLocks noChangeArrowheads="1"/>
          </p:cNvSpPr>
          <p:nvPr/>
        </p:nvSpPr>
        <p:spPr bwMode="auto">
          <a:xfrm>
            <a:off x="7819508" y="2814825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2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2526" name="Rectangle 238"/>
          <p:cNvSpPr>
            <a:spLocks noChangeArrowheads="1"/>
          </p:cNvSpPr>
          <p:nvPr/>
        </p:nvSpPr>
        <p:spPr bwMode="auto">
          <a:xfrm>
            <a:off x="537451" y="5078538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0</a:t>
            </a:r>
            <a:endParaRPr lang="fr-FR" sz="1200"/>
          </a:p>
        </p:txBody>
      </p:sp>
      <p:sp>
        <p:nvSpPr>
          <p:cNvPr id="12527" name="Rectangle 239"/>
          <p:cNvSpPr>
            <a:spLocks noChangeArrowheads="1"/>
          </p:cNvSpPr>
          <p:nvPr/>
        </p:nvSpPr>
        <p:spPr bwMode="auto">
          <a:xfrm>
            <a:off x="452493" y="4646738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20</a:t>
            </a:r>
            <a:endParaRPr lang="fr-FR" sz="1200"/>
          </a:p>
        </p:txBody>
      </p:sp>
      <p:sp>
        <p:nvSpPr>
          <p:cNvPr id="12528" name="Rectangle 240"/>
          <p:cNvSpPr>
            <a:spLocks noChangeArrowheads="1"/>
          </p:cNvSpPr>
          <p:nvPr/>
        </p:nvSpPr>
        <p:spPr bwMode="auto">
          <a:xfrm>
            <a:off x="452493" y="4207000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40</a:t>
            </a:r>
            <a:endParaRPr lang="fr-FR" sz="1200"/>
          </a:p>
        </p:txBody>
      </p:sp>
      <p:sp>
        <p:nvSpPr>
          <p:cNvPr id="12529" name="Rectangle 241"/>
          <p:cNvSpPr>
            <a:spLocks noChangeArrowheads="1"/>
          </p:cNvSpPr>
          <p:nvPr/>
        </p:nvSpPr>
        <p:spPr bwMode="auto">
          <a:xfrm>
            <a:off x="452493" y="3776788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60</a:t>
            </a:r>
            <a:endParaRPr lang="fr-FR" sz="1200"/>
          </a:p>
        </p:txBody>
      </p:sp>
      <p:sp>
        <p:nvSpPr>
          <p:cNvPr id="12530" name="Rectangle 242"/>
          <p:cNvSpPr>
            <a:spLocks noChangeArrowheads="1"/>
          </p:cNvSpPr>
          <p:nvPr/>
        </p:nvSpPr>
        <p:spPr bwMode="auto">
          <a:xfrm>
            <a:off x="452493" y="3337050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80</a:t>
            </a:r>
            <a:endParaRPr lang="fr-FR" sz="1200"/>
          </a:p>
        </p:txBody>
      </p:sp>
      <p:sp>
        <p:nvSpPr>
          <p:cNvPr id="12531" name="Rectangle 243"/>
          <p:cNvSpPr>
            <a:spLocks noChangeArrowheads="1"/>
          </p:cNvSpPr>
          <p:nvPr/>
        </p:nvSpPr>
        <p:spPr bwMode="auto">
          <a:xfrm>
            <a:off x="367533" y="2905250"/>
            <a:ext cx="2548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dirty="0">
                <a:solidFill>
                  <a:srgbClr val="000080"/>
                </a:solidFill>
              </a:rPr>
              <a:t>100</a:t>
            </a:r>
            <a:endParaRPr lang="fr-FR" sz="1200" dirty="0"/>
          </a:p>
        </p:txBody>
      </p:sp>
      <p:sp>
        <p:nvSpPr>
          <p:cNvPr id="12532" name="Rectangle 244"/>
          <p:cNvSpPr>
            <a:spLocks noChangeArrowheads="1"/>
          </p:cNvSpPr>
          <p:nvPr/>
        </p:nvSpPr>
        <p:spPr bwMode="auto">
          <a:xfrm>
            <a:off x="1115616" y="5589240"/>
            <a:ext cx="6973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 err="1">
                <a:solidFill>
                  <a:srgbClr val="000080"/>
                </a:solidFill>
              </a:rPr>
              <a:t>Overall</a:t>
            </a:r>
            <a:endParaRPr lang="fr-FR" sz="1600" b="1" dirty="0"/>
          </a:p>
        </p:txBody>
      </p:sp>
      <p:sp>
        <p:nvSpPr>
          <p:cNvPr id="167" name="ZoneTexte 134"/>
          <p:cNvSpPr txBox="1">
            <a:spLocks noChangeArrowheads="1"/>
          </p:cNvSpPr>
          <p:nvPr/>
        </p:nvSpPr>
        <p:spPr bwMode="auto">
          <a:xfrm>
            <a:off x="7816767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68" name="ZoneTexte 78"/>
          <p:cNvSpPr txBox="1">
            <a:spLocks noChangeArrowheads="1"/>
          </p:cNvSpPr>
          <p:nvPr/>
        </p:nvSpPr>
        <p:spPr bwMode="auto">
          <a:xfrm>
            <a:off x="598927" y="4931932"/>
            <a:ext cx="28725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 smtClean="0"/>
              <a:t>N</a:t>
            </a:r>
            <a:endParaRPr lang="fr-FR" sz="1100" dirty="0"/>
          </a:p>
        </p:txBody>
      </p:sp>
      <p:sp>
        <p:nvSpPr>
          <p:cNvPr id="169" name="ZoneTexte 79"/>
          <p:cNvSpPr txBox="1">
            <a:spLocks noChangeArrowheads="1"/>
          </p:cNvSpPr>
          <p:nvPr/>
        </p:nvSpPr>
        <p:spPr bwMode="auto">
          <a:xfrm>
            <a:off x="768257" y="493193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24</a:t>
            </a:r>
          </a:p>
        </p:txBody>
      </p:sp>
      <p:sp>
        <p:nvSpPr>
          <p:cNvPr id="170" name="ZoneTexte 80"/>
          <p:cNvSpPr txBox="1">
            <a:spLocks noChangeArrowheads="1"/>
          </p:cNvSpPr>
          <p:nvPr/>
        </p:nvSpPr>
        <p:spPr bwMode="auto">
          <a:xfrm>
            <a:off x="1115616" y="493193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1" name="ZoneTexte 81"/>
          <p:cNvSpPr txBox="1">
            <a:spLocks noChangeArrowheads="1"/>
          </p:cNvSpPr>
          <p:nvPr/>
        </p:nvSpPr>
        <p:spPr bwMode="auto">
          <a:xfrm>
            <a:off x="1475656" y="493193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27</a:t>
            </a:r>
          </a:p>
        </p:txBody>
      </p:sp>
      <p:sp>
        <p:nvSpPr>
          <p:cNvPr id="172" name="ZoneTexte 82"/>
          <p:cNvSpPr txBox="1">
            <a:spLocks noChangeArrowheads="1"/>
          </p:cNvSpPr>
          <p:nvPr/>
        </p:nvSpPr>
        <p:spPr bwMode="auto">
          <a:xfrm>
            <a:off x="1835696" y="493193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73" name="ZoneTexte 83"/>
          <p:cNvSpPr txBox="1">
            <a:spLocks noChangeArrowheads="1"/>
          </p:cNvSpPr>
          <p:nvPr/>
        </p:nvSpPr>
        <p:spPr bwMode="auto">
          <a:xfrm>
            <a:off x="2759925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4</a:t>
            </a:r>
          </a:p>
        </p:txBody>
      </p:sp>
      <p:sp>
        <p:nvSpPr>
          <p:cNvPr id="174" name="ZoneTexte 84"/>
          <p:cNvSpPr txBox="1">
            <a:spLocks noChangeArrowheads="1"/>
          </p:cNvSpPr>
          <p:nvPr/>
        </p:nvSpPr>
        <p:spPr bwMode="auto">
          <a:xfrm>
            <a:off x="3059832" y="493193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12</a:t>
            </a:r>
          </a:p>
        </p:txBody>
      </p:sp>
      <p:sp>
        <p:nvSpPr>
          <p:cNvPr id="175" name="ZoneTexte 85"/>
          <p:cNvSpPr txBox="1">
            <a:spLocks noChangeArrowheads="1"/>
          </p:cNvSpPr>
          <p:nvPr/>
        </p:nvSpPr>
        <p:spPr bwMode="auto">
          <a:xfrm>
            <a:off x="3510932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8</a:t>
            </a:r>
          </a:p>
        </p:txBody>
      </p:sp>
      <p:sp>
        <p:nvSpPr>
          <p:cNvPr id="176" name="ZoneTexte 116"/>
          <p:cNvSpPr txBox="1">
            <a:spLocks noChangeArrowheads="1"/>
          </p:cNvSpPr>
          <p:nvPr/>
        </p:nvSpPr>
        <p:spPr bwMode="auto">
          <a:xfrm>
            <a:off x="4201153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7" name="ZoneTexte 117"/>
          <p:cNvSpPr txBox="1">
            <a:spLocks noChangeArrowheads="1"/>
          </p:cNvSpPr>
          <p:nvPr/>
        </p:nvSpPr>
        <p:spPr bwMode="auto">
          <a:xfrm>
            <a:off x="4572000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8" name="ZoneTexte 118"/>
          <p:cNvSpPr txBox="1">
            <a:spLocks noChangeArrowheads="1"/>
          </p:cNvSpPr>
          <p:nvPr/>
        </p:nvSpPr>
        <p:spPr bwMode="auto">
          <a:xfrm>
            <a:off x="4991415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79" name="ZoneTexte 122"/>
          <p:cNvSpPr txBox="1">
            <a:spLocks noChangeArrowheads="1"/>
          </p:cNvSpPr>
          <p:nvPr/>
        </p:nvSpPr>
        <p:spPr bwMode="auto">
          <a:xfrm>
            <a:off x="5652120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6</a:t>
            </a:r>
          </a:p>
        </p:txBody>
      </p:sp>
      <p:sp>
        <p:nvSpPr>
          <p:cNvPr id="180" name="ZoneTexte 123"/>
          <p:cNvSpPr txBox="1">
            <a:spLocks noChangeArrowheads="1"/>
          </p:cNvSpPr>
          <p:nvPr/>
        </p:nvSpPr>
        <p:spPr bwMode="auto">
          <a:xfrm>
            <a:off x="6012160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/>
              <a:t>9</a:t>
            </a:r>
          </a:p>
        </p:txBody>
      </p:sp>
      <p:sp>
        <p:nvSpPr>
          <p:cNvPr id="181" name="ZoneTexte 124"/>
          <p:cNvSpPr txBox="1">
            <a:spLocks noChangeArrowheads="1"/>
          </p:cNvSpPr>
          <p:nvPr/>
        </p:nvSpPr>
        <p:spPr bwMode="auto">
          <a:xfrm>
            <a:off x="6372200" y="493193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/>
              <a:t>12</a:t>
            </a:r>
          </a:p>
        </p:txBody>
      </p:sp>
      <p:sp>
        <p:nvSpPr>
          <p:cNvPr id="182" name="ZoneTexte 128"/>
          <p:cNvSpPr txBox="1">
            <a:spLocks noChangeArrowheads="1"/>
          </p:cNvSpPr>
          <p:nvPr/>
        </p:nvSpPr>
        <p:spPr bwMode="auto">
          <a:xfrm>
            <a:off x="7116788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83" name="ZoneTexte 129"/>
          <p:cNvSpPr txBox="1">
            <a:spLocks noChangeArrowheads="1"/>
          </p:cNvSpPr>
          <p:nvPr/>
        </p:nvSpPr>
        <p:spPr bwMode="auto">
          <a:xfrm>
            <a:off x="7448705" y="4931932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84" name="Rectangle 40"/>
          <p:cNvSpPr>
            <a:spLocks noChangeArrowheads="1"/>
          </p:cNvSpPr>
          <p:nvPr/>
        </p:nvSpPr>
        <p:spPr bwMode="auto">
          <a:xfrm>
            <a:off x="2708237" y="520349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"/>
              </a:spcBef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1b</a:t>
            </a:r>
          </a:p>
        </p:txBody>
      </p:sp>
      <p:sp>
        <p:nvSpPr>
          <p:cNvPr id="185" name="Rectangle 40"/>
          <p:cNvSpPr>
            <a:spLocks noChangeArrowheads="1"/>
          </p:cNvSpPr>
          <p:nvPr/>
        </p:nvSpPr>
        <p:spPr bwMode="auto">
          <a:xfrm>
            <a:off x="2962472" y="5203492"/>
            <a:ext cx="5453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Q80K</a:t>
            </a:r>
          </a:p>
        </p:txBody>
      </p:sp>
      <p:sp>
        <p:nvSpPr>
          <p:cNvPr id="186" name="Rectangle 40"/>
          <p:cNvSpPr>
            <a:spLocks noChangeArrowheads="1"/>
          </p:cNvSpPr>
          <p:nvPr/>
        </p:nvSpPr>
        <p:spPr bwMode="auto">
          <a:xfrm>
            <a:off x="3362168" y="5203492"/>
            <a:ext cx="529312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no </a:t>
            </a:r>
            <a:endParaRPr lang="en-GB" sz="1050" dirty="0" smtClean="0">
              <a:latin typeface="+mn-lt"/>
              <a:ea typeface="Arial" pitchFamily="-1" charset="0"/>
              <a:cs typeface="Arial" pitchFamily="-1" charset="0"/>
            </a:endParaRPr>
          </a:p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Q80K</a:t>
            </a:r>
            <a:endParaRPr lang="en-GB" sz="1050" dirty="0"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187" name="Rectangle 40"/>
          <p:cNvSpPr>
            <a:spLocks noChangeArrowheads="1"/>
          </p:cNvSpPr>
          <p:nvPr/>
        </p:nvSpPr>
        <p:spPr bwMode="auto">
          <a:xfrm>
            <a:off x="4159372" y="520349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"/>
              </a:spcBef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1b</a:t>
            </a:r>
          </a:p>
        </p:txBody>
      </p:sp>
      <p:sp>
        <p:nvSpPr>
          <p:cNvPr id="188" name="Rectangle 40"/>
          <p:cNvSpPr>
            <a:spLocks noChangeArrowheads="1"/>
          </p:cNvSpPr>
          <p:nvPr/>
        </p:nvSpPr>
        <p:spPr bwMode="auto">
          <a:xfrm>
            <a:off x="4460450" y="5203492"/>
            <a:ext cx="5453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Q80K</a:t>
            </a:r>
          </a:p>
        </p:txBody>
      </p:sp>
      <p:sp>
        <p:nvSpPr>
          <p:cNvPr id="189" name="Rectangle 40"/>
          <p:cNvSpPr>
            <a:spLocks noChangeArrowheads="1"/>
          </p:cNvSpPr>
          <p:nvPr/>
        </p:nvSpPr>
        <p:spPr bwMode="auto">
          <a:xfrm>
            <a:off x="4851981" y="5203492"/>
            <a:ext cx="529311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n</a:t>
            </a: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o</a:t>
            </a:r>
          </a:p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Q80K</a:t>
            </a:r>
            <a:endParaRPr lang="en-GB" sz="1050" dirty="0"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190" name="Rectangle 40"/>
          <p:cNvSpPr>
            <a:spLocks noChangeArrowheads="1"/>
          </p:cNvSpPr>
          <p:nvPr/>
        </p:nvSpPr>
        <p:spPr bwMode="auto">
          <a:xfrm>
            <a:off x="5620310" y="520349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"/>
              </a:spcBef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1b</a:t>
            </a:r>
          </a:p>
        </p:txBody>
      </p:sp>
      <p:sp>
        <p:nvSpPr>
          <p:cNvPr id="191" name="Rectangle 40"/>
          <p:cNvSpPr>
            <a:spLocks noChangeArrowheads="1"/>
          </p:cNvSpPr>
          <p:nvPr/>
        </p:nvSpPr>
        <p:spPr bwMode="auto">
          <a:xfrm>
            <a:off x="5873187" y="5203492"/>
            <a:ext cx="5453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Q80K</a:t>
            </a:r>
          </a:p>
        </p:txBody>
      </p:sp>
      <p:sp>
        <p:nvSpPr>
          <p:cNvPr id="192" name="Rectangle 40"/>
          <p:cNvSpPr>
            <a:spLocks noChangeArrowheads="1"/>
          </p:cNvSpPr>
          <p:nvPr/>
        </p:nvSpPr>
        <p:spPr bwMode="auto">
          <a:xfrm>
            <a:off x="6297121" y="5203492"/>
            <a:ext cx="529311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1a</a:t>
            </a:r>
            <a:b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</a:b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no</a:t>
            </a:r>
            <a:b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</a:b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Q80K</a:t>
            </a:r>
            <a:endParaRPr lang="en-GB" sz="1050" dirty="0"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193" name="Rectangle 40"/>
          <p:cNvSpPr>
            <a:spLocks noChangeArrowheads="1"/>
          </p:cNvSpPr>
          <p:nvPr/>
        </p:nvSpPr>
        <p:spPr bwMode="auto">
          <a:xfrm>
            <a:off x="7065985" y="520349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"/>
              </a:spcBef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1b</a:t>
            </a:r>
          </a:p>
        </p:txBody>
      </p:sp>
      <p:sp>
        <p:nvSpPr>
          <p:cNvPr id="194" name="Rectangle 40"/>
          <p:cNvSpPr>
            <a:spLocks noChangeArrowheads="1"/>
          </p:cNvSpPr>
          <p:nvPr/>
        </p:nvSpPr>
        <p:spPr bwMode="auto">
          <a:xfrm>
            <a:off x="7307287" y="5203492"/>
            <a:ext cx="5453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Q80K</a:t>
            </a:r>
          </a:p>
        </p:txBody>
      </p:sp>
      <p:sp>
        <p:nvSpPr>
          <p:cNvPr id="195" name="Rectangle 40"/>
          <p:cNvSpPr>
            <a:spLocks noChangeArrowheads="1"/>
          </p:cNvSpPr>
          <p:nvPr/>
        </p:nvSpPr>
        <p:spPr bwMode="auto">
          <a:xfrm>
            <a:off x="7699998" y="5203492"/>
            <a:ext cx="529311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no</a:t>
            </a:r>
          </a:p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Q80K</a:t>
            </a:r>
            <a:endParaRPr lang="en-GB" sz="1050" dirty="0">
              <a:latin typeface="+mn-lt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197" name="Connecteur droit 196"/>
          <p:cNvCxnSpPr/>
          <p:nvPr/>
        </p:nvCxnSpPr>
        <p:spPr>
          <a:xfrm>
            <a:off x="2699792" y="5805264"/>
            <a:ext cx="5472608" cy="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8" name="Groupe 146"/>
          <p:cNvGrpSpPr>
            <a:grpSpLocks/>
          </p:cNvGrpSpPr>
          <p:nvPr/>
        </p:nvGrpSpPr>
        <p:grpSpPr bwMode="auto">
          <a:xfrm>
            <a:off x="214313" y="1800225"/>
            <a:ext cx="8712200" cy="393700"/>
            <a:chOff x="214237" y="1799614"/>
            <a:chExt cx="8712968" cy="393675"/>
          </a:xfrm>
        </p:grpSpPr>
        <p:sp>
          <p:nvSpPr>
            <p:cNvPr id="199" name="AutoShape 126"/>
            <p:cNvSpPr>
              <a:spLocks noChangeArrowheads="1"/>
            </p:cNvSpPr>
            <p:nvPr/>
          </p:nvSpPr>
          <p:spPr bwMode="auto">
            <a:xfrm>
              <a:off x="214237" y="1799614"/>
              <a:ext cx="8712968" cy="3936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200" name="Rectangle 3"/>
            <p:cNvSpPr>
              <a:spLocks noChangeArrowheads="1"/>
            </p:cNvSpPr>
            <p:nvPr/>
          </p:nvSpPr>
          <p:spPr bwMode="auto">
            <a:xfrm>
              <a:off x="375176" y="1916832"/>
              <a:ext cx="177800" cy="14446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>
                <a:ea typeface="ＭＳ Ｐゴシック" pitchFamily="34" charset="-128"/>
              </a:endParaRPr>
            </a:p>
          </p:txBody>
        </p:sp>
        <p:sp>
          <p:nvSpPr>
            <p:cNvPr id="201" name="Rectangle 4"/>
            <p:cNvSpPr>
              <a:spLocks noChangeArrowheads="1"/>
            </p:cNvSpPr>
            <p:nvPr/>
          </p:nvSpPr>
          <p:spPr bwMode="auto">
            <a:xfrm>
              <a:off x="2721400" y="1916832"/>
              <a:ext cx="177800" cy="144463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>
                <a:ea typeface="ＭＳ Ｐゴシック" pitchFamily="34" charset="-128"/>
              </a:endParaRPr>
            </a:p>
          </p:txBody>
        </p:sp>
        <p:sp>
          <p:nvSpPr>
            <p:cNvPr id="202" name="ZoneTexte 84"/>
            <p:cNvSpPr txBox="1">
              <a:spLocks noChangeArrowheads="1"/>
            </p:cNvSpPr>
            <p:nvPr/>
          </p:nvSpPr>
          <p:spPr bwMode="auto">
            <a:xfrm>
              <a:off x="532339" y="1834322"/>
              <a:ext cx="20954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SOF + SMV + RBV 24W</a:t>
              </a:r>
            </a:p>
          </p:txBody>
        </p:sp>
        <p:sp>
          <p:nvSpPr>
            <p:cNvPr id="203" name="ZoneTexte 85"/>
            <p:cNvSpPr txBox="1">
              <a:spLocks noChangeArrowheads="1"/>
            </p:cNvSpPr>
            <p:nvPr/>
          </p:nvSpPr>
          <p:spPr bwMode="auto">
            <a:xfrm>
              <a:off x="2878563" y="1834322"/>
              <a:ext cx="15520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SOF + SMV 24W</a:t>
              </a:r>
              <a:endParaRPr lang="en-GB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4" name="Rectangle 3"/>
            <p:cNvSpPr>
              <a:spLocks noChangeArrowheads="1"/>
            </p:cNvSpPr>
            <p:nvPr/>
          </p:nvSpPr>
          <p:spPr bwMode="auto">
            <a:xfrm>
              <a:off x="4660253" y="1916832"/>
              <a:ext cx="177800" cy="14446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>
                <a:ea typeface="ＭＳ Ｐゴシック" pitchFamily="34" charset="-128"/>
              </a:endParaRPr>
            </a:p>
          </p:txBody>
        </p:sp>
        <p:sp>
          <p:nvSpPr>
            <p:cNvPr id="205" name="Rectangle 4"/>
            <p:cNvSpPr>
              <a:spLocks noChangeArrowheads="1"/>
            </p:cNvSpPr>
            <p:nvPr/>
          </p:nvSpPr>
          <p:spPr bwMode="auto">
            <a:xfrm>
              <a:off x="7127149" y="1916832"/>
              <a:ext cx="177800" cy="1444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>
                <a:ea typeface="ＭＳ Ｐゴシック" pitchFamily="34" charset="-128"/>
              </a:endParaRPr>
            </a:p>
          </p:txBody>
        </p:sp>
        <p:sp>
          <p:nvSpPr>
            <p:cNvPr id="206" name="ZoneTexte 84"/>
            <p:cNvSpPr txBox="1">
              <a:spLocks noChangeArrowheads="1"/>
            </p:cNvSpPr>
            <p:nvPr/>
          </p:nvSpPr>
          <p:spPr bwMode="auto">
            <a:xfrm>
              <a:off x="4817416" y="1834322"/>
              <a:ext cx="20954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SOF + SMV + RBV 12W</a:t>
              </a:r>
            </a:p>
          </p:txBody>
        </p:sp>
        <p:sp>
          <p:nvSpPr>
            <p:cNvPr id="207" name="ZoneTexte 85"/>
            <p:cNvSpPr txBox="1">
              <a:spLocks noChangeArrowheads="1"/>
            </p:cNvSpPr>
            <p:nvPr/>
          </p:nvSpPr>
          <p:spPr bwMode="auto">
            <a:xfrm>
              <a:off x="7284312" y="1834322"/>
              <a:ext cx="15520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SOF + SMV 12W</a:t>
              </a:r>
              <a:endParaRPr lang="en-GB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2" name="Text Box 2"/>
          <p:cNvSpPr txBox="1">
            <a:spLocks noChangeArrowheads="1"/>
          </p:cNvSpPr>
          <p:nvPr/>
        </p:nvSpPr>
        <p:spPr bwMode="auto">
          <a:xfrm>
            <a:off x="1131888" y="1128713"/>
            <a:ext cx="68675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ts val="2363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(HCV RNA &lt; 25 IU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/ml) 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in Cohort 2</a:t>
            </a:r>
          </a:p>
          <a:p>
            <a:pPr algn="ctr">
              <a:lnSpc>
                <a:spcPts val="2363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Treatment naïve and non responders, </a:t>
            </a:r>
            <a:r>
              <a:rPr lang="en-US" sz="2400" b="1" dirty="0" err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Metavir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 F3-F4 </a:t>
            </a:r>
          </a:p>
        </p:txBody>
      </p:sp>
      <p:grpSp>
        <p:nvGrpSpPr>
          <p:cNvPr id="14434" name="Grouper 26"/>
          <p:cNvGrpSpPr>
            <a:grpSpLocks/>
          </p:cNvGrpSpPr>
          <p:nvPr/>
        </p:nvGrpSpPr>
        <p:grpSpPr bwMode="auto">
          <a:xfrm>
            <a:off x="-17463" y="6570663"/>
            <a:ext cx="804863" cy="287337"/>
            <a:chOff x="-25796" y="6570663"/>
            <a:chExt cx="1182759" cy="288111"/>
          </a:xfrm>
        </p:grpSpPr>
        <p:sp>
          <p:nvSpPr>
            <p:cNvPr id="1444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4448" name="ZoneTexte 23"/>
            <p:cNvSpPr txBox="1">
              <a:spLocks noChangeArrowheads="1"/>
            </p:cNvSpPr>
            <p:nvPr/>
          </p:nvSpPr>
          <p:spPr bwMode="auto">
            <a:xfrm>
              <a:off x="-25796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COSMOS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443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COSMOS Study: SOF + SMV </a:t>
            </a:r>
            <a:r>
              <a:rPr lang="en-US" u="sng" smtClean="0">
                <a:ea typeface="ＭＳ Ｐゴシック" pitchFamily="34" charset="-128"/>
              </a:rPr>
              <a:t>+</a:t>
            </a:r>
            <a:r>
              <a:rPr lang="en-US" smtClean="0">
                <a:ea typeface="ＭＳ Ｐゴシック" pitchFamily="34" charset="-128"/>
              </a:rPr>
              <a:t> RBV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for genotype 1 – Phase IIa</a:t>
            </a:r>
          </a:p>
        </p:txBody>
      </p:sp>
      <p:sp>
        <p:nvSpPr>
          <p:cNvPr id="14436" name="ZoneTexte 69"/>
          <p:cNvSpPr txBox="1">
            <a:spLocks noChangeArrowheads="1"/>
          </p:cNvSpPr>
          <p:nvPr/>
        </p:nvSpPr>
        <p:spPr bwMode="auto">
          <a:xfrm>
            <a:off x="6105525" y="6573838"/>
            <a:ext cx="30162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2014;384:1756-65</a:t>
            </a:r>
          </a:p>
        </p:txBody>
      </p:sp>
      <p:sp>
        <p:nvSpPr>
          <p:cNvPr id="14528" name="Rectangle 192"/>
          <p:cNvSpPr>
            <a:spLocks noChangeArrowheads="1"/>
          </p:cNvSpPr>
          <p:nvPr/>
        </p:nvSpPr>
        <p:spPr bwMode="auto">
          <a:xfrm>
            <a:off x="899394" y="3173413"/>
            <a:ext cx="239713" cy="20193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29" name="Rectangle 193"/>
          <p:cNvSpPr>
            <a:spLocks noChangeArrowheads="1"/>
          </p:cNvSpPr>
          <p:nvPr/>
        </p:nvSpPr>
        <p:spPr bwMode="auto">
          <a:xfrm>
            <a:off x="2469833" y="3327400"/>
            <a:ext cx="239712" cy="1865313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0" name="Rectangle 194"/>
          <p:cNvSpPr>
            <a:spLocks noChangeArrowheads="1"/>
          </p:cNvSpPr>
          <p:nvPr/>
        </p:nvSpPr>
        <p:spPr bwMode="auto">
          <a:xfrm>
            <a:off x="3939283" y="3021013"/>
            <a:ext cx="239712" cy="217170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1" name="Rectangle 195"/>
          <p:cNvSpPr>
            <a:spLocks noChangeArrowheads="1"/>
          </p:cNvSpPr>
          <p:nvPr/>
        </p:nvSpPr>
        <p:spPr bwMode="auto">
          <a:xfrm>
            <a:off x="5409495" y="3021013"/>
            <a:ext cx="239713" cy="21717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2" name="Rectangle 196"/>
          <p:cNvSpPr>
            <a:spLocks noChangeArrowheads="1"/>
          </p:cNvSpPr>
          <p:nvPr/>
        </p:nvSpPr>
        <p:spPr bwMode="auto">
          <a:xfrm>
            <a:off x="1219449" y="3021013"/>
            <a:ext cx="239712" cy="217170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3" name="Rectangle 197"/>
          <p:cNvSpPr>
            <a:spLocks noChangeArrowheads="1"/>
          </p:cNvSpPr>
          <p:nvPr/>
        </p:nvSpPr>
        <p:spPr bwMode="auto">
          <a:xfrm>
            <a:off x="2836871" y="3021013"/>
            <a:ext cx="239713" cy="217170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4" name="Rectangle 198"/>
          <p:cNvSpPr>
            <a:spLocks noChangeArrowheads="1"/>
          </p:cNvSpPr>
          <p:nvPr/>
        </p:nvSpPr>
        <p:spPr bwMode="auto">
          <a:xfrm>
            <a:off x="4321495" y="3021013"/>
            <a:ext cx="239713" cy="217170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5" name="Rectangle 199"/>
          <p:cNvSpPr>
            <a:spLocks noChangeArrowheads="1"/>
          </p:cNvSpPr>
          <p:nvPr/>
        </p:nvSpPr>
        <p:spPr bwMode="auto">
          <a:xfrm>
            <a:off x="5756083" y="3278188"/>
            <a:ext cx="239712" cy="1914525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6" name="Rectangle 200"/>
          <p:cNvSpPr>
            <a:spLocks noChangeArrowheads="1"/>
          </p:cNvSpPr>
          <p:nvPr/>
        </p:nvSpPr>
        <p:spPr bwMode="auto">
          <a:xfrm>
            <a:off x="1523777" y="3173413"/>
            <a:ext cx="239713" cy="20193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7" name="Rectangle 201"/>
          <p:cNvSpPr>
            <a:spLocks noChangeArrowheads="1"/>
          </p:cNvSpPr>
          <p:nvPr/>
        </p:nvSpPr>
        <p:spPr bwMode="auto">
          <a:xfrm>
            <a:off x="3203910" y="3192463"/>
            <a:ext cx="239712" cy="2000250"/>
          </a:xfrm>
          <a:prstGeom prst="rect">
            <a:avLst/>
          </a:prstGeom>
          <a:solidFill>
            <a:srgbClr val="FFC0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8" name="Rectangle 202"/>
          <p:cNvSpPr>
            <a:spLocks noChangeArrowheads="1"/>
          </p:cNvSpPr>
          <p:nvPr/>
        </p:nvSpPr>
        <p:spPr bwMode="auto">
          <a:xfrm>
            <a:off x="4715583" y="3021013"/>
            <a:ext cx="228600" cy="2171700"/>
          </a:xfrm>
          <a:prstGeom prst="rect">
            <a:avLst/>
          </a:prstGeom>
          <a:solidFill>
            <a:srgbClr val="00B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39" name="Rectangle 203"/>
          <p:cNvSpPr>
            <a:spLocks noChangeArrowheads="1"/>
          </p:cNvSpPr>
          <p:nvPr/>
        </p:nvSpPr>
        <p:spPr bwMode="auto">
          <a:xfrm>
            <a:off x="6126420" y="3173413"/>
            <a:ext cx="239713" cy="201930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0" name="Rectangle 204"/>
          <p:cNvSpPr>
            <a:spLocks noChangeArrowheads="1"/>
          </p:cNvSpPr>
          <p:nvPr/>
        </p:nvSpPr>
        <p:spPr bwMode="auto">
          <a:xfrm>
            <a:off x="1813397" y="3173413"/>
            <a:ext cx="238125" cy="2019300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1" name="Line 205"/>
          <p:cNvSpPr>
            <a:spLocks noChangeShapeType="1"/>
          </p:cNvSpPr>
          <p:nvPr/>
        </p:nvSpPr>
        <p:spPr bwMode="auto">
          <a:xfrm>
            <a:off x="662683" y="3021013"/>
            <a:ext cx="0" cy="21717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2" name="Line 206"/>
          <p:cNvSpPr>
            <a:spLocks noChangeShapeType="1"/>
          </p:cNvSpPr>
          <p:nvPr/>
        </p:nvSpPr>
        <p:spPr bwMode="auto">
          <a:xfrm>
            <a:off x="634108" y="5192713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3" name="Line 207"/>
          <p:cNvSpPr>
            <a:spLocks noChangeShapeType="1"/>
          </p:cNvSpPr>
          <p:nvPr/>
        </p:nvSpPr>
        <p:spPr bwMode="auto">
          <a:xfrm>
            <a:off x="634108" y="4762500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4" name="Line 208"/>
          <p:cNvSpPr>
            <a:spLocks noChangeShapeType="1"/>
          </p:cNvSpPr>
          <p:nvPr/>
        </p:nvSpPr>
        <p:spPr bwMode="auto">
          <a:xfrm>
            <a:off x="634108" y="4321175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5" name="Line 209"/>
          <p:cNvSpPr>
            <a:spLocks noChangeShapeType="1"/>
          </p:cNvSpPr>
          <p:nvPr/>
        </p:nvSpPr>
        <p:spPr bwMode="auto">
          <a:xfrm>
            <a:off x="634108" y="3890963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6" name="Line 210"/>
          <p:cNvSpPr>
            <a:spLocks noChangeShapeType="1"/>
          </p:cNvSpPr>
          <p:nvPr/>
        </p:nvSpPr>
        <p:spPr bwMode="auto">
          <a:xfrm>
            <a:off x="634108" y="3451225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7" name="Line 211"/>
          <p:cNvSpPr>
            <a:spLocks noChangeShapeType="1"/>
          </p:cNvSpPr>
          <p:nvPr/>
        </p:nvSpPr>
        <p:spPr bwMode="auto">
          <a:xfrm>
            <a:off x="634108" y="3021013"/>
            <a:ext cx="28575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8" name="Line 212"/>
          <p:cNvSpPr>
            <a:spLocks noChangeShapeType="1"/>
          </p:cNvSpPr>
          <p:nvPr/>
        </p:nvSpPr>
        <p:spPr bwMode="auto">
          <a:xfrm>
            <a:off x="662683" y="5192713"/>
            <a:ext cx="7437709" cy="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49" name="Line 213"/>
          <p:cNvSpPr>
            <a:spLocks noChangeShapeType="1"/>
          </p:cNvSpPr>
          <p:nvPr/>
        </p:nvSpPr>
        <p:spPr bwMode="auto">
          <a:xfrm flipV="1">
            <a:off x="662683" y="5192713"/>
            <a:ext cx="0" cy="38100"/>
          </a:xfrm>
          <a:prstGeom prst="line">
            <a:avLst/>
          </a:pr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555" name="Rectangle 219"/>
          <p:cNvSpPr>
            <a:spLocks noChangeArrowheads="1"/>
          </p:cNvSpPr>
          <p:nvPr/>
        </p:nvSpPr>
        <p:spPr bwMode="auto">
          <a:xfrm>
            <a:off x="949770" y="2981075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93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56" name="Rectangle 220"/>
          <p:cNvSpPr>
            <a:spLocks noChangeArrowheads="1"/>
          </p:cNvSpPr>
          <p:nvPr/>
        </p:nvSpPr>
        <p:spPr bwMode="auto">
          <a:xfrm>
            <a:off x="2514220" y="3151638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86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57" name="Rectangle 221"/>
          <p:cNvSpPr>
            <a:spLocks noChangeArrowheads="1"/>
          </p:cNvSpPr>
          <p:nvPr/>
        </p:nvSpPr>
        <p:spPr bwMode="auto">
          <a:xfrm>
            <a:off x="3922583" y="2838575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58" name="Rectangle 222"/>
          <p:cNvSpPr>
            <a:spLocks noChangeArrowheads="1"/>
          </p:cNvSpPr>
          <p:nvPr/>
        </p:nvSpPr>
        <p:spPr bwMode="auto">
          <a:xfrm>
            <a:off x="5416545" y="2826700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59" name="Rectangle 223"/>
          <p:cNvSpPr>
            <a:spLocks noChangeArrowheads="1"/>
          </p:cNvSpPr>
          <p:nvPr/>
        </p:nvSpPr>
        <p:spPr bwMode="auto">
          <a:xfrm>
            <a:off x="1236858" y="2814825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60" name="Rectangle 224"/>
          <p:cNvSpPr>
            <a:spLocks noChangeArrowheads="1"/>
          </p:cNvSpPr>
          <p:nvPr/>
        </p:nvSpPr>
        <p:spPr bwMode="auto">
          <a:xfrm>
            <a:off x="2847220" y="2826700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61" name="Rectangle 225"/>
          <p:cNvSpPr>
            <a:spLocks noChangeArrowheads="1"/>
          </p:cNvSpPr>
          <p:nvPr/>
        </p:nvSpPr>
        <p:spPr bwMode="auto">
          <a:xfrm>
            <a:off x="4304795" y="2838575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62" name="Rectangle 226"/>
          <p:cNvSpPr>
            <a:spLocks noChangeArrowheads="1"/>
          </p:cNvSpPr>
          <p:nvPr/>
        </p:nvSpPr>
        <p:spPr bwMode="auto">
          <a:xfrm>
            <a:off x="5798883" y="3080263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88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63" name="Rectangle 227"/>
          <p:cNvSpPr>
            <a:spLocks noChangeArrowheads="1"/>
          </p:cNvSpPr>
          <p:nvPr/>
        </p:nvSpPr>
        <p:spPr bwMode="auto">
          <a:xfrm>
            <a:off x="1604320" y="2981075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93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64" name="Rectangle 228"/>
          <p:cNvSpPr>
            <a:spLocks noChangeArrowheads="1"/>
          </p:cNvSpPr>
          <p:nvPr/>
        </p:nvSpPr>
        <p:spPr bwMode="auto">
          <a:xfrm>
            <a:off x="3265183" y="3004825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92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65" name="Rectangle 229"/>
          <p:cNvSpPr>
            <a:spLocks noChangeArrowheads="1"/>
          </p:cNvSpPr>
          <p:nvPr/>
        </p:nvSpPr>
        <p:spPr bwMode="auto">
          <a:xfrm>
            <a:off x="4697295" y="2838575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60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66" name="Rectangle 230"/>
          <p:cNvSpPr>
            <a:spLocks noChangeArrowheads="1"/>
          </p:cNvSpPr>
          <p:nvPr/>
        </p:nvSpPr>
        <p:spPr bwMode="auto">
          <a:xfrm>
            <a:off x="6169220" y="2969200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93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67" name="Rectangle 231"/>
          <p:cNvSpPr>
            <a:spLocks noChangeArrowheads="1"/>
          </p:cNvSpPr>
          <p:nvPr/>
        </p:nvSpPr>
        <p:spPr bwMode="auto">
          <a:xfrm>
            <a:off x="1882658" y="2969200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93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4568" name="Rectangle 232"/>
          <p:cNvSpPr>
            <a:spLocks noChangeArrowheads="1"/>
          </p:cNvSpPr>
          <p:nvPr/>
        </p:nvSpPr>
        <p:spPr bwMode="auto">
          <a:xfrm>
            <a:off x="501826" y="5102288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0</a:t>
            </a:r>
            <a:endParaRPr lang="fr-FR" sz="3600"/>
          </a:p>
        </p:txBody>
      </p:sp>
      <p:sp>
        <p:nvSpPr>
          <p:cNvPr id="14569" name="Rectangle 233"/>
          <p:cNvSpPr>
            <a:spLocks noChangeArrowheads="1"/>
          </p:cNvSpPr>
          <p:nvPr/>
        </p:nvSpPr>
        <p:spPr bwMode="auto">
          <a:xfrm>
            <a:off x="416868" y="4670488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20</a:t>
            </a:r>
            <a:endParaRPr lang="fr-FR" sz="3600"/>
          </a:p>
        </p:txBody>
      </p:sp>
      <p:sp>
        <p:nvSpPr>
          <p:cNvPr id="14570" name="Rectangle 234"/>
          <p:cNvSpPr>
            <a:spLocks noChangeArrowheads="1"/>
          </p:cNvSpPr>
          <p:nvPr/>
        </p:nvSpPr>
        <p:spPr bwMode="auto">
          <a:xfrm>
            <a:off x="416868" y="4230750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40</a:t>
            </a:r>
            <a:endParaRPr lang="fr-FR" sz="3600"/>
          </a:p>
        </p:txBody>
      </p:sp>
      <p:sp>
        <p:nvSpPr>
          <p:cNvPr id="14571" name="Rectangle 235"/>
          <p:cNvSpPr>
            <a:spLocks noChangeArrowheads="1"/>
          </p:cNvSpPr>
          <p:nvPr/>
        </p:nvSpPr>
        <p:spPr bwMode="auto">
          <a:xfrm>
            <a:off x="416868" y="3800538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60</a:t>
            </a:r>
            <a:endParaRPr lang="fr-FR" sz="3600"/>
          </a:p>
        </p:txBody>
      </p:sp>
      <p:sp>
        <p:nvSpPr>
          <p:cNvPr id="14572" name="Rectangle 236"/>
          <p:cNvSpPr>
            <a:spLocks noChangeArrowheads="1"/>
          </p:cNvSpPr>
          <p:nvPr/>
        </p:nvSpPr>
        <p:spPr bwMode="auto">
          <a:xfrm>
            <a:off x="416868" y="3360800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>
                <a:solidFill>
                  <a:srgbClr val="000080"/>
                </a:solidFill>
              </a:rPr>
              <a:t>80</a:t>
            </a:r>
            <a:endParaRPr lang="fr-FR" sz="3600"/>
          </a:p>
        </p:txBody>
      </p:sp>
      <p:sp>
        <p:nvSpPr>
          <p:cNvPr id="14573" name="Rectangle 237"/>
          <p:cNvSpPr>
            <a:spLocks noChangeArrowheads="1"/>
          </p:cNvSpPr>
          <p:nvPr/>
        </p:nvSpPr>
        <p:spPr bwMode="auto">
          <a:xfrm>
            <a:off x="331908" y="2929000"/>
            <a:ext cx="2548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dirty="0">
                <a:solidFill>
                  <a:srgbClr val="000080"/>
                </a:solidFill>
              </a:rPr>
              <a:t>100</a:t>
            </a:r>
            <a:endParaRPr lang="fr-FR" sz="3600" dirty="0"/>
          </a:p>
        </p:txBody>
      </p:sp>
      <p:sp>
        <p:nvSpPr>
          <p:cNvPr id="144" name="ZoneTexte 86"/>
          <p:cNvSpPr txBox="1">
            <a:spLocks noChangeArrowheads="1"/>
          </p:cNvSpPr>
          <p:nvPr/>
        </p:nvSpPr>
        <p:spPr bwMode="auto">
          <a:xfrm>
            <a:off x="2951101" y="5877272"/>
            <a:ext cx="4798109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1500" b="1" dirty="0">
                <a:ea typeface="ＭＳ Ｐゴシック" pitchFamily="34" charset="-128"/>
              </a:rPr>
              <a:t>B</a:t>
            </a:r>
            <a:r>
              <a:rPr lang="en-GB" sz="1500" b="1" dirty="0" smtClean="0">
                <a:ea typeface="ＭＳ Ｐゴシック" pitchFamily="34" charset="-128"/>
              </a:rPr>
              <a:t>y </a:t>
            </a:r>
            <a:r>
              <a:rPr lang="en-GB" sz="1500" b="1" dirty="0" err="1">
                <a:ea typeface="ＭＳ Ｐゴシック" pitchFamily="34" charset="-128"/>
              </a:rPr>
              <a:t>subgenotype</a:t>
            </a:r>
            <a:r>
              <a:rPr lang="en-GB" sz="1500" b="1" dirty="0">
                <a:ea typeface="ＭＳ Ｐゴシック" pitchFamily="34" charset="-128"/>
              </a:rPr>
              <a:t> and G80K mutation (genotype 1a)</a:t>
            </a:r>
          </a:p>
        </p:txBody>
      </p:sp>
      <p:sp>
        <p:nvSpPr>
          <p:cNvPr id="145" name="Rectangle 244"/>
          <p:cNvSpPr>
            <a:spLocks noChangeArrowheads="1"/>
          </p:cNvSpPr>
          <p:nvPr/>
        </p:nvSpPr>
        <p:spPr bwMode="auto">
          <a:xfrm>
            <a:off x="1115418" y="5589240"/>
            <a:ext cx="6973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 err="1">
                <a:solidFill>
                  <a:srgbClr val="000080"/>
                </a:solidFill>
              </a:rPr>
              <a:t>Overall</a:t>
            </a:r>
            <a:endParaRPr lang="fr-FR" sz="1600" b="1" dirty="0"/>
          </a:p>
        </p:txBody>
      </p:sp>
      <p:sp>
        <p:nvSpPr>
          <p:cNvPr id="146" name="Rectangle 40"/>
          <p:cNvSpPr>
            <a:spLocks noChangeArrowheads="1"/>
          </p:cNvSpPr>
          <p:nvPr/>
        </p:nvSpPr>
        <p:spPr bwMode="auto">
          <a:xfrm>
            <a:off x="2420007" y="520349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"/>
              </a:spcBef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1b</a:t>
            </a:r>
          </a:p>
        </p:txBody>
      </p:sp>
      <p:sp>
        <p:nvSpPr>
          <p:cNvPr id="147" name="Rectangle 40"/>
          <p:cNvSpPr>
            <a:spLocks noChangeArrowheads="1"/>
          </p:cNvSpPr>
          <p:nvPr/>
        </p:nvSpPr>
        <p:spPr bwMode="auto">
          <a:xfrm>
            <a:off x="2674242" y="5203492"/>
            <a:ext cx="5453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Q80K</a:t>
            </a:r>
          </a:p>
        </p:txBody>
      </p:sp>
      <p:sp>
        <p:nvSpPr>
          <p:cNvPr id="148" name="Rectangle 40"/>
          <p:cNvSpPr>
            <a:spLocks noChangeArrowheads="1"/>
          </p:cNvSpPr>
          <p:nvPr/>
        </p:nvSpPr>
        <p:spPr bwMode="auto">
          <a:xfrm>
            <a:off x="3073938" y="5203492"/>
            <a:ext cx="529312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no </a:t>
            </a:r>
            <a:endParaRPr lang="en-GB" sz="1050" dirty="0" smtClean="0">
              <a:latin typeface="+mn-lt"/>
              <a:ea typeface="Arial" pitchFamily="-1" charset="0"/>
              <a:cs typeface="Arial" pitchFamily="-1" charset="0"/>
            </a:endParaRPr>
          </a:p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Q80K</a:t>
            </a:r>
            <a:endParaRPr lang="en-GB" sz="1050" dirty="0"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149" name="Rectangle 40"/>
          <p:cNvSpPr>
            <a:spLocks noChangeArrowheads="1"/>
          </p:cNvSpPr>
          <p:nvPr/>
        </p:nvSpPr>
        <p:spPr bwMode="auto">
          <a:xfrm>
            <a:off x="3871142" y="520349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"/>
              </a:spcBef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1b</a:t>
            </a:r>
          </a:p>
        </p:txBody>
      </p:sp>
      <p:sp>
        <p:nvSpPr>
          <p:cNvPr id="150" name="Rectangle 40"/>
          <p:cNvSpPr>
            <a:spLocks noChangeArrowheads="1"/>
          </p:cNvSpPr>
          <p:nvPr/>
        </p:nvSpPr>
        <p:spPr bwMode="auto">
          <a:xfrm>
            <a:off x="4172220" y="5203492"/>
            <a:ext cx="5453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Q80K</a:t>
            </a:r>
          </a:p>
        </p:txBody>
      </p:sp>
      <p:sp>
        <p:nvSpPr>
          <p:cNvPr id="151" name="Rectangle 40"/>
          <p:cNvSpPr>
            <a:spLocks noChangeArrowheads="1"/>
          </p:cNvSpPr>
          <p:nvPr/>
        </p:nvSpPr>
        <p:spPr bwMode="auto">
          <a:xfrm>
            <a:off x="4563751" y="5203492"/>
            <a:ext cx="529311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n</a:t>
            </a: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o</a:t>
            </a:r>
          </a:p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Q80K</a:t>
            </a:r>
            <a:endParaRPr lang="en-GB" sz="1050" dirty="0"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152" name="Rectangle 40"/>
          <p:cNvSpPr>
            <a:spLocks noChangeArrowheads="1"/>
          </p:cNvSpPr>
          <p:nvPr/>
        </p:nvSpPr>
        <p:spPr bwMode="auto">
          <a:xfrm>
            <a:off x="5332080" y="520349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"/>
              </a:spcBef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1b</a:t>
            </a:r>
          </a:p>
        </p:txBody>
      </p:sp>
      <p:sp>
        <p:nvSpPr>
          <p:cNvPr id="153" name="Rectangle 40"/>
          <p:cNvSpPr>
            <a:spLocks noChangeArrowheads="1"/>
          </p:cNvSpPr>
          <p:nvPr/>
        </p:nvSpPr>
        <p:spPr bwMode="auto">
          <a:xfrm>
            <a:off x="5584957" y="5203492"/>
            <a:ext cx="5453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Q80K</a:t>
            </a:r>
          </a:p>
        </p:txBody>
      </p:sp>
      <p:sp>
        <p:nvSpPr>
          <p:cNvPr id="154" name="Rectangle 40"/>
          <p:cNvSpPr>
            <a:spLocks noChangeArrowheads="1"/>
          </p:cNvSpPr>
          <p:nvPr/>
        </p:nvSpPr>
        <p:spPr bwMode="auto">
          <a:xfrm>
            <a:off x="6008891" y="5203492"/>
            <a:ext cx="529311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1a</a:t>
            </a:r>
            <a:b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</a:b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no</a:t>
            </a:r>
            <a:b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</a:b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Q80K</a:t>
            </a:r>
            <a:endParaRPr lang="en-GB" sz="1050" dirty="0">
              <a:latin typeface="+mn-lt"/>
              <a:ea typeface="Arial" pitchFamily="-1" charset="0"/>
              <a:cs typeface="Arial" pitchFamily="-1" charset="0"/>
            </a:endParaRPr>
          </a:p>
        </p:txBody>
      </p:sp>
      <p:sp>
        <p:nvSpPr>
          <p:cNvPr id="155" name="Rectangle 40"/>
          <p:cNvSpPr>
            <a:spLocks noChangeArrowheads="1"/>
          </p:cNvSpPr>
          <p:nvPr/>
        </p:nvSpPr>
        <p:spPr bwMode="auto">
          <a:xfrm>
            <a:off x="6777755" y="5203492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"/>
              </a:spcBef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1b</a:t>
            </a:r>
          </a:p>
        </p:txBody>
      </p:sp>
      <p:sp>
        <p:nvSpPr>
          <p:cNvPr id="156" name="Rectangle 40"/>
          <p:cNvSpPr>
            <a:spLocks noChangeArrowheads="1"/>
          </p:cNvSpPr>
          <p:nvPr/>
        </p:nvSpPr>
        <p:spPr bwMode="auto">
          <a:xfrm>
            <a:off x="7019057" y="5203492"/>
            <a:ext cx="54534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Q80K</a:t>
            </a:r>
          </a:p>
        </p:txBody>
      </p:sp>
      <p:sp>
        <p:nvSpPr>
          <p:cNvPr id="157" name="Rectangle 40"/>
          <p:cNvSpPr>
            <a:spLocks noChangeArrowheads="1"/>
          </p:cNvSpPr>
          <p:nvPr/>
        </p:nvSpPr>
        <p:spPr bwMode="auto">
          <a:xfrm>
            <a:off x="7411768" y="5203492"/>
            <a:ext cx="529311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050" dirty="0">
                <a:latin typeface="+mn-lt"/>
                <a:ea typeface="Arial" pitchFamily="-1" charset="0"/>
                <a:cs typeface="Arial" pitchFamily="-1" charset="0"/>
              </a:rPr>
              <a:t>1a</a:t>
            </a:r>
          </a:p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no</a:t>
            </a:r>
          </a:p>
          <a:p>
            <a:pPr algn="ctr">
              <a:defRPr/>
            </a:pPr>
            <a:r>
              <a:rPr lang="en-GB" sz="1050" dirty="0" smtClean="0">
                <a:latin typeface="+mn-lt"/>
                <a:ea typeface="Arial" pitchFamily="-1" charset="0"/>
                <a:cs typeface="Arial" pitchFamily="-1" charset="0"/>
              </a:rPr>
              <a:t>Q80K</a:t>
            </a:r>
            <a:endParaRPr lang="en-GB" sz="1050" dirty="0">
              <a:latin typeface="+mn-lt"/>
              <a:ea typeface="Arial" pitchFamily="-1" charset="0"/>
              <a:cs typeface="Arial" pitchFamily="-1" charset="0"/>
            </a:endParaRPr>
          </a:p>
        </p:txBody>
      </p:sp>
      <p:cxnSp>
        <p:nvCxnSpPr>
          <p:cNvPr id="158" name="Connecteur droit 157"/>
          <p:cNvCxnSpPr/>
          <p:nvPr/>
        </p:nvCxnSpPr>
        <p:spPr>
          <a:xfrm>
            <a:off x="2411562" y="5805264"/>
            <a:ext cx="5472608" cy="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9" name="Rectangle 195"/>
          <p:cNvSpPr>
            <a:spLocks noChangeArrowheads="1"/>
          </p:cNvSpPr>
          <p:nvPr/>
        </p:nvSpPr>
        <p:spPr bwMode="auto">
          <a:xfrm>
            <a:off x="6834899" y="3011624"/>
            <a:ext cx="239713" cy="2171700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0" name="Rectangle 199"/>
          <p:cNvSpPr>
            <a:spLocks noChangeArrowheads="1"/>
          </p:cNvSpPr>
          <p:nvPr/>
        </p:nvSpPr>
        <p:spPr bwMode="auto">
          <a:xfrm>
            <a:off x="7572450" y="3268799"/>
            <a:ext cx="239712" cy="1914525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2" name="Rectangle 222"/>
          <p:cNvSpPr>
            <a:spLocks noChangeArrowheads="1"/>
          </p:cNvSpPr>
          <p:nvPr/>
        </p:nvSpPr>
        <p:spPr bwMode="auto">
          <a:xfrm>
            <a:off x="6806324" y="2817311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63" name="Rectangle 226"/>
          <p:cNvSpPr>
            <a:spLocks noChangeArrowheads="1"/>
          </p:cNvSpPr>
          <p:nvPr/>
        </p:nvSpPr>
        <p:spPr bwMode="auto">
          <a:xfrm>
            <a:off x="7627125" y="3058999"/>
            <a:ext cx="15709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88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65" name="Rectangle 195"/>
          <p:cNvSpPr>
            <a:spLocks noChangeArrowheads="1"/>
          </p:cNvSpPr>
          <p:nvPr/>
        </p:nvSpPr>
        <p:spPr bwMode="auto">
          <a:xfrm>
            <a:off x="7191700" y="3011624"/>
            <a:ext cx="239713" cy="2171700"/>
          </a:xfrm>
          <a:prstGeom prst="rect">
            <a:avLst/>
          </a:prstGeom>
          <a:solidFill>
            <a:srgbClr val="0070C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6" name="Rectangle 222"/>
          <p:cNvSpPr>
            <a:spLocks noChangeArrowheads="1"/>
          </p:cNvSpPr>
          <p:nvPr/>
        </p:nvSpPr>
        <p:spPr bwMode="auto">
          <a:xfrm>
            <a:off x="7163125" y="2817311"/>
            <a:ext cx="2356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200" b="1" dirty="0">
                <a:solidFill>
                  <a:srgbClr val="333399"/>
                </a:solidFill>
                <a:latin typeface="Calibri" pitchFamily="34" charset="0"/>
              </a:rPr>
              <a:t>100</a:t>
            </a:r>
            <a:endParaRPr lang="fr-FR" sz="16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167" name="Text Box 148"/>
          <p:cNvSpPr txBox="1">
            <a:spLocks noChangeArrowheads="1"/>
          </p:cNvSpPr>
          <p:nvPr/>
        </p:nvSpPr>
        <p:spPr bwMode="auto">
          <a:xfrm>
            <a:off x="323528" y="2553787"/>
            <a:ext cx="312845" cy="268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>
                <a:ea typeface="ＭＳ Ｐゴシック" pitchFamily="34" charset="-128"/>
              </a:rPr>
              <a:t>%</a:t>
            </a:r>
          </a:p>
        </p:txBody>
      </p:sp>
      <p:sp>
        <p:nvSpPr>
          <p:cNvPr id="168" name="ZoneTexte 78"/>
          <p:cNvSpPr txBox="1">
            <a:spLocks noChangeArrowheads="1"/>
          </p:cNvSpPr>
          <p:nvPr/>
        </p:nvSpPr>
        <p:spPr bwMode="auto">
          <a:xfrm>
            <a:off x="611560" y="4915595"/>
            <a:ext cx="28725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N</a:t>
            </a:r>
          </a:p>
        </p:txBody>
      </p:sp>
      <p:sp>
        <p:nvSpPr>
          <p:cNvPr id="169" name="ZoneTexte 79"/>
          <p:cNvSpPr txBox="1">
            <a:spLocks noChangeArrowheads="1"/>
          </p:cNvSpPr>
          <p:nvPr/>
        </p:nvSpPr>
        <p:spPr bwMode="auto">
          <a:xfrm>
            <a:off x="822326" y="4915595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30</a:t>
            </a:r>
          </a:p>
        </p:txBody>
      </p:sp>
      <p:sp>
        <p:nvSpPr>
          <p:cNvPr id="170" name="ZoneTexte 80"/>
          <p:cNvSpPr txBox="1">
            <a:spLocks noChangeArrowheads="1"/>
          </p:cNvSpPr>
          <p:nvPr/>
        </p:nvSpPr>
        <p:spPr bwMode="auto">
          <a:xfrm>
            <a:off x="1158920" y="4915595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171" name="ZoneTexte 81"/>
          <p:cNvSpPr txBox="1">
            <a:spLocks noChangeArrowheads="1"/>
          </p:cNvSpPr>
          <p:nvPr/>
        </p:nvSpPr>
        <p:spPr bwMode="auto">
          <a:xfrm>
            <a:off x="1469687" y="4915595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27</a:t>
            </a:r>
          </a:p>
        </p:txBody>
      </p:sp>
      <p:sp>
        <p:nvSpPr>
          <p:cNvPr id="172" name="ZoneTexte 82"/>
          <p:cNvSpPr txBox="1">
            <a:spLocks noChangeArrowheads="1"/>
          </p:cNvSpPr>
          <p:nvPr/>
        </p:nvSpPr>
        <p:spPr bwMode="auto">
          <a:xfrm>
            <a:off x="1731307" y="4915595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14</a:t>
            </a:r>
          </a:p>
        </p:txBody>
      </p:sp>
      <p:sp>
        <p:nvSpPr>
          <p:cNvPr id="173" name="ZoneTexte 83"/>
          <p:cNvSpPr txBox="1">
            <a:spLocks noChangeArrowheads="1"/>
          </p:cNvSpPr>
          <p:nvPr/>
        </p:nvSpPr>
        <p:spPr bwMode="auto">
          <a:xfrm>
            <a:off x="2423635" y="4915595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7</a:t>
            </a:r>
          </a:p>
        </p:txBody>
      </p:sp>
      <p:sp>
        <p:nvSpPr>
          <p:cNvPr id="174" name="ZoneTexte 84"/>
          <p:cNvSpPr txBox="1">
            <a:spLocks noChangeArrowheads="1"/>
          </p:cNvSpPr>
          <p:nvPr/>
        </p:nvSpPr>
        <p:spPr bwMode="auto">
          <a:xfrm>
            <a:off x="2769694" y="4915595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11</a:t>
            </a:r>
          </a:p>
        </p:txBody>
      </p:sp>
      <p:sp>
        <p:nvSpPr>
          <p:cNvPr id="175" name="ZoneTexte 85"/>
          <p:cNvSpPr txBox="1">
            <a:spLocks noChangeArrowheads="1"/>
          </p:cNvSpPr>
          <p:nvPr/>
        </p:nvSpPr>
        <p:spPr bwMode="auto">
          <a:xfrm>
            <a:off x="3132608" y="4915595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/>
              <a:t>12</a:t>
            </a:r>
          </a:p>
        </p:txBody>
      </p:sp>
      <p:sp>
        <p:nvSpPr>
          <p:cNvPr id="176" name="ZoneTexte 116"/>
          <p:cNvSpPr txBox="1">
            <a:spLocks noChangeArrowheads="1"/>
          </p:cNvSpPr>
          <p:nvPr/>
        </p:nvSpPr>
        <p:spPr bwMode="auto">
          <a:xfrm>
            <a:off x="3933560" y="4915595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77" name="ZoneTexte 117"/>
          <p:cNvSpPr txBox="1">
            <a:spLocks noChangeArrowheads="1"/>
          </p:cNvSpPr>
          <p:nvPr/>
        </p:nvSpPr>
        <p:spPr bwMode="auto">
          <a:xfrm>
            <a:off x="4303369" y="4915595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78" name="ZoneTexte 118"/>
          <p:cNvSpPr txBox="1">
            <a:spLocks noChangeArrowheads="1"/>
          </p:cNvSpPr>
          <p:nvPr/>
        </p:nvSpPr>
        <p:spPr bwMode="auto">
          <a:xfrm>
            <a:off x="4701908" y="4915595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79" name="ZoneTexte 122"/>
          <p:cNvSpPr txBox="1">
            <a:spLocks noChangeArrowheads="1"/>
          </p:cNvSpPr>
          <p:nvPr/>
        </p:nvSpPr>
        <p:spPr bwMode="auto">
          <a:xfrm>
            <a:off x="5385416" y="4915595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5</a:t>
            </a:r>
          </a:p>
        </p:txBody>
      </p:sp>
      <p:sp>
        <p:nvSpPr>
          <p:cNvPr id="180" name="ZoneTexte 123"/>
          <p:cNvSpPr txBox="1">
            <a:spLocks noChangeArrowheads="1"/>
          </p:cNvSpPr>
          <p:nvPr/>
        </p:nvSpPr>
        <p:spPr bwMode="auto">
          <a:xfrm>
            <a:off x="5755225" y="4915595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/>
              <a:t>8</a:t>
            </a:r>
          </a:p>
        </p:txBody>
      </p:sp>
      <p:sp>
        <p:nvSpPr>
          <p:cNvPr id="181" name="ZoneTexte 124"/>
          <p:cNvSpPr txBox="1">
            <a:spLocks noChangeArrowheads="1"/>
          </p:cNvSpPr>
          <p:nvPr/>
        </p:nvSpPr>
        <p:spPr bwMode="auto">
          <a:xfrm>
            <a:off x="6094389" y="4915595"/>
            <a:ext cx="34176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/>
              <a:t>14</a:t>
            </a:r>
          </a:p>
        </p:txBody>
      </p:sp>
      <p:sp>
        <p:nvSpPr>
          <p:cNvPr id="182" name="ZoneTexte 128"/>
          <p:cNvSpPr txBox="1">
            <a:spLocks noChangeArrowheads="1"/>
          </p:cNvSpPr>
          <p:nvPr/>
        </p:nvSpPr>
        <p:spPr bwMode="auto">
          <a:xfrm>
            <a:off x="6836090" y="4915595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83" name="ZoneTexte 129"/>
          <p:cNvSpPr txBox="1">
            <a:spLocks noChangeArrowheads="1"/>
          </p:cNvSpPr>
          <p:nvPr/>
        </p:nvSpPr>
        <p:spPr bwMode="auto">
          <a:xfrm>
            <a:off x="7182149" y="4915595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84" name="ZoneTexte 87"/>
          <p:cNvSpPr txBox="1">
            <a:spLocks noChangeArrowheads="1"/>
          </p:cNvSpPr>
          <p:nvPr/>
        </p:nvSpPr>
        <p:spPr bwMode="auto">
          <a:xfrm>
            <a:off x="7594110" y="4915595"/>
            <a:ext cx="26321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100">
                <a:solidFill>
                  <a:schemeClr val="bg1"/>
                </a:solidFill>
              </a:rPr>
              <a:t>8</a:t>
            </a:r>
          </a:p>
        </p:txBody>
      </p:sp>
      <p:grpSp>
        <p:nvGrpSpPr>
          <p:cNvPr id="185" name="Groupe 146"/>
          <p:cNvGrpSpPr>
            <a:grpSpLocks/>
          </p:cNvGrpSpPr>
          <p:nvPr/>
        </p:nvGrpSpPr>
        <p:grpSpPr bwMode="auto">
          <a:xfrm>
            <a:off x="214313" y="1800225"/>
            <a:ext cx="8712200" cy="393700"/>
            <a:chOff x="214237" y="1799614"/>
            <a:chExt cx="8712968" cy="393675"/>
          </a:xfrm>
        </p:grpSpPr>
        <p:sp>
          <p:nvSpPr>
            <p:cNvPr id="186" name="AutoShape 126"/>
            <p:cNvSpPr>
              <a:spLocks noChangeArrowheads="1"/>
            </p:cNvSpPr>
            <p:nvPr/>
          </p:nvSpPr>
          <p:spPr bwMode="auto">
            <a:xfrm>
              <a:off x="214237" y="1799614"/>
              <a:ext cx="8712968" cy="39367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fr-FR" sz="2800"/>
            </a:p>
          </p:txBody>
        </p:sp>
        <p:sp>
          <p:nvSpPr>
            <p:cNvPr id="187" name="Rectangle 3"/>
            <p:cNvSpPr>
              <a:spLocks noChangeArrowheads="1"/>
            </p:cNvSpPr>
            <p:nvPr/>
          </p:nvSpPr>
          <p:spPr bwMode="auto">
            <a:xfrm>
              <a:off x="375176" y="1916832"/>
              <a:ext cx="177800" cy="14446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>
                <a:ea typeface="ＭＳ Ｐゴシック" pitchFamily="34" charset="-128"/>
              </a:endParaRPr>
            </a:p>
          </p:txBody>
        </p:sp>
        <p:sp>
          <p:nvSpPr>
            <p:cNvPr id="188" name="Rectangle 4"/>
            <p:cNvSpPr>
              <a:spLocks noChangeArrowheads="1"/>
            </p:cNvSpPr>
            <p:nvPr/>
          </p:nvSpPr>
          <p:spPr bwMode="auto">
            <a:xfrm>
              <a:off x="2721400" y="1916832"/>
              <a:ext cx="177800" cy="144463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>
                <a:ea typeface="ＭＳ Ｐゴシック" pitchFamily="34" charset="-128"/>
              </a:endParaRPr>
            </a:p>
          </p:txBody>
        </p:sp>
        <p:sp>
          <p:nvSpPr>
            <p:cNvPr id="189" name="ZoneTexte 84"/>
            <p:cNvSpPr txBox="1">
              <a:spLocks noChangeArrowheads="1"/>
            </p:cNvSpPr>
            <p:nvPr/>
          </p:nvSpPr>
          <p:spPr bwMode="auto">
            <a:xfrm>
              <a:off x="532339" y="1834322"/>
              <a:ext cx="20954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SOF + SMV + RBV 24W</a:t>
              </a:r>
            </a:p>
          </p:txBody>
        </p:sp>
        <p:sp>
          <p:nvSpPr>
            <p:cNvPr id="190" name="ZoneTexte 85"/>
            <p:cNvSpPr txBox="1">
              <a:spLocks noChangeArrowheads="1"/>
            </p:cNvSpPr>
            <p:nvPr/>
          </p:nvSpPr>
          <p:spPr bwMode="auto">
            <a:xfrm>
              <a:off x="2878563" y="1834322"/>
              <a:ext cx="15520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SOF + SMV 24W</a:t>
              </a:r>
              <a:endParaRPr lang="en-GB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191" name="Rectangle 3"/>
            <p:cNvSpPr>
              <a:spLocks noChangeArrowheads="1"/>
            </p:cNvSpPr>
            <p:nvPr/>
          </p:nvSpPr>
          <p:spPr bwMode="auto">
            <a:xfrm>
              <a:off x="4660253" y="1916832"/>
              <a:ext cx="177800" cy="144462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>
                <a:ea typeface="ＭＳ Ｐゴシック" pitchFamily="34" charset="-128"/>
              </a:endParaRPr>
            </a:p>
          </p:txBody>
        </p:sp>
        <p:sp>
          <p:nvSpPr>
            <p:cNvPr id="192" name="Rectangle 4"/>
            <p:cNvSpPr>
              <a:spLocks noChangeArrowheads="1"/>
            </p:cNvSpPr>
            <p:nvPr/>
          </p:nvSpPr>
          <p:spPr bwMode="auto">
            <a:xfrm>
              <a:off x="7127149" y="1916832"/>
              <a:ext cx="177800" cy="1444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2400">
                <a:ea typeface="ＭＳ Ｐゴシック" pitchFamily="34" charset="-128"/>
              </a:endParaRPr>
            </a:p>
          </p:txBody>
        </p:sp>
        <p:sp>
          <p:nvSpPr>
            <p:cNvPr id="193" name="ZoneTexte 84"/>
            <p:cNvSpPr txBox="1">
              <a:spLocks noChangeArrowheads="1"/>
            </p:cNvSpPr>
            <p:nvPr/>
          </p:nvSpPr>
          <p:spPr bwMode="auto">
            <a:xfrm>
              <a:off x="4817416" y="1834322"/>
              <a:ext cx="20954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SOF + SMV + RBV 12W</a:t>
              </a:r>
            </a:p>
          </p:txBody>
        </p:sp>
        <p:sp>
          <p:nvSpPr>
            <p:cNvPr id="194" name="ZoneTexte 85"/>
            <p:cNvSpPr txBox="1">
              <a:spLocks noChangeArrowheads="1"/>
            </p:cNvSpPr>
            <p:nvPr/>
          </p:nvSpPr>
          <p:spPr bwMode="auto">
            <a:xfrm>
              <a:off x="7284312" y="1834322"/>
              <a:ext cx="15520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>
                  <a:solidFill>
                    <a:srgbClr val="333399"/>
                  </a:solidFill>
                  <a:latin typeface="Calibri" pitchFamily="34" charset="0"/>
                  <a:ea typeface="ＭＳ Ｐゴシック" pitchFamily="34" charset="-128"/>
                </a:rPr>
                <a:t>SOF + SMV 12W</a:t>
              </a:r>
              <a:endParaRPr lang="en-GB" sz="1600" b="1">
                <a:solidFill>
                  <a:srgbClr val="333399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252413" y="1182688"/>
            <a:ext cx="8891587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000" kern="0" baseline="-2500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kern="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kern="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similar in patients with IL28B CC and non-CC genotypes, irrespective of whether they received RBV, in treatment-naïve or previous non-responders, with 12 or 24 weeks of SMF + SOF, also high in F4 patients</a:t>
            </a:r>
            <a:br>
              <a:rPr lang="en-US" kern="0" dirty="0"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endParaRPr lang="en-US" sz="2000" kern="0" dirty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42900" indent="-342900" eaLnBrk="0" hangingPunct="0">
              <a:spcBef>
                <a:spcPts val="0"/>
              </a:spcBef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sz="2000" kern="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Relapse in patients with HCV RNA &lt; 25 IU</a:t>
            </a:r>
            <a:r>
              <a:rPr lang="en-US" sz="2000" kern="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/ml </a:t>
            </a:r>
            <a:r>
              <a:rPr lang="en-US" sz="2000" kern="0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at end of completed treatment : </a:t>
            </a:r>
            <a:r>
              <a:rPr lang="en-US" sz="2000" kern="0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6 (all genotype 1a)</a:t>
            </a:r>
            <a:endParaRPr lang="en-US" sz="1600" kern="0" dirty="0"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950831"/>
              </p:ext>
            </p:extLst>
          </p:nvPr>
        </p:nvGraphicFramePr>
        <p:xfrm>
          <a:off x="539750" y="3017838"/>
          <a:ext cx="8223454" cy="3291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296"/>
                <a:gridCol w="893693"/>
                <a:gridCol w="893693"/>
                <a:gridCol w="893693"/>
                <a:gridCol w="893693"/>
                <a:gridCol w="893693"/>
                <a:gridCol w="893693"/>
              </a:tblGrid>
              <a:tr h="267675">
                <a:tc rowSpan="2">
                  <a:txBody>
                    <a:bodyPr/>
                    <a:lstStyle/>
                    <a:p>
                      <a:r>
                        <a:rPr lang="en-US" sz="1600" b="1" noProof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Relapses</a:t>
                      </a:r>
                      <a:endParaRPr lang="en-US" sz="1600" b="1" noProof="0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Cohort 1</a:t>
                      </a:r>
                      <a:endParaRPr lang="en-US" sz="1600" b="1" noProof="0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noProof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Cohort 2</a:t>
                      </a:r>
                      <a:endParaRPr lang="en-US" sz="1600" b="1" noProof="0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675">
                <a:tc vMerge="1"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1400" b="1" noProof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2</a:t>
                      </a:r>
                      <a:endParaRPr lang="en-US" sz="1400" b="1" noProof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3</a:t>
                      </a:r>
                      <a:endParaRPr lang="en-US" sz="1400" b="1" noProof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1400" b="1" noProof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2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3</a:t>
                      </a:r>
                      <a:endParaRPr lang="en-US" sz="1400" b="1" noProof="0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67675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Treatment group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SSR24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SSR12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SS12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SSR12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SSR12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SS12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675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Treatment history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NR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Naïve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Naïve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675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Metavir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F2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F2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F0-F1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F4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F3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F4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675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IL28B genotype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TT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TT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TT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CT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TT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CC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675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Baseline HCV RNA, log</a:t>
                      </a:r>
                      <a:r>
                        <a:rPr lang="en-US" sz="1400" b="1" baseline="-25000" noProof="0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 IU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/ml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7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7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7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5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6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675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Time of relapse, week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4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4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8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8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675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Baseline Q80K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Yes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No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No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7675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Emergence of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SMV resistance mutations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N174S</a:t>
                      </a:r>
                    </a:p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R155K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No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D168E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D168E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R155K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D168E</a:t>
                      </a:r>
                    </a:p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I170T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471" name="ZoneTexte 6"/>
          <p:cNvSpPr txBox="1">
            <a:spLocks noChangeArrowheads="1"/>
          </p:cNvSpPr>
          <p:nvPr/>
        </p:nvSpPr>
        <p:spPr bwMode="auto">
          <a:xfrm>
            <a:off x="415925" y="6303963"/>
            <a:ext cx="3943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/>
              <a:t>SSR : SOF + SMV + RBV ; NR : null responder</a:t>
            </a:r>
          </a:p>
        </p:txBody>
      </p:sp>
      <p:grpSp>
        <p:nvGrpSpPr>
          <p:cNvPr id="16472" name="Grouper 26"/>
          <p:cNvGrpSpPr>
            <a:grpSpLocks/>
          </p:cNvGrpSpPr>
          <p:nvPr/>
        </p:nvGrpSpPr>
        <p:grpSpPr bwMode="auto">
          <a:xfrm>
            <a:off x="-17463" y="6570663"/>
            <a:ext cx="804863" cy="287337"/>
            <a:chOff x="-25796" y="6570663"/>
            <a:chExt cx="1182759" cy="288111"/>
          </a:xfrm>
        </p:grpSpPr>
        <p:sp>
          <p:nvSpPr>
            <p:cNvPr id="1647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6476" name="ZoneTexte 23"/>
            <p:cNvSpPr txBox="1">
              <a:spLocks noChangeArrowheads="1"/>
            </p:cNvSpPr>
            <p:nvPr/>
          </p:nvSpPr>
          <p:spPr bwMode="auto">
            <a:xfrm>
              <a:off x="-25796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COSMOS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647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COSMOS Study: SOF + SMV </a:t>
            </a:r>
            <a:r>
              <a:rPr lang="en-US" u="sng" smtClean="0">
                <a:ea typeface="ＭＳ Ｐゴシック" pitchFamily="34" charset="-128"/>
              </a:rPr>
              <a:t>+</a:t>
            </a:r>
            <a:r>
              <a:rPr lang="en-US" smtClean="0">
                <a:ea typeface="ＭＳ Ｐゴシック" pitchFamily="34" charset="-128"/>
              </a:rPr>
              <a:t> RBV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for genotype 1 – Phase IIa</a:t>
            </a:r>
          </a:p>
        </p:txBody>
      </p:sp>
      <p:sp>
        <p:nvSpPr>
          <p:cNvPr id="16474" name="ZoneTexte 69"/>
          <p:cNvSpPr txBox="1">
            <a:spLocks noChangeArrowheads="1"/>
          </p:cNvSpPr>
          <p:nvPr/>
        </p:nvSpPr>
        <p:spPr bwMode="auto">
          <a:xfrm>
            <a:off x="6105525" y="6573838"/>
            <a:ext cx="30162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2014;384:1756-65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298450" y="1122363"/>
            <a:ext cx="87487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events, N (%)</a:t>
            </a:r>
            <a:endParaRPr lang="en-GB" sz="2400" b="1">
              <a:solidFill>
                <a:srgbClr val="0070C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6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88842115"/>
              </p:ext>
            </p:extLst>
          </p:nvPr>
        </p:nvGraphicFramePr>
        <p:xfrm>
          <a:off x="395288" y="1630363"/>
          <a:ext cx="8652078" cy="4855860"/>
        </p:xfrm>
        <a:graphic>
          <a:graphicData uri="http://schemas.openxmlformats.org/drawingml/2006/table">
            <a:tbl>
              <a:tblPr/>
              <a:tblGrid>
                <a:gridCol w="2690812"/>
                <a:gridCol w="1778000"/>
                <a:gridCol w="1231900"/>
                <a:gridCol w="1714500"/>
                <a:gridCol w="1236866"/>
              </a:tblGrid>
              <a:tr h="28206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 weeks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 weeks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3231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SMV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grade 3 /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 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 / 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 / 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1* (2%)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(4%)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(7%)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308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 Toxicity to alcohol and narcotics 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Aggression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Raised CK ; Renal failure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of clinical interest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Photosensitivity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of special interest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206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Increased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17505" name="Grouper 26"/>
          <p:cNvGrpSpPr>
            <a:grpSpLocks/>
          </p:cNvGrpSpPr>
          <p:nvPr/>
        </p:nvGrpSpPr>
        <p:grpSpPr bwMode="auto">
          <a:xfrm>
            <a:off x="-17463" y="6570663"/>
            <a:ext cx="804863" cy="287337"/>
            <a:chOff x="-25796" y="6570663"/>
            <a:chExt cx="1182759" cy="288111"/>
          </a:xfrm>
        </p:grpSpPr>
        <p:sp>
          <p:nvSpPr>
            <p:cNvPr id="17508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7509" name="ZoneTexte 23"/>
            <p:cNvSpPr txBox="1">
              <a:spLocks noChangeArrowheads="1"/>
            </p:cNvSpPr>
            <p:nvPr/>
          </p:nvSpPr>
          <p:spPr bwMode="auto">
            <a:xfrm>
              <a:off x="-25796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COSMOS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7506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COSMOS Study: SOF + SMV </a:t>
            </a:r>
            <a:r>
              <a:rPr lang="en-US" u="sng" smtClean="0">
                <a:ea typeface="ＭＳ Ｐゴシック" pitchFamily="34" charset="-128"/>
              </a:rPr>
              <a:t>+</a:t>
            </a:r>
            <a:r>
              <a:rPr lang="en-US" smtClean="0">
                <a:ea typeface="ＭＳ Ｐゴシック" pitchFamily="34" charset="-128"/>
              </a:rPr>
              <a:t> RBV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for genotype 1 – Phase IIa</a:t>
            </a:r>
          </a:p>
        </p:txBody>
      </p:sp>
      <p:sp>
        <p:nvSpPr>
          <p:cNvPr id="17507" name="ZoneTexte 69"/>
          <p:cNvSpPr txBox="1">
            <a:spLocks noChangeArrowheads="1"/>
          </p:cNvSpPr>
          <p:nvPr/>
        </p:nvSpPr>
        <p:spPr bwMode="auto">
          <a:xfrm>
            <a:off x="6105525" y="6573838"/>
            <a:ext cx="30162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2014;384:1756-65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COSMOS Study: SOF + SMV </a:t>
            </a:r>
            <a:r>
              <a:rPr lang="en-US" u="sng" smtClean="0">
                <a:ea typeface="ＭＳ Ｐゴシック" pitchFamily="34" charset="-128"/>
              </a:rPr>
              <a:t>+</a:t>
            </a:r>
            <a:r>
              <a:rPr lang="en-US" smtClean="0">
                <a:ea typeface="ＭＳ Ｐゴシック" pitchFamily="34" charset="-128"/>
              </a:rPr>
              <a:t> RBV </a:t>
            </a:r>
            <a:br>
              <a:rPr lang="en-US" smtClean="0">
                <a:ea typeface="ＭＳ Ｐゴシック" pitchFamily="34" charset="-128"/>
              </a:rPr>
            </a:br>
            <a:r>
              <a:rPr lang="en-US" smtClean="0">
                <a:ea typeface="ＭＳ Ｐゴシック" pitchFamily="34" charset="-128"/>
              </a:rPr>
              <a:t>for genotype 1 – Phase IIa</a:t>
            </a:r>
          </a:p>
        </p:txBody>
      </p:sp>
      <p:sp>
        <p:nvSpPr>
          <p:cNvPr id="1843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800" dirty="0" smtClean="0">
                <a:ea typeface="ＭＳ Ｐゴシック" pitchFamily="34" charset="-128"/>
              </a:rPr>
              <a:t>Summary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High Rates of SVR</a:t>
            </a:r>
            <a:r>
              <a:rPr lang="en-US" baseline="-25000" dirty="0" smtClean="0"/>
              <a:t>12</a:t>
            </a:r>
            <a:r>
              <a:rPr lang="en-US" dirty="0" smtClean="0"/>
              <a:t> with SOF + SMV, even in difficult to treat groups, including patients with compensated cirrhosis and prior non response to therapy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Rapid </a:t>
            </a:r>
            <a:r>
              <a:rPr lang="en-US" dirty="0" err="1" smtClean="0"/>
              <a:t>virologic</a:t>
            </a:r>
            <a:r>
              <a:rPr lang="en-US" dirty="0" smtClean="0"/>
              <a:t> response did not predict SVR</a:t>
            </a:r>
            <a:r>
              <a:rPr lang="en-US" baseline="-25000" dirty="0" smtClean="0"/>
              <a:t>12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Addition of RBV did not improve SVR</a:t>
            </a:r>
            <a:r>
              <a:rPr lang="en-US" baseline="-25000" dirty="0" smtClean="0"/>
              <a:t>12</a:t>
            </a:r>
            <a:r>
              <a:rPr lang="en-US" dirty="0" smtClean="0"/>
              <a:t> rates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Extending treatment to 24 weeks did not improve SVR</a:t>
            </a:r>
            <a:r>
              <a:rPr lang="en-US" baseline="-25000" dirty="0" smtClean="0"/>
              <a:t>12 </a:t>
            </a:r>
            <a:r>
              <a:rPr lang="en-US" dirty="0" smtClean="0"/>
              <a:t>rates, except possibly in patients with prior relapse and advanced fibrosis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Patients with baseline G80K mutation had high SVR</a:t>
            </a:r>
            <a:r>
              <a:rPr lang="en-US" baseline="-25000" dirty="0" smtClean="0"/>
              <a:t>12 </a:t>
            </a:r>
            <a:r>
              <a:rPr lang="en-US" dirty="0" smtClean="0"/>
              <a:t>rates, including those with compensated cirrhosis, with no impact of RBV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Regimen well tolerated: fatigue, headache, and nausea were the most common side effects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mtClean="0"/>
              <a:t>Overall, SOF + SMV shows high efficacy and tolerability in patients with chronic HCV genotype 1 infection, either naïve or non-responders to previous IFN-based therapy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3200" b="1" dirty="0" smtClean="0"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18435" name="Grouper 26"/>
          <p:cNvGrpSpPr>
            <a:grpSpLocks/>
          </p:cNvGrpSpPr>
          <p:nvPr/>
        </p:nvGrpSpPr>
        <p:grpSpPr bwMode="auto">
          <a:xfrm>
            <a:off x="-17463" y="6570663"/>
            <a:ext cx="804863" cy="287337"/>
            <a:chOff x="-25796" y="6570663"/>
            <a:chExt cx="1182759" cy="288111"/>
          </a:xfrm>
        </p:grpSpPr>
        <p:sp>
          <p:nvSpPr>
            <p:cNvPr id="1843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088532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GB" b="1">
                <a:latin typeface="Calibri" pitchFamily="34" charset="0"/>
              </a:endParaRPr>
            </a:p>
          </p:txBody>
        </p:sp>
        <p:sp>
          <p:nvSpPr>
            <p:cNvPr id="18438" name="ZoneTexte 23"/>
            <p:cNvSpPr txBox="1">
              <a:spLocks noChangeArrowheads="1"/>
            </p:cNvSpPr>
            <p:nvPr/>
          </p:nvSpPr>
          <p:spPr bwMode="auto">
            <a:xfrm>
              <a:off x="-25796" y="6581775"/>
              <a:ext cx="118275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COSMOS</a:t>
              </a:r>
              <a:endParaRPr lang="en-GB" sz="1200" b="1" i="1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8436" name="ZoneTexte 69"/>
          <p:cNvSpPr txBox="1">
            <a:spLocks noChangeArrowheads="1"/>
          </p:cNvSpPr>
          <p:nvPr/>
        </p:nvSpPr>
        <p:spPr bwMode="auto">
          <a:xfrm>
            <a:off x="6105525" y="6573838"/>
            <a:ext cx="301625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200" i="1">
                <a:solidFill>
                  <a:srgbClr val="0070C0"/>
                </a:solidFill>
                <a:ea typeface="ＭＳ Ｐゴシック" pitchFamily="34" charset="-128"/>
              </a:rPr>
              <a:t>Lawitz E. Lancet 2014;384:1756-65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</TotalTime>
  <Words>1358</Words>
  <Application>Microsoft Macintosh PowerPoint</Application>
  <PresentationFormat>Présentation à l'écran (4:3)</PresentationFormat>
  <Paragraphs>431</Paragraphs>
  <Slides>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2015 </vt:lpstr>
      <vt:lpstr>COSMOS Study: SOF + SMV + RBV  for genotype 1 – Phase IIa</vt:lpstr>
      <vt:lpstr>COSMOS Study: SOF + SMV + RBV  for genotype 1 – Phase IIa</vt:lpstr>
      <vt:lpstr>COSMOS Study: SOF + SMV + RBV  for genotype 1 – Phase IIa</vt:lpstr>
      <vt:lpstr>COSMOS Study: SOF + SMV + RBV  for genotype 1 – Phase IIa</vt:lpstr>
      <vt:lpstr>COSMOS Study: SOF + SMV + RBV  for genotype 1 – Phase IIa</vt:lpstr>
      <vt:lpstr>COSMOS Study: SOF + SMV + RBV  for genotype 1 – Phase IIa</vt:lpstr>
      <vt:lpstr>COSMOS Study: SOF + SMV + RBV  for genotype 1 – Phase IIa</vt:lpstr>
      <vt:lpstr>COSMOS Study: SOF + SMV + RBV  for genotype 1 – Phase IIa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93</cp:revision>
  <dcterms:created xsi:type="dcterms:W3CDTF">2010-10-19T10:42:50Z</dcterms:created>
  <dcterms:modified xsi:type="dcterms:W3CDTF">2015-07-08T20:55:22Z</dcterms:modified>
</cp:coreProperties>
</file>