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85" r:id="rId3"/>
    <p:sldId id="292" r:id="rId4"/>
    <p:sldId id="291" r:id="rId5"/>
    <p:sldId id="290" r:id="rId6"/>
    <p:sldId id="289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FFFFFF"/>
    <a:srgbClr val="DDDDDD"/>
    <a:srgbClr val="000066"/>
    <a:srgbClr val="0070C0"/>
    <a:srgbClr val="FFC000"/>
    <a:srgbClr val="10EB00"/>
    <a:srgbClr val="FF6600"/>
    <a:srgbClr val="0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804" autoAdjust="0"/>
  </p:normalViewPr>
  <p:slideViewPr>
    <p:cSldViewPr>
      <p:cViewPr varScale="1">
        <p:scale>
          <a:sx n="124" d="100"/>
          <a:sy n="124" d="100"/>
        </p:scale>
        <p:origin x="-112" y="-248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08/07/15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584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r 34"/>
          <p:cNvGrpSpPr/>
          <p:nvPr/>
        </p:nvGrpSpPr>
        <p:grpSpPr>
          <a:xfrm>
            <a:off x="0" y="6570663"/>
            <a:ext cx="936000" cy="288111"/>
            <a:chOff x="0" y="6570663"/>
            <a:chExt cx="1281360" cy="288111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CURRY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144000" y="119520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4049091" y="1221045"/>
            <a:ext cx="1157282" cy="60590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square" lIns="0" tIns="0" rIns="0" bIns="0" anchor="ctr" anchorCtr="0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CURRY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SOF + RBV for HCV with liver cancer before transplantation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4071139" y="2687434"/>
            <a:ext cx="79199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179512" y="1723589"/>
            <a:ext cx="3888025" cy="22814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Any g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enotype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HCV RNA ≥ 10,000 IU</a:t>
            </a:r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/ml</a:t>
            </a:r>
            <a:endParaRPr lang="en-GB" sz="1600" b="1" dirty="0" smtClean="0"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Treatment naïve or not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Hepatocellular carcinoma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On waiting list for liver transplantation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Child-Pugh ≤ 7 and MELD &lt; 22</a:t>
            </a:r>
            <a:endParaRPr lang="en-GB" sz="1600" b="1" dirty="0" smtClean="0"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211960" y="3429000"/>
            <a:ext cx="4824536" cy="849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72"/>
              </a:spcBef>
              <a:buClr>
                <a:srgbClr val="CC3300"/>
              </a:buClr>
            </a:pPr>
            <a:r>
              <a:rPr lang="fr-FR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SOF 400 mg : 1 </a:t>
            </a:r>
            <a:r>
              <a:rPr lang="fr-FR" sz="160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pill</a:t>
            </a:r>
            <a:r>
              <a:rPr lang="fr-FR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60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fr-FR" sz="1600" dirty="0" smtClean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342900" indent="-342900">
              <a:spcBef>
                <a:spcPts val="72"/>
              </a:spcBef>
              <a:buClr>
                <a:srgbClr val="CC3300"/>
              </a:buClr>
            </a:pPr>
            <a:r>
              <a:rPr lang="fr-FR" sz="160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RBV : 1000 or 1200 mg/</a:t>
            </a:r>
            <a:r>
              <a:rPr lang="fr-FR" sz="1600" dirty="0" err="1">
                <a:latin typeface="+mn-lt"/>
                <a:ea typeface="ＭＳ Ｐゴシック" pitchFamily="-1" charset="-128"/>
                <a:cs typeface="ＭＳ Ｐゴシック" pitchFamily="-1" charset="-128"/>
              </a:rPr>
              <a:t>day</a:t>
            </a:r>
            <a:r>
              <a:rPr lang="fr-FR" sz="160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6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(</a:t>
            </a:r>
            <a:r>
              <a:rPr lang="fr-FR" sz="1600" dirty="0" err="1">
                <a:latin typeface="+mn-lt"/>
                <a:ea typeface="ＭＳ Ｐゴシック" pitchFamily="-1" charset="-128"/>
                <a:cs typeface="ＭＳ Ｐゴシック" pitchFamily="-1" charset="-128"/>
              </a:rPr>
              <a:t>bid</a:t>
            </a:r>
            <a:r>
              <a:rPr lang="fr-FR" sz="160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600" dirty="0" err="1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dosing</a:t>
            </a:r>
            <a:r>
              <a:rPr lang="fr-FR" sz="16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) </a:t>
            </a:r>
            <a:r>
              <a:rPr lang="fr-FR" sz="1600" dirty="0" err="1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according</a:t>
            </a:r>
            <a:r>
              <a:rPr lang="fr-FR" sz="16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 </a:t>
            </a:r>
          </a:p>
          <a:p>
            <a:pPr marL="342900" indent="-342900">
              <a:spcBef>
                <a:spcPts val="72"/>
              </a:spcBef>
              <a:buClr>
                <a:srgbClr val="CC3300"/>
              </a:buClr>
            </a:pPr>
            <a:r>
              <a:rPr lang="fr-FR" sz="16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to body </a:t>
            </a:r>
            <a:r>
              <a:rPr lang="fr-FR" sz="1600" dirty="0" err="1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weight</a:t>
            </a:r>
            <a:r>
              <a:rPr lang="fr-FR" sz="16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60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(&lt; or ≥ 75 kg</a:t>
            </a:r>
            <a:r>
              <a:rPr lang="fr-FR" sz="160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)</a:t>
            </a:r>
            <a:endParaRPr lang="fr-FR" sz="1600" dirty="0" smtClean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4" name="Espace réservé du contenu 2"/>
          <p:cNvSpPr>
            <a:spLocks/>
          </p:cNvSpPr>
          <p:nvPr/>
        </p:nvSpPr>
        <p:spPr bwMode="auto">
          <a:xfrm>
            <a:off x="144000" y="5013176"/>
            <a:ext cx="8651875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0"/>
              </a:spcBef>
              <a:buClr>
                <a:srgbClr val="0070C0"/>
              </a:buClr>
              <a:buFont typeface="Wingdings" pitchFamily="-84" charset="2"/>
              <a:buChar char="§"/>
            </a:pPr>
            <a:r>
              <a:rPr lang="en-GB" sz="2800" b="1" dirty="0" smtClean="0">
                <a:solidFill>
                  <a:srgbClr val="0070C0"/>
                </a:solidFill>
                <a:latin typeface="Calibri" pitchFamily="-84" charset="0"/>
              </a:rPr>
              <a:t>Objective</a:t>
            </a:r>
          </a:p>
          <a:p>
            <a:pPr marL="800100" lvl="1" indent="-342900" defTabSz="914400">
              <a:spcBef>
                <a:spcPts val="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GB" dirty="0" smtClean="0">
                <a:solidFill>
                  <a:srgbClr val="000066"/>
                </a:solidFill>
              </a:rPr>
              <a:t>Primary endpoint : post-transplant response 12 weeks after transplantation [pTVR</a:t>
            </a:r>
            <a:r>
              <a:rPr lang="en-GB" baseline="-25000" dirty="0" smtClean="0">
                <a:solidFill>
                  <a:srgbClr val="000066"/>
                </a:solidFill>
              </a:rPr>
              <a:t>12</a:t>
            </a:r>
            <a:r>
              <a:rPr lang="en-GB" dirty="0" smtClean="0">
                <a:solidFill>
                  <a:srgbClr val="000066"/>
                </a:solidFill>
              </a:rPr>
              <a:t>]</a:t>
            </a:r>
            <a:r>
              <a:rPr lang="en-GB" baseline="-25000" dirty="0" smtClean="0">
                <a:solidFill>
                  <a:srgbClr val="000066"/>
                </a:solidFill>
              </a:rPr>
              <a:t> </a:t>
            </a:r>
            <a:r>
              <a:rPr lang="en-GB" dirty="0" smtClean="0">
                <a:solidFill>
                  <a:srgbClr val="000066"/>
                </a:solidFill>
              </a:rPr>
              <a:t>(HCV RNA &lt; </a:t>
            </a:r>
            <a:r>
              <a:rPr lang="en-GB" dirty="0" smtClean="0"/>
              <a:t>25</a:t>
            </a:r>
            <a:r>
              <a:rPr lang="en-GB" dirty="0" smtClean="0">
                <a:solidFill>
                  <a:srgbClr val="000066"/>
                </a:solidFill>
              </a:rPr>
              <a:t> IU</a:t>
            </a:r>
            <a:r>
              <a:rPr lang="en-GB" dirty="0" smtClean="0">
                <a:solidFill>
                  <a:srgbClr val="000066"/>
                </a:solidFill>
              </a:rPr>
              <a:t>/ml) </a:t>
            </a:r>
            <a:r>
              <a:rPr lang="en-GB" dirty="0" smtClean="0">
                <a:solidFill>
                  <a:srgbClr val="000066"/>
                </a:solidFill>
              </a:rPr>
              <a:t>in patients with HCV RNA &lt; 25 IU</a:t>
            </a:r>
            <a:r>
              <a:rPr lang="en-GB" dirty="0" smtClean="0">
                <a:solidFill>
                  <a:srgbClr val="000066"/>
                </a:solidFill>
              </a:rPr>
              <a:t>/ml </a:t>
            </a:r>
            <a:r>
              <a:rPr lang="en-GB" dirty="0" smtClean="0">
                <a:solidFill>
                  <a:srgbClr val="000066"/>
                </a:solidFill>
              </a:rPr>
              <a:t>at last assessment before transplantation, </a:t>
            </a:r>
            <a:r>
              <a:rPr lang="en-GB" dirty="0" smtClean="0"/>
              <a:t>by intention to treat, with </a:t>
            </a:r>
            <a:r>
              <a:rPr lang="en-GB" dirty="0"/>
              <a:t>2</a:t>
            </a:r>
            <a:r>
              <a:rPr lang="en-GB" dirty="0" smtClean="0"/>
              <a:t>-sided 90% CI and upper bound of recurrence rate of 65%</a:t>
            </a:r>
            <a:endParaRPr lang="en-GB" dirty="0" smtClean="0">
              <a:solidFill>
                <a:srgbClr val="000066"/>
              </a:solidFill>
            </a:endParaRPr>
          </a:p>
        </p:txBody>
      </p:sp>
      <p:graphicFrame>
        <p:nvGraphicFramePr>
          <p:cNvPr id="3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351379"/>
              </p:ext>
            </p:extLst>
          </p:nvPr>
        </p:nvGraphicFramePr>
        <p:xfrm>
          <a:off x="4867419" y="2382634"/>
          <a:ext cx="1724000" cy="609602"/>
        </p:xfrm>
        <a:graphic>
          <a:graphicData uri="http://schemas.openxmlformats.org/drawingml/2006/table">
            <a:tbl>
              <a:tblPr/>
              <a:tblGrid>
                <a:gridCol w="1724000"/>
              </a:tblGrid>
              <a:tr h="609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44" name="ZoneTexte 43"/>
          <p:cNvSpPr txBox="1"/>
          <p:nvPr/>
        </p:nvSpPr>
        <p:spPr>
          <a:xfrm>
            <a:off x="7874402" y="2458834"/>
            <a:ext cx="758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SVR</a:t>
            </a:r>
            <a:r>
              <a:rPr lang="fr-FR" sz="1600" baseline="-25000" dirty="0" smtClean="0"/>
              <a:t>12</a:t>
            </a:r>
            <a:endParaRPr lang="fr-FR" sz="1600" baseline="-25000" dirty="0"/>
          </a:p>
        </p:txBody>
      </p:sp>
      <p:sp>
        <p:nvSpPr>
          <p:cNvPr id="45" name="Line 63"/>
          <p:cNvSpPr>
            <a:spLocks noChangeShapeType="1"/>
          </p:cNvSpPr>
          <p:nvPr/>
        </p:nvSpPr>
        <p:spPr bwMode="auto">
          <a:xfrm>
            <a:off x="6591419" y="2663283"/>
            <a:ext cx="1355891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arrow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8" name="Rectangle 8"/>
          <p:cNvSpPr>
            <a:spLocks noChangeArrowheads="1"/>
          </p:cNvSpPr>
          <p:nvPr/>
        </p:nvSpPr>
        <p:spPr bwMode="auto">
          <a:xfrm>
            <a:off x="4067944" y="2348880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84" charset="0"/>
                <a:cs typeface="Arial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84" charset="0"/>
                <a:cs typeface="Arial" charset="0"/>
              </a:rPr>
              <a:t> 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84" charset="0"/>
              </a:rPr>
              <a:t>61</a:t>
            </a:r>
            <a:endParaRPr lang="en-GB" sz="1600" b="1" dirty="0">
              <a:solidFill>
                <a:srgbClr val="C00000"/>
              </a:solidFill>
              <a:latin typeface="Calibri" pitchFamily="-84" charset="0"/>
              <a:cs typeface="Arial" charset="0"/>
            </a:endParaRPr>
          </a:p>
        </p:txBody>
      </p:sp>
      <p:cxnSp>
        <p:nvCxnSpPr>
          <p:cNvPr id="67" name="Connecteur droit 66"/>
          <p:cNvCxnSpPr>
            <a:cxnSpLocks noChangeShapeType="1"/>
          </p:cNvCxnSpPr>
          <p:nvPr/>
        </p:nvCxnSpPr>
        <p:spPr bwMode="auto">
          <a:xfrm rot="5400000">
            <a:off x="4419625" y="2008981"/>
            <a:ext cx="400050" cy="1587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3" name="ZoneTexte 2"/>
          <p:cNvSpPr txBox="1"/>
          <p:nvPr/>
        </p:nvSpPr>
        <p:spPr>
          <a:xfrm>
            <a:off x="4788023" y="2992234"/>
            <a:ext cx="4354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Duration : </a:t>
            </a:r>
            <a:r>
              <a:rPr lang="fr-FR" sz="1600" dirty="0" err="1" smtClean="0"/>
              <a:t>until</a:t>
            </a:r>
            <a:r>
              <a:rPr lang="fr-FR" sz="1600" dirty="0"/>
              <a:t> </a:t>
            </a:r>
            <a:r>
              <a:rPr lang="fr-FR" sz="1600" dirty="0" smtClean="0"/>
              <a:t>transplantation or 48 </a:t>
            </a:r>
            <a:r>
              <a:rPr lang="fr-FR" sz="1600" dirty="0" err="1" smtClean="0"/>
              <a:t>weeks</a:t>
            </a:r>
            <a:r>
              <a:rPr lang="fr-FR" sz="1600" dirty="0" smtClean="0"/>
              <a:t> </a:t>
            </a:r>
            <a:endParaRPr lang="fr-FR" sz="1600" dirty="0"/>
          </a:p>
        </p:txBody>
      </p:sp>
      <p:sp>
        <p:nvSpPr>
          <p:cNvPr id="4" name="Rectangle 3"/>
          <p:cNvSpPr/>
          <p:nvPr/>
        </p:nvSpPr>
        <p:spPr>
          <a:xfrm>
            <a:off x="323528" y="4437112"/>
            <a:ext cx="867645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/>
              <a:t>S</a:t>
            </a:r>
            <a:r>
              <a:rPr lang="fr-FR" sz="1600" dirty="0" smtClean="0"/>
              <a:t>tandard post-transplantation</a:t>
            </a:r>
            <a:r>
              <a:rPr lang="fr-FR" sz="1600" dirty="0"/>
              <a:t> </a:t>
            </a:r>
            <a:r>
              <a:rPr lang="fr-FR" sz="1600" dirty="0" smtClean="0"/>
              <a:t>immunosuppressive </a:t>
            </a:r>
            <a:r>
              <a:rPr lang="fr-FR" sz="1600" dirty="0" err="1"/>
              <a:t>regimen</a:t>
            </a:r>
            <a:r>
              <a:rPr lang="fr-FR" sz="1600" dirty="0"/>
              <a:t> of </a:t>
            </a:r>
            <a:r>
              <a:rPr lang="fr-FR" sz="1600" dirty="0" err="1"/>
              <a:t>solumedrol</a:t>
            </a:r>
            <a:r>
              <a:rPr lang="fr-FR" sz="1600" dirty="0" smtClean="0"/>
              <a:t>/</a:t>
            </a:r>
            <a:r>
              <a:rPr lang="fr-FR" sz="1600" dirty="0" err="1" smtClean="0"/>
              <a:t>prednisone</a:t>
            </a:r>
            <a:r>
              <a:rPr lang="fr-FR" sz="1600" dirty="0"/>
              <a:t>, </a:t>
            </a:r>
            <a:r>
              <a:rPr lang="fr-FR" sz="1600" dirty="0" err="1"/>
              <a:t>tacrolimus</a:t>
            </a:r>
            <a:r>
              <a:rPr lang="fr-FR" sz="1600" dirty="0"/>
              <a:t>, and/or </a:t>
            </a:r>
            <a:r>
              <a:rPr lang="fr-FR" sz="1600" dirty="0" err="1"/>
              <a:t>mycophenolate</a:t>
            </a:r>
            <a:r>
              <a:rPr lang="fr-FR" sz="1600" dirty="0"/>
              <a:t> </a:t>
            </a:r>
            <a:r>
              <a:rPr lang="fr-FR" sz="1600" dirty="0" err="1"/>
              <a:t>mofetil</a:t>
            </a:r>
            <a:r>
              <a:rPr lang="fr-FR" sz="1600" dirty="0"/>
              <a:t> (up to </a:t>
            </a:r>
            <a:r>
              <a:rPr lang="fr-FR" sz="1600" dirty="0" smtClean="0"/>
              <a:t>2 g</a:t>
            </a:r>
            <a:r>
              <a:rPr lang="fr-FR" sz="1600" dirty="0"/>
              <a:t>/</a:t>
            </a:r>
            <a:r>
              <a:rPr lang="fr-FR" sz="1600" dirty="0" err="1"/>
              <a:t>day</a:t>
            </a:r>
            <a:r>
              <a:rPr lang="fr-FR" sz="1600" dirty="0"/>
              <a:t>) for the first </a:t>
            </a:r>
            <a:r>
              <a:rPr lang="fr-FR" sz="1600" dirty="0" smtClean="0"/>
              <a:t>12W </a:t>
            </a:r>
            <a:r>
              <a:rPr lang="fr-FR" sz="1600" dirty="0" err="1"/>
              <a:t>after</a:t>
            </a:r>
            <a:r>
              <a:rPr lang="fr-FR" sz="1600" dirty="0"/>
              <a:t> </a:t>
            </a:r>
            <a:r>
              <a:rPr lang="fr-FR" sz="1600" dirty="0" smtClean="0"/>
              <a:t>transplantation</a:t>
            </a:r>
            <a:endParaRPr lang="fr-FR" sz="1600" dirty="0"/>
          </a:p>
        </p:txBody>
      </p:sp>
      <p:sp>
        <p:nvSpPr>
          <p:cNvPr id="20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Curry MP. Gastroenterology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2015;148:100-107 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46015758"/>
              </p:ext>
            </p:extLst>
          </p:nvPr>
        </p:nvGraphicFramePr>
        <p:xfrm>
          <a:off x="485363" y="1715969"/>
          <a:ext cx="8162840" cy="4818900"/>
        </p:xfrm>
        <a:graphic>
          <a:graphicData uri="http://schemas.openxmlformats.org/drawingml/2006/table">
            <a:tbl>
              <a:tblPr/>
              <a:tblGrid>
                <a:gridCol w="4994488"/>
                <a:gridCol w="3168352"/>
              </a:tblGrid>
              <a:tr h="347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Median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 IU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/ml,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6.2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 / 1b / 2 / 3a / 4a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39% / 34% / 13% / 11% / 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770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Prior HCV treatment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Yes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Null response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Partial response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Breakthrough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Unknown response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75%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Baseline MELD score : </a:t>
                      </a:r>
                      <a:r>
                        <a:rPr kumimoji="0" lang="en-GB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 8 / 9-10 / 11-14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58% / 25% /18%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7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Underwent transplantation 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with HCV RNA &lt; 25 IU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/ml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pTVR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, N (% [90% CI])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37/43 (86% [74% - 94%])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pTVR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, N (% [90% CI])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30/43 (70% [56% - 81%])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Confirmed HCV recurrence,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"/>
                        </a:rPr>
                        <a:t>10/13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121096" y="1196752"/>
            <a:ext cx="891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characteristics</a:t>
            </a: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and outcome</a:t>
            </a:r>
            <a:endParaRPr lang="en-GB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CURRY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SOF + RBV for HCV with liver cancer before transplantation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Curry MP. Gastroenterology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2015;148:100-107 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" name="Grouper 34"/>
          <p:cNvGrpSpPr/>
          <p:nvPr/>
        </p:nvGrpSpPr>
        <p:grpSpPr>
          <a:xfrm>
            <a:off x="0" y="6570663"/>
            <a:ext cx="936000" cy="288111"/>
            <a:chOff x="0" y="6570663"/>
            <a:chExt cx="1281360" cy="28811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CURRY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CURRY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SOF + RBV for HCV with liver cancer before transplantation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Curry MP. Gastroenterology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2015;148:100-107 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21096" y="1195200"/>
            <a:ext cx="8915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Multivariate analysis of factors 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associated</a:t>
            </a:r>
            <a:br>
              <a:rPr lang="en-US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with </a:t>
            </a: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absence of recurrence post-transplantation</a:t>
            </a:r>
          </a:p>
        </p:txBody>
      </p:sp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6829697"/>
              </p:ext>
            </p:extLst>
          </p:nvPr>
        </p:nvGraphicFramePr>
        <p:xfrm>
          <a:off x="485363" y="2492896"/>
          <a:ext cx="8162841" cy="2520280"/>
        </p:xfrm>
        <a:graphic>
          <a:graphicData uri="http://schemas.openxmlformats.org/drawingml/2006/table">
            <a:tbl>
              <a:tblPr/>
              <a:tblGrid>
                <a:gridCol w="4086637"/>
                <a:gridCol w="2736304"/>
                <a:gridCol w="1339900"/>
              </a:tblGrid>
              <a:tr h="72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Odds ratio (95% CI)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Consecutive days HCV RNA &lt; 25 IU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/ml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with target not detected prior to transplantation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1.047 (1.015 - 1.096)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&lt; 0.001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Genotype other than 1b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9.83 (0.55 – 939.15)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0.19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er 34"/>
          <p:cNvGrpSpPr/>
          <p:nvPr/>
        </p:nvGrpSpPr>
        <p:grpSpPr>
          <a:xfrm>
            <a:off x="0" y="6570663"/>
            <a:ext cx="936000" cy="288111"/>
            <a:chOff x="0" y="6570663"/>
            <a:chExt cx="1281360" cy="288111"/>
          </a:xfrm>
        </p:grpSpPr>
        <p:sp>
          <p:nvSpPr>
            <p:cNvPr id="1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2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CURRY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1140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4294967295"/>
          </p:nvPr>
        </p:nvSpPr>
        <p:spPr>
          <a:xfrm>
            <a:off x="144016" y="1196752"/>
            <a:ext cx="8604448" cy="5472608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Recurrence and resistance analysis</a:t>
            </a:r>
            <a:endParaRPr lang="en-US" sz="2400" b="1" dirty="0" smtClean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10 confirmed recurrence after liver transplantation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Genotype 1a, N = 2; 1b, N = 7; 3a, N = 1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ILB28 non-CC, N = 10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Recurrence at W1 (N = 3), W2 (N = 2), W4 (N = 4), or W12 (N = 1) post-transplantation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Duration of SOF+ RBV pre-transplantation &lt; 12 weeks , N = 4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NS5B sequencing 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At baseline : </a:t>
            </a:r>
          </a:p>
          <a:p>
            <a:pPr lvl="3">
              <a:spcBef>
                <a:spcPts val="300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4 patients with L159F variant : 4/4 relapsed</a:t>
            </a:r>
          </a:p>
          <a:p>
            <a:pPr lvl="3">
              <a:spcBef>
                <a:spcPts val="300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1 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patient 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with N142T : achieved SVR</a:t>
            </a:r>
            <a:r>
              <a:rPr lang="en-US" sz="1800" baseline="-25000" dirty="0" smtClean="0">
                <a:ea typeface="ＭＳ Ｐゴシック" pitchFamily="-1" charset="-128"/>
                <a:cs typeface="ＭＳ Ｐゴシック" pitchFamily="-1" charset="-128"/>
              </a:rPr>
              <a:t>12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29 patients with failure before transplantation or recurrence after transplantation</a:t>
            </a:r>
          </a:p>
          <a:p>
            <a:pPr lvl="3">
              <a:spcBef>
                <a:spcPts val="300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no S282T mutant</a:t>
            </a:r>
          </a:p>
          <a:p>
            <a:pPr lvl="3">
              <a:spcBef>
                <a:spcPts val="300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12 patients with other variants as minor subpopulations (&lt; 10%)</a:t>
            </a:r>
            <a:b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in 11/12 : N142T (N = 2), L159F (N = 5), S282G (N = 1), L230F </a:t>
            </a:r>
            <a:b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(N = 3); L159F + S282R + L230F + V321A (N = 1)</a:t>
            </a:r>
          </a:p>
        </p:txBody>
      </p:sp>
      <p:sp>
        <p:nvSpPr>
          <p:cNvPr id="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CURRY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SOF + RBV for HCV with liver cancer before transplantation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Curry MP. Gastroenterology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2015;148:100-107 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5" name="Grouper 34"/>
          <p:cNvGrpSpPr/>
          <p:nvPr/>
        </p:nvGrpSpPr>
        <p:grpSpPr>
          <a:xfrm>
            <a:off x="0" y="6570663"/>
            <a:ext cx="936000" cy="288111"/>
            <a:chOff x="0" y="6570663"/>
            <a:chExt cx="1281360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CURRY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3598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4294967295"/>
          </p:nvPr>
        </p:nvSpPr>
        <p:spPr>
          <a:xfrm>
            <a:off x="144000" y="1196752"/>
            <a:ext cx="9000000" cy="532859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</a:t>
            </a:r>
            <a:endParaRPr lang="en-US" sz="2400" b="1" dirty="0" smtClean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Median duration of exposure to study regimen : 21 weeks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Serious adverse events, N = 11 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≥ Grade 3 adverse event, N = 11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Discontinuation due to adverse event, N = 2 </a:t>
            </a:r>
            <a:b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(pneumonia, sepsis/acute renal failure)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Most common adverse events :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Fatigue (38%)		</a:t>
            </a:r>
            <a:r>
              <a:rPr lang="en-US" sz="1800" dirty="0" err="1" smtClean="0">
                <a:ea typeface="ＭＳ Ｐゴシック" pitchFamily="-1" charset="-128"/>
                <a:cs typeface="ＭＳ Ｐゴシック" pitchFamily="-1" charset="-128"/>
              </a:rPr>
              <a:t>Dyspnea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 (11%)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Headache (23%)	Cough (11%)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Anemia (21%)		Insomnia (11%)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Nausea (16%)		Constipation (10%)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Rash (15%)		</a:t>
            </a:r>
            <a:r>
              <a:rPr lang="en-US" sz="1800" dirty="0" err="1" smtClean="0">
                <a:ea typeface="ＭＳ Ｐゴシック" pitchFamily="-1" charset="-128"/>
                <a:cs typeface="ＭＳ Ｐゴシック" pitchFamily="-1" charset="-128"/>
              </a:rPr>
              <a:t>Pruritus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 (10%)</a:t>
            </a:r>
          </a:p>
          <a:p>
            <a:pPr lvl="1">
              <a:spcBef>
                <a:spcPts val="300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Most common grade 3-4 laboratory abnormalities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: grade 3 decrease in hemoglobin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level, grade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3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hyperglycemia,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grade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3-4 </a:t>
            </a:r>
            <a:r>
              <a:rPr lang="en-US" sz="2000" dirty="0" err="1" smtClean="0">
                <a:ea typeface="ＭＳ Ｐゴシック" pitchFamily="-1" charset="-128"/>
                <a:cs typeface="ＭＳ Ｐゴシック" pitchFamily="-1" charset="-128"/>
              </a:rPr>
              <a:t>bilirubin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 elevation, </a:t>
            </a:r>
            <a:r>
              <a:rPr lang="en-US" sz="2000" dirty="0" err="1" smtClean="0">
                <a:ea typeface="ＭＳ Ｐゴシック" pitchFamily="-1" charset="-128"/>
                <a:cs typeface="ＭＳ Ｐゴシック" pitchFamily="-1" charset="-128"/>
              </a:rPr>
              <a:t>lymphopenia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 &lt; 500/mm</a:t>
            </a:r>
            <a:r>
              <a:rPr lang="en-US" sz="2000" baseline="30000" dirty="0" smtClean="0">
                <a:ea typeface="ＭＳ Ｐゴシック" pitchFamily="-1" charset="-128"/>
                <a:cs typeface="ＭＳ Ｐゴシック" pitchFamily="-1" charset="-128"/>
              </a:rPr>
              <a:t>3</a:t>
            </a:r>
          </a:p>
          <a:p>
            <a:pPr lvl="2">
              <a:spcBef>
                <a:spcPts val="300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12 patients with RBV dose reduction, but no transfusion, no </a:t>
            </a:r>
            <a:r>
              <a:rPr lang="en-US" sz="1800" dirty="0" err="1" smtClean="0">
                <a:ea typeface="ＭＳ Ｐゴシック" pitchFamily="-1" charset="-128"/>
                <a:cs typeface="ＭＳ Ｐゴシック" pitchFamily="-1" charset="-128"/>
              </a:rPr>
              <a:t>epoetin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 needed</a:t>
            </a:r>
            <a:endParaRPr lang="en-US" sz="1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CURRY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SOF + RBV for HCV with liver cancer before transplantation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Curry MP. Gastroenterology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2015;148:100-107 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5" name="Grouper 34"/>
          <p:cNvGrpSpPr/>
          <p:nvPr/>
        </p:nvGrpSpPr>
        <p:grpSpPr>
          <a:xfrm>
            <a:off x="0" y="6570663"/>
            <a:ext cx="936000" cy="288111"/>
            <a:chOff x="0" y="6570663"/>
            <a:chExt cx="1281360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CURRY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4294967295"/>
          </p:nvPr>
        </p:nvSpPr>
        <p:spPr>
          <a:xfrm>
            <a:off x="144000" y="1195200"/>
            <a:ext cx="8316416" cy="518612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endParaRPr lang="en-US" sz="2400" b="1" dirty="0" smtClean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60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In this pilot study,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SOF + RBV before liver transplantation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prevented recurrence of HCV infection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in 70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% of patients with chronic HCV infection and liver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cancer who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achieved an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HCV RNA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level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&lt; 25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IU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/ml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before transplantation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and in almost half of the total patients in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the study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The rate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of discontinuation owing to adverse events was low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, and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most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adverse events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were those associated  with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RBV therapy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—fatigue, anemia, headache,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and nausea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—as were the laboratory abnormalities of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decreased hemoglobin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and increased bilirubin </a:t>
            </a:r>
            <a:endParaRPr lang="en-US" sz="2000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600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Enrichment in minor resistance-associated variants, although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rare,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may encode 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for marginal reductions in susceptibility to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SOF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Limitations</a:t>
            </a:r>
          </a:p>
          <a:p>
            <a:pPr lvl="2">
              <a:spcBef>
                <a:spcPts val="600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Low sample size</a:t>
            </a:r>
          </a:p>
          <a:p>
            <a:pPr lvl="2">
              <a:spcBef>
                <a:spcPts val="600"/>
              </a:spcBef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Exclusion of patients with decompensated liver disease</a:t>
            </a:r>
          </a:p>
        </p:txBody>
      </p:sp>
      <p:sp>
        <p:nvSpPr>
          <p:cNvPr id="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985251" cy="1106488"/>
          </a:xfrm>
        </p:spPr>
        <p:txBody>
          <a:bodyPr/>
          <a:lstStyle/>
          <a:p>
            <a:pPr lvl="0"/>
            <a:r>
              <a:rPr lang="fr-FR" dirty="0" smtClean="0">
                <a:ea typeface="ＭＳ Ｐゴシック" pitchFamily="-1" charset="-128"/>
                <a:cs typeface="ＭＳ Ｐゴシック" pitchFamily="-1" charset="-128"/>
              </a:rPr>
              <a:t>CURRY </a:t>
            </a:r>
            <a:r>
              <a:rPr lang="fr-FR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dirty="0" smtClean="0">
                <a:ea typeface="ＭＳ Ｐゴシック" pitchFamily="-1" charset="-128"/>
                <a:cs typeface="ＭＳ Ｐゴシック" pitchFamily="-1" charset="-128"/>
              </a:rPr>
              <a:t>: SOF + RBV for HCV with liver cancer before transplantation</a:t>
            </a:r>
            <a:endParaRPr lang="en-GB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Curry MP. Gastroenterology 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2015;148:100-107 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5" name="Grouper 34"/>
          <p:cNvGrpSpPr/>
          <p:nvPr/>
        </p:nvGrpSpPr>
        <p:grpSpPr>
          <a:xfrm>
            <a:off x="0" y="6570663"/>
            <a:ext cx="936000" cy="288111"/>
            <a:chOff x="0" y="6570663"/>
            <a:chExt cx="1281360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06784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51355" y="6581775"/>
              <a:ext cx="123000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CURRY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2057</TotalTime>
  <Words>850</Words>
  <Application>Microsoft Macintosh PowerPoint</Application>
  <PresentationFormat>Présentation à l'écran (4:3)</PresentationFormat>
  <Paragraphs>128</Paragraphs>
  <Slides>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2015 </vt:lpstr>
      <vt:lpstr>CURRY Study: SOF + RBV for HCV with liver cancer before transplantation</vt:lpstr>
      <vt:lpstr>CURRY Study: SOF + RBV for HCV with liver cancer before transplantation</vt:lpstr>
      <vt:lpstr>CURRY Study: SOF + RBV for HCV with liver cancer before transplantation</vt:lpstr>
      <vt:lpstr>CURRY Study: SOF + RBV for HCV with liver cancer before transplantation</vt:lpstr>
      <vt:lpstr>CURRY Study: SOF + RBV for HCV with liver cancer before transplantation</vt:lpstr>
      <vt:lpstr>CURRY Study: SOF + RBV for HCV with liver cancer before transplantation</vt:lpstr>
    </vt:vector>
  </TitlesOfParts>
  <Manager/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keywords/>
  <dc:description/>
  <cp:lastModifiedBy>Utilisateur de Microsoft Office</cp:lastModifiedBy>
  <cp:revision>127</cp:revision>
  <dcterms:created xsi:type="dcterms:W3CDTF">2015-05-24T21:56:52Z</dcterms:created>
  <dcterms:modified xsi:type="dcterms:W3CDTF">2015-07-08T21:00:59Z</dcterms:modified>
  <cp:category/>
</cp:coreProperties>
</file>