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2" r:id="rId4"/>
    <p:sldId id="291" r:id="rId5"/>
    <p:sldId id="290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FF"/>
    <a:srgbClr val="DDDDDD"/>
    <a:srgbClr val="000066"/>
    <a:srgbClr val="0070C0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24" d="100"/>
          <a:sy n="124" d="100"/>
        </p:scale>
        <p:origin x="-112" y="-24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08/07/15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44000" y="11952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4049091" y="122104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4071139" y="2687434"/>
            <a:ext cx="79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79512" y="1723589"/>
            <a:ext cx="3888025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Any g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 naïve or not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Hepatocellular carcinoma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On waiting list for liver transplantation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≤ 7 and MELD &lt; 22</a:t>
            </a:r>
            <a:endParaRPr lang="en-GB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11960" y="3429000"/>
            <a:ext cx="4824536" cy="84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mg : 1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fr-FR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fr-FR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</a:t>
            </a:r>
            <a:r>
              <a:rPr lang="fr-FR" sz="16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fr-FR" sz="16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) </a:t>
            </a:r>
            <a:r>
              <a:rPr lang="fr-FR" sz="16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to body </a:t>
            </a:r>
            <a:r>
              <a:rPr lang="fr-FR" sz="16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(&lt; or ≥ 75 kg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fr-FR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144000" y="5013176"/>
            <a:ext cx="8651875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post-transplant response 12 weeks after transplantation [pTVR</a:t>
            </a:r>
            <a:r>
              <a:rPr lang="en-GB" baseline="-25000" dirty="0" smtClean="0">
                <a:solidFill>
                  <a:srgbClr val="000066"/>
                </a:solidFill>
              </a:rPr>
              <a:t>12</a:t>
            </a:r>
            <a:r>
              <a:rPr lang="en-GB" dirty="0" smtClean="0">
                <a:solidFill>
                  <a:srgbClr val="000066"/>
                </a:solidFill>
              </a:rPr>
              <a:t>]</a:t>
            </a:r>
            <a:r>
              <a:rPr lang="en-GB" baseline="-25000" dirty="0" smtClean="0">
                <a:solidFill>
                  <a:srgbClr val="000066"/>
                </a:solidFill>
              </a:rPr>
              <a:t> </a:t>
            </a:r>
            <a:r>
              <a:rPr lang="en-GB" dirty="0" smtClean="0">
                <a:solidFill>
                  <a:srgbClr val="000066"/>
                </a:solidFill>
              </a:rPr>
              <a:t>(HCV RNA &lt; </a:t>
            </a:r>
            <a:r>
              <a:rPr lang="en-GB" dirty="0" smtClean="0"/>
              <a:t>25</a:t>
            </a:r>
            <a:r>
              <a:rPr lang="en-GB" dirty="0" smtClean="0">
                <a:solidFill>
                  <a:srgbClr val="000066"/>
                </a:solidFill>
              </a:rPr>
              <a:t> IU</a:t>
            </a:r>
            <a:r>
              <a:rPr lang="en-GB" dirty="0" smtClean="0">
                <a:solidFill>
                  <a:srgbClr val="000066"/>
                </a:solidFill>
              </a:rPr>
              <a:t>/ml) </a:t>
            </a:r>
            <a:r>
              <a:rPr lang="en-GB" dirty="0" smtClean="0">
                <a:solidFill>
                  <a:srgbClr val="000066"/>
                </a:solidFill>
              </a:rPr>
              <a:t>in patients with HCV RNA &lt; 25 IU</a:t>
            </a:r>
            <a:r>
              <a:rPr lang="en-GB" dirty="0" smtClean="0">
                <a:solidFill>
                  <a:srgbClr val="000066"/>
                </a:solidFill>
              </a:rPr>
              <a:t>/ml </a:t>
            </a:r>
            <a:r>
              <a:rPr lang="en-GB" dirty="0" smtClean="0">
                <a:solidFill>
                  <a:srgbClr val="000066"/>
                </a:solidFill>
              </a:rPr>
              <a:t>at last assessment before transplantation, </a:t>
            </a:r>
            <a:r>
              <a:rPr lang="en-GB" dirty="0" smtClean="0"/>
              <a:t>by intention to treat, with </a:t>
            </a:r>
            <a:r>
              <a:rPr lang="en-GB" dirty="0"/>
              <a:t>2</a:t>
            </a:r>
            <a:r>
              <a:rPr lang="en-GB" dirty="0" smtClean="0"/>
              <a:t>-sided 90% CI and upper bound of recurrence rate of 65%</a:t>
            </a:r>
            <a:endParaRPr lang="en-GB" dirty="0" smtClean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51379"/>
              </p:ext>
            </p:extLst>
          </p:nvPr>
        </p:nvGraphicFramePr>
        <p:xfrm>
          <a:off x="4867419" y="2382634"/>
          <a:ext cx="1724000" cy="609602"/>
        </p:xfrm>
        <a:graphic>
          <a:graphicData uri="http://schemas.openxmlformats.org/drawingml/2006/table">
            <a:tbl>
              <a:tblPr/>
              <a:tblGrid>
                <a:gridCol w="1724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7874402" y="2458834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SVR</a:t>
            </a:r>
            <a:r>
              <a:rPr lang="fr-FR" sz="1600" baseline="-25000" dirty="0" smtClean="0"/>
              <a:t>12</a:t>
            </a:r>
            <a:endParaRPr lang="fr-FR" sz="1600" baseline="-25000" dirty="0"/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591419" y="2663283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4067944" y="234888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61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4419625" y="200898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" name="ZoneTexte 2"/>
          <p:cNvSpPr txBox="1"/>
          <p:nvPr/>
        </p:nvSpPr>
        <p:spPr>
          <a:xfrm>
            <a:off x="4788023" y="2992234"/>
            <a:ext cx="4354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Duration : </a:t>
            </a:r>
            <a:r>
              <a:rPr lang="fr-FR" sz="1600" dirty="0" err="1" smtClean="0"/>
              <a:t>until</a:t>
            </a:r>
            <a:r>
              <a:rPr lang="fr-FR" sz="1600" dirty="0"/>
              <a:t> </a:t>
            </a:r>
            <a:r>
              <a:rPr lang="fr-FR" sz="1600" dirty="0" smtClean="0"/>
              <a:t>transplantation or 48 </a:t>
            </a:r>
            <a:r>
              <a:rPr lang="fr-FR" sz="1600" dirty="0" err="1" smtClean="0"/>
              <a:t>weeks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323528" y="4437112"/>
            <a:ext cx="86764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S</a:t>
            </a:r>
            <a:r>
              <a:rPr lang="fr-FR" sz="1600" dirty="0" smtClean="0"/>
              <a:t>tandard post-transplantation</a:t>
            </a:r>
            <a:r>
              <a:rPr lang="fr-FR" sz="1600" dirty="0"/>
              <a:t> </a:t>
            </a:r>
            <a:r>
              <a:rPr lang="fr-FR" sz="1600" dirty="0" smtClean="0"/>
              <a:t>immunosuppressive </a:t>
            </a:r>
            <a:r>
              <a:rPr lang="fr-FR" sz="1600" dirty="0" err="1"/>
              <a:t>regimen</a:t>
            </a:r>
            <a:r>
              <a:rPr lang="fr-FR" sz="1600" dirty="0"/>
              <a:t> of </a:t>
            </a:r>
            <a:r>
              <a:rPr lang="fr-FR" sz="1600" dirty="0" err="1"/>
              <a:t>solumedrol</a:t>
            </a:r>
            <a:r>
              <a:rPr lang="fr-FR" sz="1600" dirty="0" smtClean="0"/>
              <a:t>/</a:t>
            </a:r>
            <a:r>
              <a:rPr lang="fr-FR" sz="1600" dirty="0" err="1" smtClean="0"/>
              <a:t>prednisone</a:t>
            </a:r>
            <a:r>
              <a:rPr lang="fr-FR" sz="1600" dirty="0"/>
              <a:t>, </a:t>
            </a:r>
            <a:r>
              <a:rPr lang="fr-FR" sz="1600" dirty="0" err="1"/>
              <a:t>tacrolimus</a:t>
            </a:r>
            <a:r>
              <a:rPr lang="fr-FR" sz="1600" dirty="0"/>
              <a:t>, and/or </a:t>
            </a:r>
            <a:r>
              <a:rPr lang="fr-FR" sz="1600" dirty="0" err="1"/>
              <a:t>mycophenolate</a:t>
            </a:r>
            <a:r>
              <a:rPr lang="fr-FR" sz="1600" dirty="0"/>
              <a:t> </a:t>
            </a:r>
            <a:r>
              <a:rPr lang="fr-FR" sz="1600" dirty="0" err="1"/>
              <a:t>mofetil</a:t>
            </a:r>
            <a:r>
              <a:rPr lang="fr-FR" sz="1600" dirty="0"/>
              <a:t> (up to </a:t>
            </a:r>
            <a:r>
              <a:rPr lang="fr-FR" sz="1600" dirty="0" smtClean="0"/>
              <a:t>2 g</a:t>
            </a:r>
            <a:r>
              <a:rPr lang="fr-FR" sz="1600" dirty="0"/>
              <a:t>/</a:t>
            </a:r>
            <a:r>
              <a:rPr lang="fr-FR" sz="1600" dirty="0" err="1"/>
              <a:t>day</a:t>
            </a:r>
            <a:r>
              <a:rPr lang="fr-FR" sz="1600" dirty="0"/>
              <a:t>) for the first </a:t>
            </a:r>
            <a:r>
              <a:rPr lang="fr-FR" sz="1600" dirty="0" smtClean="0"/>
              <a:t>12W </a:t>
            </a:r>
            <a:r>
              <a:rPr lang="fr-FR" sz="1600" dirty="0" err="1"/>
              <a:t>after</a:t>
            </a:r>
            <a:r>
              <a:rPr lang="fr-FR" sz="1600" dirty="0"/>
              <a:t> </a:t>
            </a:r>
            <a:r>
              <a:rPr lang="fr-FR" sz="1600" dirty="0" smtClean="0"/>
              <a:t>transplantation</a:t>
            </a:r>
            <a:endParaRPr lang="fr-FR" sz="1600" dirty="0"/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6015758"/>
              </p:ext>
            </p:extLst>
          </p:nvPr>
        </p:nvGraphicFramePr>
        <p:xfrm>
          <a:off x="485363" y="1715969"/>
          <a:ext cx="8162840" cy="4818900"/>
        </p:xfrm>
        <a:graphic>
          <a:graphicData uri="http://schemas.openxmlformats.org/drawingml/2006/table">
            <a:tbl>
              <a:tblPr/>
              <a:tblGrid>
                <a:gridCol w="4994488"/>
                <a:gridCol w="3168352"/>
              </a:tblGrid>
              <a:tr h="347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3a / 4a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39% / 34% / 13% / 11%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7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Unknown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Baseline MELD score :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8 / 9-10 / 11-14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58% / 25% /18%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Underwent transplantation 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with HCV RNA &lt; 25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pTVR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 [90%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37/43 (86% [74% - 94%])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pTVR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 [90%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30/43 (70% [56% - 81%])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Confirmed HCV recurrence,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10/13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21096" y="1196752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and outcome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1096" y="119520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Multivariate analysis of factors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associated</a:t>
            </a:r>
            <a:b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absence of recurrence post-transplantation</a:t>
            </a: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829697"/>
              </p:ext>
            </p:extLst>
          </p:nvPr>
        </p:nvGraphicFramePr>
        <p:xfrm>
          <a:off x="485363" y="2492896"/>
          <a:ext cx="8162841" cy="2520280"/>
        </p:xfrm>
        <a:graphic>
          <a:graphicData uri="http://schemas.openxmlformats.org/drawingml/2006/table">
            <a:tbl>
              <a:tblPr/>
              <a:tblGrid>
                <a:gridCol w="4086637"/>
                <a:gridCol w="2736304"/>
                <a:gridCol w="133990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Odds ratio (95% CI)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Consecutive days HCV RNA &lt; 25 IU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with target not detected prior to transplantation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1.047 (1.015 - 1.096)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other than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9.83 (0.55 – 939.15)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0.19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14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44016" y="1196752"/>
            <a:ext cx="8604448" cy="547260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Recurrence and resistance analysis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10 confirmed recurrence after liver transplantation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Genotype 1a, N = 2; 1b, N = 7; 3a, N = 1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ILB28 non-CC, N = 10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Recurrence at W1 (N = 3), W2 (N = 2), W4 (N = 4), or W12 (N = 1) post-transplantation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Duration of SOF+ RBV pre-transplantation &lt; 12 weeks , N = 4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NS5B sequencing 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At baseline : 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4 patients with L159F variant : 4/4 relapsed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1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patient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with N142T : achieved 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29 patients with failure before transplantation or recurrence after transplantation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no S282T mutant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12 patients with other variants as minor subpopulations (&lt; 10%)</a:t>
            </a:r>
            <a:b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11/12 : N142T (N = 2), L159F (N = 5), S282G (N = 1), L230F </a:t>
            </a:r>
            <a:b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(N = 3); L159F + S282R + L230F + V321A (N = 1)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59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44000" y="1196752"/>
            <a:ext cx="9000000" cy="532859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Median duration of exposure to study regimen : 21 weeks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Serious adverse events, N = 11 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≥ Grade 3 adverse event, N = 11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Discontinuation due to adverse event, N = 2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(pneumonia, sepsis/acute renal failure)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common adverse events :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Fatigue (38%)		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Dyspnea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(11%)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Headache (23%)	Cough (11%)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Anemia (21%)		Insomnia (11%)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Nausea (16%)		Constipation (10%)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Rash (15%)		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Pruritus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(10%)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common grade 3-4 laboratory abnormalities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: grade 3 decrease in hemoglobin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level, grade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3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hyperglycemia,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grade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3-4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bilirubin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elevation,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lymphopenia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&lt; 500/mm</a:t>
            </a:r>
            <a:r>
              <a:rPr lang="en-US" sz="2000" baseline="30000" dirty="0" smtClean="0">
                <a:ea typeface="ＭＳ Ｐゴシック" pitchFamily="-1" charset="-128"/>
                <a:cs typeface="ＭＳ Ｐゴシック" pitchFamily="-1" charset="-128"/>
              </a:rPr>
              <a:t>3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12 patients with RBV dose reduction, but no transfusion, no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epoetin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needed</a:t>
            </a:r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44000" y="1195200"/>
            <a:ext cx="8316416" cy="518612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this pilot study,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SOF + RBV before liver transplantation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prevented recurrence of HCV infection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70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% of patients with chronic HCV infection and liver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cancer who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achieved an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HCV RNA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level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&lt; 25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IU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/ml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before transplantation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in almost half of the total patients 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the study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The rate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of discontinuation owing to adverse events was low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, and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most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adverse events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were those associated  with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RBV therapy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—fatigue, anemia, headache,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and nausea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—as were the laboratory abnormalities 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decreased hemoglobin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increased bilirubin </a:t>
            </a: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Enrichment in minor resistance-associated variants, although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rare,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may encode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for marginal reductions in susceptibility to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SOF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Low sample size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Exclusion of patients with decompensated liver disease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CURRY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with liver cancer before transplantation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Curry MP. Gastroenterology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2015;148:100-107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34"/>
          <p:cNvGrpSpPr/>
          <p:nvPr/>
        </p:nvGrpSpPr>
        <p:grpSpPr>
          <a:xfrm>
            <a:off x="0" y="6570663"/>
            <a:ext cx="936000" cy="288111"/>
            <a:chOff x="0" y="6570663"/>
            <a:chExt cx="128136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CURRY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850</Words>
  <Application>Microsoft Macintosh PowerPoint</Application>
  <PresentationFormat>Présentation à l'écran (4:3)</PresentationFormat>
  <Paragraphs>128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CURRY Study: SOF + RBV for HCV with liver cancer before transplantation</vt:lpstr>
      <vt:lpstr>CURRY Study: SOF + RBV for HCV with liver cancer before transplantation</vt:lpstr>
      <vt:lpstr>CURRY Study: SOF + RBV for HCV with liver cancer before transplantation</vt:lpstr>
      <vt:lpstr>CURRY Study: SOF + RBV for HCV with liver cancer before transplantation</vt:lpstr>
      <vt:lpstr>CURRY Study: SOF + RBV for HCV with liver cancer before transplantation</vt:lpstr>
      <vt:lpstr>CURRY Study: SOF + RBV for HCV with liver cancer before transplantation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127</cp:revision>
  <dcterms:created xsi:type="dcterms:W3CDTF">2015-05-24T21:56:52Z</dcterms:created>
  <dcterms:modified xsi:type="dcterms:W3CDTF">2015-07-08T21:00:59Z</dcterms:modified>
  <cp:category/>
</cp:coreProperties>
</file>