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84" r:id="rId4"/>
    <p:sldId id="275" r:id="rId5"/>
    <p:sldId id="282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B200"/>
    <a:srgbClr val="FFC000"/>
    <a:srgbClr val="000066"/>
    <a:srgbClr val="0070C0"/>
    <a:srgbClr val="DDDDDD"/>
    <a:srgbClr val="CC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133" d="100"/>
          <a:sy n="13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5196501738332"/>
          <c:y val="0.108423925969002"/>
          <c:w val="0.926117224713583"/>
          <c:h val="0.785750168398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Feuil1!$A$2:$A$19</c:f>
              <c:numCache>
                <c:formatCode>General</c:formatCode>
                <c:ptCount val="18"/>
                <c:pt idx="0">
                  <c:v>31.0</c:v>
                </c:pt>
                <c:pt idx="1">
                  <c:v>14.0</c:v>
                </c:pt>
                <c:pt idx="2">
                  <c:v>17.0</c:v>
                </c:pt>
                <c:pt idx="3">
                  <c:v>4.0</c:v>
                </c:pt>
                <c:pt idx="4">
                  <c:v>27.0</c:v>
                </c:pt>
                <c:pt idx="5">
                  <c:v>11.0</c:v>
                </c:pt>
                <c:pt idx="6">
                  <c:v>20.0</c:v>
                </c:pt>
                <c:pt idx="7">
                  <c:v>24.0</c:v>
                </c:pt>
                <c:pt idx="8">
                  <c:v>7.0</c:v>
                </c:pt>
                <c:pt idx="9">
                  <c:v>29.0</c:v>
                </c:pt>
                <c:pt idx="10">
                  <c:v>14.0</c:v>
                </c:pt>
                <c:pt idx="11">
                  <c:v>15.0</c:v>
                </c:pt>
                <c:pt idx="12">
                  <c:v>6.0</c:v>
                </c:pt>
                <c:pt idx="13">
                  <c:v>23.0</c:v>
                </c:pt>
                <c:pt idx="14">
                  <c:v>15.0</c:v>
                </c:pt>
                <c:pt idx="15">
                  <c:v>14.0</c:v>
                </c:pt>
                <c:pt idx="16">
                  <c:v>22.0</c:v>
                </c:pt>
                <c:pt idx="17">
                  <c:v>7.0</c:v>
                </c:pt>
              </c:numCache>
            </c:numRef>
          </c:cat>
          <c:val>
            <c:numRef>
              <c:f>Feuil1!$B$2:$B$19</c:f>
              <c:numCache>
                <c:formatCode>General</c:formatCode>
                <c:ptCount val="18"/>
                <c:pt idx="0">
                  <c:v>68.0</c:v>
                </c:pt>
                <c:pt idx="1">
                  <c:v>79.0</c:v>
                </c:pt>
                <c:pt idx="2">
                  <c:v>59.0</c:v>
                </c:pt>
                <c:pt idx="3">
                  <c:v>100.0</c:v>
                </c:pt>
                <c:pt idx="4">
                  <c:v>63.0</c:v>
                </c:pt>
                <c:pt idx="5">
                  <c:v>91.0</c:v>
                </c:pt>
                <c:pt idx="6">
                  <c:v>55.0</c:v>
                </c:pt>
                <c:pt idx="7">
                  <c:v>75.0</c:v>
                </c:pt>
                <c:pt idx="8">
                  <c:v>43.0</c:v>
                </c:pt>
                <c:pt idx="9">
                  <c:v>93.0</c:v>
                </c:pt>
                <c:pt idx="10">
                  <c:v>100.0</c:v>
                </c:pt>
                <c:pt idx="11">
                  <c:v>87.0</c:v>
                </c:pt>
                <c:pt idx="12">
                  <c:v>100.0</c:v>
                </c:pt>
                <c:pt idx="13">
                  <c:v>91.0</c:v>
                </c:pt>
                <c:pt idx="14">
                  <c:v>93.0</c:v>
                </c:pt>
                <c:pt idx="15">
                  <c:v>93.0</c:v>
                </c:pt>
                <c:pt idx="16">
                  <c:v>91.0</c:v>
                </c:pt>
                <c:pt idx="17">
                  <c:v>100.0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2098155448"/>
        <c:axId val="2093044360"/>
      </c:barChart>
      <c:catAx>
        <c:axId val="2098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2093044360"/>
        <c:crosses val="autoZero"/>
        <c:auto val="1"/>
        <c:lblAlgn val="ctr"/>
        <c:lblOffset val="100"/>
        <c:noMultiLvlLbl val="0"/>
      </c:catAx>
      <c:valAx>
        <c:axId val="2093044360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fr-FR"/>
          </a:p>
        </c:txPr>
        <c:crossAx val="209815544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82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niveau </a:t>
            </a:r>
            <a:endParaRPr lang="en-US" dirty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/>
              <a:t>niveau</a:t>
            </a:r>
          </a:p>
          <a:p>
            <a:pPr lvl="3"/>
            <a:r>
              <a:rPr lang="en-US" dirty="0" smtClean="0"/>
              <a:t> </a:t>
            </a:r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/>
              <a:t>niveau</a:t>
            </a:r>
          </a:p>
          <a:p>
            <a:pPr lvl="4"/>
            <a:r>
              <a:rPr lang="en-US" dirty="0" smtClean="0"/>
              <a:t> </a:t>
            </a:r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/>
              <a:t>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-1" charset="2"/>
        <a:buChar char="§"/>
        <a:defRPr sz="2000">
          <a:solidFill>
            <a:srgbClr val="0070C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35" name="AutoShape 162"/>
          <p:cNvSpPr>
            <a:spLocks noChangeArrowheads="1"/>
          </p:cNvSpPr>
          <p:nvPr/>
        </p:nvSpPr>
        <p:spPr bwMode="auto">
          <a:xfrm>
            <a:off x="0" y="6607028"/>
            <a:ext cx="1487294" cy="25097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6" name="ZoneTexte 23"/>
          <p:cNvSpPr txBox="1">
            <a:spLocks noChangeArrowheads="1"/>
          </p:cNvSpPr>
          <p:nvPr/>
        </p:nvSpPr>
        <p:spPr bwMode="auto">
          <a:xfrm>
            <a:off x="51885" y="6581775"/>
            <a:ext cx="1435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Ancestry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44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376882" y="2249892"/>
            <a:ext cx="472781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144001" y="4950999"/>
            <a:ext cx="8301698" cy="110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95% CI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45195"/>
              </p:ext>
            </p:extLst>
          </p:nvPr>
        </p:nvGraphicFramePr>
        <p:xfrm>
          <a:off x="4492036" y="2369402"/>
          <a:ext cx="2307479" cy="534954"/>
        </p:xfrm>
        <a:graphic>
          <a:graphicData uri="http://schemas.openxmlformats.org/drawingml/2006/table">
            <a:tbl>
              <a:tblPr/>
              <a:tblGrid>
                <a:gridCol w="2307479"/>
              </a:tblGrid>
              <a:tr h="534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64006"/>
              </p:ext>
            </p:extLst>
          </p:nvPr>
        </p:nvGraphicFramePr>
        <p:xfrm>
          <a:off x="4492036" y="3065784"/>
          <a:ext cx="4241800" cy="633728"/>
        </p:xfrm>
        <a:graphic>
          <a:graphicData uri="http://schemas.openxmlformats.org/drawingml/2006/table">
            <a:tbl>
              <a:tblPr/>
              <a:tblGrid>
                <a:gridCol w="4241800"/>
              </a:tblGrid>
              <a:tr h="633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711112" y="1204281"/>
            <a:ext cx="1693833" cy="791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Ancestry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800990" y="2060937"/>
            <a:ext cx="0" cy="166654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12852" y="153604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50800" y="1979307"/>
            <a:ext cx="3275998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st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generation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egyptian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infection, genotype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-naïve 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</a:t>
            </a: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experienced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Cirrhosis*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79949" y="3971551"/>
            <a:ext cx="3526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 </a:t>
            </a:r>
            <a:r>
              <a:rPr lang="fr-FR" sz="1200" dirty="0">
                <a:solidFill>
                  <a:srgbClr val="000066"/>
                </a:solidFill>
              </a:rPr>
              <a:t>b</a:t>
            </a:r>
            <a:r>
              <a:rPr lang="fr-FR" sz="1200" dirty="0" smtClean="0">
                <a:solidFill>
                  <a:srgbClr val="000066"/>
                </a:solidFill>
              </a:rPr>
              <a:t>y </a:t>
            </a:r>
            <a:r>
              <a:rPr lang="fr-FR" sz="1200" dirty="0" err="1" smtClean="0">
                <a:solidFill>
                  <a:srgbClr val="000066"/>
                </a:solidFill>
              </a:rPr>
              <a:t>liver</a:t>
            </a:r>
            <a:r>
              <a:rPr lang="fr-FR" sz="1200" dirty="0" smtClean="0">
                <a:solidFill>
                  <a:srgbClr val="000066"/>
                </a:solidFill>
              </a:rPr>
              <a:t> </a:t>
            </a:r>
            <a:r>
              <a:rPr lang="fr-FR" sz="1200" dirty="0" err="1" smtClean="0">
                <a:solidFill>
                  <a:srgbClr val="000066"/>
                </a:solidFill>
              </a:rPr>
              <a:t>biopsy</a:t>
            </a:r>
            <a:r>
              <a:rPr lang="fr-FR" sz="1200" dirty="0" smtClean="0">
                <a:solidFill>
                  <a:srgbClr val="000066"/>
                </a:solidFill>
              </a:rPr>
              <a:t>, or </a:t>
            </a:r>
            <a:r>
              <a:rPr lang="fr-FR" sz="1200" dirty="0" err="1" smtClean="0">
                <a:solidFill>
                  <a:srgbClr val="000066"/>
                </a:solidFill>
              </a:rPr>
              <a:t>Fibrotest</a:t>
            </a:r>
            <a:r>
              <a:rPr lang="fr-FR" sz="1200" baseline="30000" dirty="0" smtClean="0">
                <a:solidFill>
                  <a:srgbClr val="000066"/>
                </a:solidFill>
              </a:rPr>
              <a:t>®</a:t>
            </a:r>
            <a:r>
              <a:rPr lang="fr-FR" sz="1200" dirty="0" smtClean="0">
                <a:solidFill>
                  <a:srgbClr val="000066"/>
                </a:solidFill>
              </a:rPr>
              <a:t> ≥ 0.75 + APRI &gt; 2</a:t>
            </a:r>
            <a:endParaRPr lang="fr-FR" sz="1200" dirty="0">
              <a:solidFill>
                <a:srgbClr val="000066"/>
              </a:solidFill>
            </a:endParaRPr>
          </a:p>
        </p:txBody>
      </p:sp>
      <p:cxnSp>
        <p:nvCxnSpPr>
          <p:cNvPr id="28" name="AutoShape 60"/>
          <p:cNvCxnSpPr>
            <a:cxnSpLocks noChangeShapeType="1"/>
          </p:cNvCxnSpPr>
          <p:nvPr/>
        </p:nvCxnSpPr>
        <p:spPr bwMode="auto">
          <a:xfrm rot="10800000" flipH="1" flipV="1">
            <a:off x="4420599" y="2629649"/>
            <a:ext cx="1587" cy="755997"/>
          </a:xfrm>
          <a:prstGeom prst="bentConnector3">
            <a:avLst>
              <a:gd name="adj1" fmla="val -37674546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326798" y="3012434"/>
            <a:ext cx="4794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733409" y="337435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29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3733660" y="228436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8733836" y="2060937"/>
            <a:ext cx="0" cy="166654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Oval 110"/>
          <p:cNvSpPr>
            <a:spLocks noChangeArrowheads="1"/>
          </p:cNvSpPr>
          <p:nvPr/>
        </p:nvSpPr>
        <p:spPr bwMode="auto">
          <a:xfrm>
            <a:off x="8445698" y="153604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8566" y="4335589"/>
            <a:ext cx="86952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RBV : 1000 or 1200 mg/</a:t>
            </a:r>
            <a:r>
              <a:rPr lang="fr-FR" sz="1600" dirty="0" err="1">
                <a:solidFill>
                  <a:srgbClr val="000066"/>
                </a:solidFill>
              </a:rPr>
              <a:t>day</a:t>
            </a:r>
            <a:r>
              <a:rPr lang="fr-FR" sz="1600" dirty="0">
                <a:solidFill>
                  <a:srgbClr val="000066"/>
                </a:solidFill>
              </a:rPr>
              <a:t> (</a:t>
            </a:r>
            <a:r>
              <a:rPr lang="fr-FR" sz="1600" dirty="0" err="1">
                <a:solidFill>
                  <a:srgbClr val="000066"/>
                </a:solidFill>
              </a:rPr>
              <a:t>bid</a:t>
            </a:r>
            <a:r>
              <a:rPr lang="fr-FR" sz="1600" dirty="0">
                <a:solidFill>
                  <a:srgbClr val="000066"/>
                </a:solidFill>
              </a:rPr>
              <a:t> </a:t>
            </a:r>
            <a:r>
              <a:rPr lang="fr-FR" sz="1600" dirty="0" err="1">
                <a:solidFill>
                  <a:srgbClr val="000066"/>
                </a:solidFill>
              </a:rPr>
              <a:t>dosing</a:t>
            </a:r>
            <a:r>
              <a:rPr lang="fr-FR" sz="1600" dirty="0">
                <a:solidFill>
                  <a:srgbClr val="000066"/>
                </a:solidFill>
              </a:rPr>
              <a:t>) </a:t>
            </a:r>
            <a:r>
              <a:rPr lang="fr-FR" sz="1600" dirty="0" err="1">
                <a:solidFill>
                  <a:srgbClr val="000066"/>
                </a:solidFill>
              </a:rPr>
              <a:t>according</a:t>
            </a:r>
            <a:r>
              <a:rPr lang="fr-FR" sz="1600" dirty="0">
                <a:solidFill>
                  <a:srgbClr val="000066"/>
                </a:solidFill>
              </a:rPr>
              <a:t> to body </a:t>
            </a:r>
            <a:r>
              <a:rPr lang="fr-FR" sz="1600" dirty="0" err="1">
                <a:solidFill>
                  <a:srgbClr val="000066"/>
                </a:solidFill>
              </a:rPr>
              <a:t>weight</a:t>
            </a:r>
            <a:r>
              <a:rPr lang="fr-FR" sz="1600" dirty="0">
                <a:solidFill>
                  <a:srgbClr val="000066"/>
                </a:solidFill>
              </a:rPr>
              <a:t> (&lt; or ≥ 75 kg)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Ruane P. J. Hepatology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2015;62:1040-6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2148145"/>
              </p:ext>
            </p:extLst>
          </p:nvPr>
        </p:nvGraphicFramePr>
        <p:xfrm>
          <a:off x="395288" y="1659531"/>
          <a:ext cx="8359576" cy="4598393"/>
        </p:xfrm>
        <a:graphic>
          <a:graphicData uri="http://schemas.openxmlformats.org/drawingml/2006/table">
            <a:tbl>
              <a:tblPr/>
              <a:tblGrid>
                <a:gridCol w="4171645"/>
                <a:gridCol w="2027267"/>
                <a:gridCol w="2160664"/>
              </a:tblGrid>
              <a:tr h="836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naïve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experienced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5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Past treatment category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(intolerance, unknown response)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W12 of follow-up post-treatment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16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and patient disposition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07028"/>
            <a:ext cx="1487294" cy="25097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23"/>
          <p:cNvSpPr txBox="1">
            <a:spLocks noChangeArrowheads="1"/>
          </p:cNvSpPr>
          <p:nvPr/>
        </p:nvSpPr>
        <p:spPr bwMode="auto">
          <a:xfrm>
            <a:off x="51885" y="6581775"/>
            <a:ext cx="1435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Ancestry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Ancestry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Ruane P. J. Hepatology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2015;62:1040-6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raphique 110"/>
          <p:cNvGraphicFramePr/>
          <p:nvPr>
            <p:extLst>
              <p:ext uri="{D42A27DB-BD31-4B8C-83A1-F6EECF244321}">
                <p14:modId xmlns:p14="http://schemas.microsoft.com/office/powerpoint/2010/main" val="2697171865"/>
              </p:ext>
            </p:extLst>
          </p:nvPr>
        </p:nvGraphicFramePr>
        <p:xfrm>
          <a:off x="20293" y="2016055"/>
          <a:ext cx="9145087" cy="351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24730" y="1116000"/>
            <a:ext cx="44818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606088" y="5383672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All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87488" y="517800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0066"/>
                </a:solidFill>
              </a:rPr>
              <a:t>n</a:t>
            </a:r>
            <a:endParaRPr lang="fr-FR" sz="1200" b="1" dirty="0">
              <a:solidFill>
                <a:srgbClr val="000066"/>
              </a:solidFill>
            </a:endParaRP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985607" y="5383672"/>
            <a:ext cx="547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Naïve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1398271" y="5383672"/>
            <a:ext cx="662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err="1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Expe</a:t>
            </a: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-</a:t>
            </a:r>
            <a:b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 err="1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rienced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2025642" y="5383672"/>
            <a:ext cx="3481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CC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2443823" y="5383672"/>
            <a:ext cx="45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Non</a:t>
            </a:r>
            <a:b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CC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2831545" y="5383672"/>
            <a:ext cx="6174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&lt; 800K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5" name="Rectangle 40"/>
          <p:cNvSpPr>
            <a:spLocks noChangeArrowheads="1"/>
          </p:cNvSpPr>
          <p:nvPr/>
        </p:nvSpPr>
        <p:spPr bwMode="auto">
          <a:xfrm>
            <a:off x="3301823" y="5383672"/>
            <a:ext cx="6174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≥ 800K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3896331" y="5383672"/>
            <a:ext cx="3690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30" name="Rectangle 40"/>
          <p:cNvSpPr>
            <a:spLocks noChangeArrowheads="1"/>
          </p:cNvSpPr>
          <p:nvPr/>
        </p:nvSpPr>
        <p:spPr bwMode="auto">
          <a:xfrm>
            <a:off x="4355933" y="5383672"/>
            <a:ext cx="390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Yes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39" name="Rectangle 40"/>
          <p:cNvSpPr>
            <a:spLocks noChangeArrowheads="1"/>
          </p:cNvSpPr>
          <p:nvPr/>
        </p:nvSpPr>
        <p:spPr bwMode="auto">
          <a:xfrm>
            <a:off x="4849615" y="5383672"/>
            <a:ext cx="354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46" name="Rectangle 40"/>
          <p:cNvSpPr>
            <a:spLocks noChangeArrowheads="1"/>
          </p:cNvSpPr>
          <p:nvPr/>
        </p:nvSpPr>
        <p:spPr bwMode="auto">
          <a:xfrm>
            <a:off x="5229132" y="5383672"/>
            <a:ext cx="547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Naïve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47" name="Rectangle 40"/>
          <p:cNvSpPr>
            <a:spLocks noChangeArrowheads="1"/>
          </p:cNvSpPr>
          <p:nvPr/>
        </p:nvSpPr>
        <p:spPr bwMode="auto">
          <a:xfrm>
            <a:off x="5641798" y="5383672"/>
            <a:ext cx="66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err="1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Expe</a:t>
            </a: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-</a:t>
            </a:r>
            <a:b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 err="1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rienced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50" name="Rectangle 40"/>
          <p:cNvSpPr>
            <a:spLocks noChangeArrowheads="1"/>
          </p:cNvSpPr>
          <p:nvPr/>
        </p:nvSpPr>
        <p:spPr bwMode="auto">
          <a:xfrm>
            <a:off x="6269168" y="5383672"/>
            <a:ext cx="348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CC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51" name="Rectangle 40"/>
          <p:cNvSpPr>
            <a:spLocks noChangeArrowheads="1"/>
          </p:cNvSpPr>
          <p:nvPr/>
        </p:nvSpPr>
        <p:spPr bwMode="auto">
          <a:xfrm>
            <a:off x="6687349" y="5383672"/>
            <a:ext cx="452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Non</a:t>
            </a:r>
            <a:b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</a:b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CC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52" name="Rectangle 40"/>
          <p:cNvSpPr>
            <a:spLocks noChangeArrowheads="1"/>
          </p:cNvSpPr>
          <p:nvPr/>
        </p:nvSpPr>
        <p:spPr bwMode="auto">
          <a:xfrm>
            <a:off x="7075071" y="5383672"/>
            <a:ext cx="6174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&lt; 800K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53" name="Rectangle 40"/>
          <p:cNvSpPr>
            <a:spLocks noChangeArrowheads="1"/>
          </p:cNvSpPr>
          <p:nvPr/>
        </p:nvSpPr>
        <p:spPr bwMode="auto">
          <a:xfrm>
            <a:off x="7545349" y="5383672"/>
            <a:ext cx="6174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≥ </a:t>
            </a:r>
            <a:r>
              <a:rPr lang="en-GB" sz="12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800K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59" name="Rectangle 40"/>
          <p:cNvSpPr>
            <a:spLocks noChangeArrowheads="1"/>
          </p:cNvSpPr>
          <p:nvPr/>
        </p:nvSpPr>
        <p:spPr bwMode="auto">
          <a:xfrm>
            <a:off x="8139859" y="5383672"/>
            <a:ext cx="369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60" name="Rectangle 40"/>
          <p:cNvSpPr>
            <a:spLocks noChangeArrowheads="1"/>
          </p:cNvSpPr>
          <p:nvPr/>
        </p:nvSpPr>
        <p:spPr bwMode="auto">
          <a:xfrm>
            <a:off x="8599465" y="5383672"/>
            <a:ext cx="390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Yes</a:t>
            </a:r>
            <a:endParaRPr lang="en-GB" sz="12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5" name="AutoShape 162"/>
          <p:cNvSpPr>
            <a:spLocks noChangeArrowheads="1"/>
          </p:cNvSpPr>
          <p:nvPr/>
        </p:nvSpPr>
        <p:spPr bwMode="auto">
          <a:xfrm>
            <a:off x="0" y="6607028"/>
            <a:ext cx="1487294" cy="25097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8" name="ZoneTexte 23"/>
          <p:cNvSpPr txBox="1">
            <a:spLocks noChangeArrowheads="1"/>
          </p:cNvSpPr>
          <p:nvPr/>
        </p:nvSpPr>
        <p:spPr bwMode="auto">
          <a:xfrm>
            <a:off x="51885" y="6581775"/>
            <a:ext cx="1435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Ancestry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Ancestry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smtClean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RBV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Ruane P. J. Hepatology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2015;62:1040-6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135294" y="1920805"/>
            <a:ext cx="367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grpSp>
        <p:nvGrpSpPr>
          <p:cNvPr id="179" name="Groupe 178"/>
          <p:cNvGrpSpPr/>
          <p:nvPr/>
        </p:nvGrpSpPr>
        <p:grpSpPr>
          <a:xfrm>
            <a:off x="1999526" y="5872463"/>
            <a:ext cx="2791513" cy="703505"/>
            <a:chOff x="1999526" y="5710089"/>
            <a:chExt cx="2791513" cy="703505"/>
          </a:xfrm>
        </p:grpSpPr>
        <p:cxnSp>
          <p:nvCxnSpPr>
            <p:cNvPr id="180" name="Connecteur droit 179"/>
            <p:cNvCxnSpPr/>
            <p:nvPr/>
          </p:nvCxnSpPr>
          <p:spPr bwMode="auto">
            <a:xfrm>
              <a:off x="1999526" y="5710089"/>
              <a:ext cx="8742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ZoneTexte 86"/>
            <p:cNvSpPr txBox="1">
              <a:spLocks noChangeArrowheads="1"/>
            </p:cNvSpPr>
            <p:nvPr/>
          </p:nvSpPr>
          <p:spPr bwMode="auto">
            <a:xfrm>
              <a:off x="2854836" y="5735973"/>
              <a:ext cx="1052454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Baseline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HCV RNA,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IU/ml</a:t>
              </a:r>
            </a:p>
          </p:txBody>
        </p:sp>
        <p:sp>
          <p:nvSpPr>
            <p:cNvPr id="182" name="ZoneTexte 86"/>
            <p:cNvSpPr txBox="1">
              <a:spLocks noChangeArrowheads="1"/>
            </p:cNvSpPr>
            <p:nvPr/>
          </p:nvSpPr>
          <p:spPr bwMode="auto">
            <a:xfrm>
              <a:off x="2101979" y="5735973"/>
              <a:ext cx="673569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IL28B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83" name="ZoneTexte 86"/>
            <p:cNvSpPr txBox="1">
              <a:spLocks noChangeArrowheads="1"/>
            </p:cNvSpPr>
            <p:nvPr/>
          </p:nvSpPr>
          <p:spPr bwMode="auto">
            <a:xfrm>
              <a:off x="3818184" y="5735973"/>
              <a:ext cx="97285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Cirrhosis</a:t>
              </a:r>
            </a:p>
          </p:txBody>
        </p:sp>
        <p:cxnSp>
          <p:nvCxnSpPr>
            <p:cNvPr id="184" name="Connecteur droit 183"/>
            <p:cNvCxnSpPr/>
            <p:nvPr/>
          </p:nvCxnSpPr>
          <p:spPr bwMode="auto">
            <a:xfrm>
              <a:off x="2943943" y="5710089"/>
              <a:ext cx="8742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Connecteur droit 184"/>
            <p:cNvCxnSpPr/>
            <p:nvPr/>
          </p:nvCxnSpPr>
          <p:spPr bwMode="auto">
            <a:xfrm>
              <a:off x="3888360" y="5710089"/>
              <a:ext cx="8742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6" name="Groupe 185"/>
          <p:cNvGrpSpPr/>
          <p:nvPr/>
        </p:nvGrpSpPr>
        <p:grpSpPr>
          <a:xfrm>
            <a:off x="6217892" y="5872463"/>
            <a:ext cx="2791513" cy="703505"/>
            <a:chOff x="1999526" y="5710089"/>
            <a:chExt cx="2791513" cy="703505"/>
          </a:xfrm>
        </p:grpSpPr>
        <p:cxnSp>
          <p:nvCxnSpPr>
            <p:cNvPr id="187" name="Connecteur droit 186"/>
            <p:cNvCxnSpPr/>
            <p:nvPr/>
          </p:nvCxnSpPr>
          <p:spPr bwMode="auto">
            <a:xfrm>
              <a:off x="1999526" y="5710089"/>
              <a:ext cx="8742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8" name="ZoneTexte 86"/>
            <p:cNvSpPr txBox="1">
              <a:spLocks noChangeArrowheads="1"/>
            </p:cNvSpPr>
            <p:nvPr/>
          </p:nvSpPr>
          <p:spPr bwMode="auto">
            <a:xfrm>
              <a:off x="2854836" y="5735973"/>
              <a:ext cx="1052454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Baseline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HCV RNA,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IU/ml</a:t>
              </a:r>
            </a:p>
          </p:txBody>
        </p:sp>
        <p:sp>
          <p:nvSpPr>
            <p:cNvPr id="189" name="ZoneTexte 86"/>
            <p:cNvSpPr txBox="1">
              <a:spLocks noChangeArrowheads="1"/>
            </p:cNvSpPr>
            <p:nvPr/>
          </p:nvSpPr>
          <p:spPr bwMode="auto">
            <a:xfrm>
              <a:off x="2101979" y="5735973"/>
              <a:ext cx="673569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IL28B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90" name="ZoneTexte 86"/>
            <p:cNvSpPr txBox="1">
              <a:spLocks noChangeArrowheads="1"/>
            </p:cNvSpPr>
            <p:nvPr/>
          </p:nvSpPr>
          <p:spPr bwMode="auto">
            <a:xfrm>
              <a:off x="3818184" y="5735973"/>
              <a:ext cx="97285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Cirrhosis</a:t>
              </a:r>
            </a:p>
          </p:txBody>
        </p:sp>
        <p:cxnSp>
          <p:nvCxnSpPr>
            <p:cNvPr id="191" name="Connecteur droit 190"/>
            <p:cNvCxnSpPr/>
            <p:nvPr/>
          </p:nvCxnSpPr>
          <p:spPr bwMode="auto">
            <a:xfrm>
              <a:off x="2943943" y="5710089"/>
              <a:ext cx="8742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Connecteur droit 191"/>
            <p:cNvCxnSpPr/>
            <p:nvPr/>
          </p:nvCxnSpPr>
          <p:spPr bwMode="auto">
            <a:xfrm>
              <a:off x="3888360" y="5710089"/>
              <a:ext cx="8742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AutoShape 165"/>
          <p:cNvSpPr>
            <a:spLocks noChangeArrowheads="1"/>
          </p:cNvSpPr>
          <p:nvPr/>
        </p:nvSpPr>
        <p:spPr bwMode="auto">
          <a:xfrm>
            <a:off x="2650201" y="1677412"/>
            <a:ext cx="3793827" cy="3768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2759739" y="1792268"/>
            <a:ext cx="177800" cy="144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4621794" y="1792268"/>
            <a:ext cx="177800" cy="144463"/>
          </a:xfrm>
          <a:prstGeom prst="rect">
            <a:avLst/>
          </a:prstGeom>
          <a:solidFill>
            <a:srgbClr val="00B2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ZoneTexte 84"/>
          <p:cNvSpPr txBox="1">
            <a:spLocks noChangeArrowheads="1"/>
          </p:cNvSpPr>
          <p:nvPr/>
        </p:nvSpPr>
        <p:spPr bwMode="auto">
          <a:xfrm>
            <a:off x="2916902" y="1679833"/>
            <a:ext cx="16650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 12W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ZoneTexte 85"/>
          <p:cNvSpPr txBox="1">
            <a:spLocks noChangeArrowheads="1"/>
          </p:cNvSpPr>
          <p:nvPr/>
        </p:nvSpPr>
        <p:spPr bwMode="auto">
          <a:xfrm>
            <a:off x="4778957" y="1679833"/>
            <a:ext cx="16650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 24W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16000"/>
            <a:ext cx="90473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7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7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6630139"/>
              </p:ext>
            </p:extLst>
          </p:nvPr>
        </p:nvGraphicFramePr>
        <p:xfrm>
          <a:off x="176137" y="1660535"/>
          <a:ext cx="8871228" cy="4702560"/>
        </p:xfrm>
        <a:graphic>
          <a:graphicData uri="http://schemas.openxmlformats.org/drawingml/2006/table">
            <a:tbl>
              <a:tblPr/>
              <a:tblGrid>
                <a:gridCol w="3878820"/>
                <a:gridCol w="2439413"/>
                <a:gridCol w="2552995"/>
              </a:tblGrid>
              <a:tr h="21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12W, 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24W, 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1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4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in ≥ 20 %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Oropharyngeal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pain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Abdominal distension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Palpitations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07028"/>
            <a:ext cx="1487294" cy="25097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" name="ZoneTexte 23"/>
          <p:cNvSpPr txBox="1">
            <a:spLocks noChangeArrowheads="1"/>
          </p:cNvSpPr>
          <p:nvPr/>
        </p:nvSpPr>
        <p:spPr bwMode="auto">
          <a:xfrm>
            <a:off x="51885" y="6581775"/>
            <a:ext cx="1435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Ancestry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Ancestry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Ruane P. J. Hepatology 2015; 62:1040-6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000" y="1188000"/>
            <a:ext cx="8516601" cy="5303838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Summary</a:t>
            </a:r>
          </a:p>
          <a:p>
            <a:endParaRPr lang="en-US" b="1" dirty="0" smtClean="0">
              <a:solidFill>
                <a:srgbClr val="000066"/>
              </a:solidFill>
              <a:latin typeface="+mj-lt"/>
            </a:endParaRPr>
          </a:p>
          <a:p>
            <a:pPr lvl="1"/>
            <a:r>
              <a:rPr lang="en-US" sz="2000" dirty="0" smtClean="0"/>
              <a:t>In this phase II, open-label study, 24 weeks of treatment with SOF and RBV resulted in high rates of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in treatment-naive and previously treated patients with genotype 4 HCV infection. </a:t>
            </a:r>
          </a:p>
          <a:p>
            <a:pPr lvl="2"/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rates were notably high in patients with characteristics historically associated with poor response : cirrhosis, high baseline viral load, non-CC IL28B genotype, and prior non-response to HCV treatment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2000" dirty="0" smtClean="0"/>
              <a:t>Limitations</a:t>
            </a:r>
            <a:endParaRPr lang="en-US" sz="3000" dirty="0" smtClean="0"/>
          </a:p>
          <a:p>
            <a:pPr lvl="2"/>
            <a:r>
              <a:rPr lang="en-US" sz="1800" dirty="0" smtClean="0"/>
              <a:t>Small sample size</a:t>
            </a:r>
          </a:p>
          <a:p>
            <a:pPr lvl="2"/>
            <a:r>
              <a:rPr lang="en-US" sz="1800" dirty="0" smtClean="0"/>
              <a:t>Small number (12 = 20%) of patients infected with non-4a HCV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07028"/>
            <a:ext cx="1487294" cy="25097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" name="ZoneTexte 23"/>
          <p:cNvSpPr txBox="1">
            <a:spLocks noChangeArrowheads="1"/>
          </p:cNvSpPr>
          <p:nvPr/>
        </p:nvSpPr>
        <p:spPr bwMode="auto">
          <a:xfrm>
            <a:off x="51885" y="6581775"/>
            <a:ext cx="1435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Egyptian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Ancestry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pPr lvl="0"/>
            <a:r>
              <a:rPr lang="en-US" sz="3200" smtClean="0">
                <a:ea typeface="ＭＳ Ｐゴシック" pitchFamily="-1" charset="-128"/>
                <a:cs typeface="ＭＳ Ｐゴシック" pitchFamily="-1" charset="-128"/>
              </a:rPr>
              <a:t>Egyptian Ancestry Study: SOF + RBV </a:t>
            </a:r>
            <a:br>
              <a:rPr lang="en-US" sz="32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3200" smtClean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en-US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Ruane P. J. Hepatology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2015;62:1040-6</a:t>
            </a:r>
            <a:endParaRPr lang="pt-B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4956</TotalTime>
  <Words>575</Words>
  <Application>Microsoft Macintosh PowerPoint</Application>
  <PresentationFormat>Présentation à l'écran (4:3)</PresentationFormat>
  <Paragraphs>188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ARV_trials_2010</vt:lpstr>
      <vt:lpstr>Egyptian Ancestry Study: SOF + RBV  for HCV genotype 4</vt:lpstr>
      <vt:lpstr>Egyptian Ancestry Study: SOF + RBV  for HCV genotype 4</vt:lpstr>
      <vt:lpstr>Egyptian Ancestry Study: SOF + RBV  for HCV genotype 4</vt:lpstr>
      <vt:lpstr>Egyptian Ancestry Study: SOF + RBV  for HCV genotype 4</vt:lpstr>
      <vt:lpstr>Egyptian Ancestry Study: SOF + RBV  for HCV genotype 4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 de Microsoft Office</cp:lastModifiedBy>
  <cp:revision>145</cp:revision>
  <dcterms:created xsi:type="dcterms:W3CDTF">2015-05-24T20:36:15Z</dcterms:created>
  <dcterms:modified xsi:type="dcterms:W3CDTF">2015-07-22T22:42:53Z</dcterms:modified>
  <cp:category/>
</cp:coreProperties>
</file>