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81" r:id="rId4"/>
    <p:sldId id="273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66"/>
    <a:srgbClr val="0070C0"/>
    <a:srgbClr val="DDDDDD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133" d="100"/>
          <a:sy n="13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5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ELECTRON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>
            <a:off x="3150386" y="2055365"/>
            <a:ext cx="0" cy="147829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288310"/>
              </p:ext>
            </p:extLst>
          </p:nvPr>
        </p:nvGraphicFramePr>
        <p:xfrm>
          <a:off x="4407932" y="1895228"/>
          <a:ext cx="4250691" cy="286511"/>
        </p:xfrm>
        <a:graphic>
          <a:graphicData uri="http://schemas.openxmlformats.org/drawingml/2006/table">
            <a:tbl>
              <a:tblPr/>
              <a:tblGrid>
                <a:gridCol w="4250691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14282"/>
              </p:ext>
            </p:extLst>
          </p:nvPr>
        </p:nvGraphicFramePr>
        <p:xfrm>
          <a:off x="4407932" y="2257109"/>
          <a:ext cx="4250691" cy="286511"/>
        </p:xfrm>
        <a:graphic>
          <a:graphicData uri="http://schemas.openxmlformats.org/drawingml/2006/table">
            <a:tbl>
              <a:tblPr/>
              <a:tblGrid>
                <a:gridCol w="4250691"/>
              </a:tblGrid>
              <a:tr h="26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531042" y="1311847"/>
            <a:ext cx="1269793" cy="81653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 : 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ELECTRON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SOF-based therapy 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207683" y="1828548"/>
            <a:ext cx="0" cy="401762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6919545" y="12932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5803084" y="1828548"/>
            <a:ext cx="0" cy="401762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5514946" y="12932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8657864" y="1828548"/>
            <a:ext cx="0" cy="410579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369726" y="12932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1042" y="1666220"/>
            <a:ext cx="2604403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19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5109"/>
              </p:ext>
            </p:extLst>
          </p:nvPr>
        </p:nvGraphicFramePr>
        <p:xfrm>
          <a:off x="4407932" y="2980871"/>
          <a:ext cx="4250691" cy="286511"/>
        </p:xfrm>
        <a:graphic>
          <a:graphicData uri="http://schemas.openxmlformats.org/drawingml/2006/table">
            <a:tbl>
              <a:tblPr/>
              <a:tblGrid>
                <a:gridCol w="4250691"/>
              </a:tblGrid>
              <a:tr h="25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77290"/>
              </p:ext>
            </p:extLst>
          </p:nvPr>
        </p:nvGraphicFramePr>
        <p:xfrm>
          <a:off x="4407933" y="3704633"/>
          <a:ext cx="4249924" cy="286511"/>
        </p:xfrm>
        <a:graphic>
          <a:graphicData uri="http://schemas.openxmlformats.org/drawingml/2006/table">
            <a:tbl>
              <a:tblPr/>
              <a:tblGrid>
                <a:gridCol w="424992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96294"/>
              </p:ext>
            </p:extLst>
          </p:nvPr>
        </p:nvGraphicFramePr>
        <p:xfrm>
          <a:off x="4407932" y="4300136"/>
          <a:ext cx="4250691" cy="286511"/>
        </p:xfrm>
        <a:graphic>
          <a:graphicData uri="http://schemas.openxmlformats.org/drawingml/2006/table">
            <a:tbl>
              <a:tblPr/>
              <a:tblGrid>
                <a:gridCol w="4250691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SOF, 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57798"/>
              </p:ext>
            </p:extLst>
          </p:nvPr>
        </p:nvGraphicFramePr>
        <p:xfrm>
          <a:off x="4407933" y="4735504"/>
          <a:ext cx="2808000" cy="286511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PEG-IFN, 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16"/>
          <p:cNvGraphicFramePr>
            <a:graphicFrameLocks noGrp="1"/>
          </p:cNvGraphicFramePr>
          <p:nvPr/>
        </p:nvGraphicFramePr>
        <p:xfrm>
          <a:off x="4446624" y="5210270"/>
          <a:ext cx="4212000" cy="286511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RBV, N = 10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6"/>
          <p:cNvGraphicFramePr>
            <a:graphicFrameLocks noGrp="1"/>
          </p:cNvGraphicFramePr>
          <p:nvPr/>
        </p:nvGraphicFramePr>
        <p:xfrm>
          <a:off x="4446624" y="5653426"/>
          <a:ext cx="4212000" cy="288000"/>
        </p:xfrm>
        <a:graphic>
          <a:graphicData uri="http://schemas.openxmlformats.org/drawingml/2006/table">
            <a:tbl>
              <a:tblPr/>
              <a:tblGrid>
                <a:gridCol w="4212000"/>
              </a:tblGrid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RBV, N = 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76604"/>
              </p:ext>
            </p:extLst>
          </p:nvPr>
        </p:nvGraphicFramePr>
        <p:xfrm>
          <a:off x="4407933" y="2551562"/>
          <a:ext cx="1400611" cy="286511"/>
        </p:xfrm>
        <a:graphic>
          <a:graphicData uri="http://schemas.openxmlformats.org/drawingml/2006/table">
            <a:tbl>
              <a:tblPr/>
              <a:tblGrid>
                <a:gridCol w="1400611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PEG-IFN  4W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07615"/>
              </p:ext>
            </p:extLst>
          </p:nvPr>
        </p:nvGraphicFramePr>
        <p:xfrm>
          <a:off x="4407933" y="3297800"/>
          <a:ext cx="2808000" cy="286511"/>
        </p:xfrm>
        <a:graphic>
          <a:graphicData uri="http://schemas.openxmlformats.org/drawingml/2006/table">
            <a:tbl>
              <a:tblPr/>
              <a:tblGrid>
                <a:gridCol w="2808000"/>
              </a:tblGrid>
              <a:tr h="26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PEG-IFN  8W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4194271" y="5352710"/>
            <a:ext cx="25334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0" name="AutoShape 162"/>
          <p:cNvSpPr>
            <a:spLocks noChangeArrowheads="1"/>
          </p:cNvSpPr>
          <p:nvPr/>
        </p:nvSpPr>
        <p:spPr bwMode="auto">
          <a:xfrm>
            <a:off x="456752" y="3210161"/>
            <a:ext cx="1649218" cy="64698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2,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97562" y="3887927"/>
            <a:ext cx="3357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0066"/>
                </a:solidFill>
              </a:rPr>
              <a:t>* Randomisation </a:t>
            </a:r>
            <a:r>
              <a:rPr lang="fr-FR" sz="1200" dirty="0" err="1" smtClean="0">
                <a:solidFill>
                  <a:srgbClr val="000066"/>
                </a:solidFill>
              </a:rPr>
              <a:t>stratified</a:t>
            </a:r>
            <a:r>
              <a:rPr lang="fr-FR" sz="1200" dirty="0" smtClean="0">
                <a:solidFill>
                  <a:srgbClr val="000066"/>
                </a:solidFill>
              </a:rPr>
              <a:t> on </a:t>
            </a:r>
            <a:r>
              <a:rPr lang="fr-FR" sz="1200" dirty="0" err="1" smtClean="0">
                <a:solidFill>
                  <a:srgbClr val="000066"/>
                </a:solidFill>
              </a:rPr>
              <a:t>genotype</a:t>
            </a:r>
            <a:r>
              <a:rPr lang="fr-FR" sz="1200" dirty="0" smtClean="0">
                <a:solidFill>
                  <a:srgbClr val="000066"/>
                </a:solidFill>
              </a:rPr>
              <a:t> (2 or 3)</a:t>
            </a:r>
          </a:p>
          <a:p>
            <a:r>
              <a:rPr lang="fr-FR" sz="1200" dirty="0" smtClean="0">
                <a:solidFill>
                  <a:srgbClr val="000066"/>
                </a:solidFill>
              </a:rPr>
              <a:t>and IL28 (CC or </a:t>
            </a:r>
            <a:r>
              <a:rPr lang="fr-FR" sz="1200" dirty="0" err="1" smtClean="0">
                <a:solidFill>
                  <a:srgbClr val="000066"/>
                </a:solidFill>
              </a:rPr>
              <a:t>non-CC</a:t>
            </a:r>
            <a:r>
              <a:rPr lang="fr-FR" sz="1200" dirty="0" smtClean="0">
                <a:solidFill>
                  <a:srgbClr val="000066"/>
                </a:solidFill>
              </a:rPr>
              <a:t>)</a:t>
            </a:r>
            <a:endParaRPr lang="fr-FR" sz="1200" dirty="0">
              <a:solidFill>
                <a:srgbClr val="000066"/>
              </a:solidFill>
            </a:endParaRPr>
          </a:p>
        </p:txBody>
      </p:sp>
      <p:sp>
        <p:nvSpPr>
          <p:cNvPr id="72" name="AutoShape 162"/>
          <p:cNvSpPr>
            <a:spLocks noChangeArrowheads="1"/>
          </p:cNvSpPr>
          <p:nvPr/>
        </p:nvSpPr>
        <p:spPr bwMode="auto">
          <a:xfrm>
            <a:off x="456752" y="4414378"/>
            <a:ext cx="1649218" cy="54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2,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</p:txBody>
      </p:sp>
      <p:sp>
        <p:nvSpPr>
          <p:cNvPr id="73" name="Line 63"/>
          <p:cNvSpPr>
            <a:spLocks noChangeShapeType="1"/>
          </p:cNvSpPr>
          <p:nvPr/>
        </p:nvSpPr>
        <p:spPr bwMode="auto">
          <a:xfrm>
            <a:off x="2105970" y="4752676"/>
            <a:ext cx="2301963" cy="15388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2662912" y="4522588"/>
            <a:ext cx="1591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No randomisation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213694" y="5198799"/>
            <a:ext cx="3980577" cy="2844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No response to prior  treatment</a:t>
            </a:r>
          </a:p>
        </p:txBody>
      </p:sp>
      <p:sp>
        <p:nvSpPr>
          <p:cNvPr id="82" name="Line 63"/>
          <p:cNvSpPr>
            <a:spLocks noChangeShapeType="1"/>
          </p:cNvSpPr>
          <p:nvPr/>
        </p:nvSpPr>
        <p:spPr bwMode="auto">
          <a:xfrm>
            <a:off x="2947913" y="5803775"/>
            <a:ext cx="14996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3" name="AutoShape 162"/>
          <p:cNvSpPr>
            <a:spLocks noChangeArrowheads="1"/>
          </p:cNvSpPr>
          <p:nvPr/>
        </p:nvSpPr>
        <p:spPr bwMode="auto">
          <a:xfrm>
            <a:off x="213694" y="5649945"/>
            <a:ext cx="2687954" cy="2844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Treatment naïve</a:t>
            </a:r>
          </a:p>
        </p:txBody>
      </p:sp>
      <p:sp>
        <p:nvSpPr>
          <p:cNvPr id="84" name="Espace réservé du contenu 2"/>
          <p:cNvSpPr txBox="1">
            <a:spLocks/>
          </p:cNvSpPr>
          <p:nvPr/>
        </p:nvSpPr>
        <p:spPr bwMode="auto">
          <a:xfrm>
            <a:off x="108000" y="5934345"/>
            <a:ext cx="850449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Objective : </a:t>
            </a:r>
            <a:r>
              <a:rPr lang="en-US" kern="0" smtClean="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rPr>
              <a:t>SVR</a:t>
            </a:r>
            <a:r>
              <a:rPr lang="en-US" kern="0" baseline="-25000" smtClean="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rPr>
              <a:t>24</a:t>
            </a:r>
            <a:r>
              <a:rPr lang="en-US" kern="0" smtClean="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rPr>
              <a:t> with two-sided 95% CI, descriptive analysis </a:t>
            </a:r>
            <a:endParaRPr lang="en-US" kern="0">
              <a:solidFill>
                <a:srgbClr val="000066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3755149" y="1790449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3800835" y="2302726"/>
            <a:ext cx="5645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9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3755149" y="302423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10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3755149" y="3563734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11</a:t>
            </a:r>
            <a:endParaRPr lang="en-GB" sz="14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53" name="Connecteur droit 66"/>
          <p:cNvCxnSpPr>
            <a:cxnSpLocks noChangeShapeType="1"/>
            <a:stCxn id="70" idx="3"/>
          </p:cNvCxnSpPr>
          <p:nvPr/>
        </p:nvCxnSpPr>
        <p:spPr bwMode="auto">
          <a:xfrm>
            <a:off x="2105970" y="3533654"/>
            <a:ext cx="169486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none" w="med" len="med"/>
          </a:ln>
        </p:spPr>
      </p:cxnSp>
      <p:cxnSp>
        <p:nvCxnSpPr>
          <p:cNvPr id="11" name="Connecteur en angle 10"/>
          <p:cNvCxnSpPr/>
          <p:nvPr/>
        </p:nvCxnSpPr>
        <p:spPr bwMode="auto">
          <a:xfrm rot="10800000" flipV="1">
            <a:off x="4407933" y="2571746"/>
            <a:ext cx="12700" cy="723762"/>
          </a:xfrm>
          <a:prstGeom prst="bentConnector3">
            <a:avLst>
              <a:gd name="adj1" fmla="val 4950000"/>
            </a:avLst>
          </a:prstGeom>
          <a:solidFill>
            <a:schemeClr val="accent1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9" name="Connecteur en angle 68"/>
          <p:cNvCxnSpPr/>
          <p:nvPr/>
        </p:nvCxnSpPr>
        <p:spPr bwMode="auto">
          <a:xfrm rot="5400000">
            <a:off x="3514844" y="2916699"/>
            <a:ext cx="1798879" cy="12700"/>
          </a:xfrm>
          <a:prstGeom prst="bentConnector4">
            <a:avLst>
              <a:gd name="adj1" fmla="val 128"/>
              <a:gd name="adj2" fmla="val 4975000"/>
            </a:avLst>
          </a:prstGeom>
          <a:solidFill>
            <a:schemeClr val="accent1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7" name="Line 63"/>
          <p:cNvSpPr>
            <a:spLocks noChangeShapeType="1"/>
          </p:cNvSpPr>
          <p:nvPr/>
        </p:nvSpPr>
        <p:spPr bwMode="auto">
          <a:xfrm flipV="1">
            <a:off x="2105970" y="4467224"/>
            <a:ext cx="2314665" cy="13156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 EJ.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2013;368:34-44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66316790"/>
              </p:ext>
            </p:extLst>
          </p:nvPr>
        </p:nvGraphicFramePr>
        <p:xfrm>
          <a:off x="142875" y="1659531"/>
          <a:ext cx="8871757" cy="4295971"/>
        </p:xfrm>
        <a:graphic>
          <a:graphicData uri="http://schemas.openxmlformats.org/drawingml/2006/table">
            <a:tbl>
              <a:tblPr/>
              <a:tblGrid>
                <a:gridCol w="2352397"/>
                <a:gridCol w="388761"/>
                <a:gridCol w="1021375"/>
                <a:gridCol w="752071"/>
                <a:gridCol w="975655"/>
                <a:gridCol w="1051982"/>
                <a:gridCol w="1706603"/>
                <a:gridCol w="622913"/>
              </a:tblGrid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HCV RNA,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IL28B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4W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8W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12W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2, N =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1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8W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3, N = 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96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12W, no response to prior therapy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4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12W, naïve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1a, N = 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1b, 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49" y="1116000"/>
            <a:ext cx="7987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dosing of medication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9583" y="5947703"/>
            <a:ext cx="895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Aft>
                <a:spcPct val="0"/>
              </a:spcAft>
              <a:buClr>
                <a:srgbClr val="CC3300"/>
              </a:buClr>
            </a:pPr>
            <a:r>
              <a:rPr lang="fr-FR" sz="1400" dirty="0" smtClean="0">
                <a:solidFill>
                  <a:srgbClr val="000066"/>
                </a:solidFill>
              </a:rPr>
              <a:t>SOF : 400 mg </a:t>
            </a:r>
            <a:r>
              <a:rPr lang="fr-FR" sz="1400" dirty="0" err="1" smtClean="0">
                <a:solidFill>
                  <a:srgbClr val="000066"/>
                </a:solidFill>
              </a:rPr>
              <a:t>qd</a:t>
            </a:r>
            <a:r>
              <a:rPr lang="fr-FR" sz="1400" dirty="0" smtClean="0">
                <a:solidFill>
                  <a:srgbClr val="000066"/>
                </a:solidFill>
              </a:rPr>
              <a:t> ; 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weight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based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bid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dosing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) : 1000 mg/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&lt; 75 kg or 1200 mg/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≥ 75 kg ;</a:t>
            </a:r>
            <a:b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14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fr-FR" sz="14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SC once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weekly</a:t>
            </a:r>
            <a:r>
              <a:rPr lang="fr-FR" sz="1400" dirty="0" smtClean="0">
                <a:solidFill>
                  <a:srgbClr val="000066"/>
                </a:solidFill>
              </a:rPr>
              <a:t> </a:t>
            </a:r>
            <a:endParaRPr lang="fr-FR" sz="1400" dirty="0">
              <a:solidFill>
                <a:srgbClr val="000066"/>
              </a:solidFill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ELECTRON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ELECTRON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SOF-based therapy 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 EJ.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2013;368:34-44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8581396"/>
              </p:ext>
            </p:extLst>
          </p:nvPr>
        </p:nvGraphicFramePr>
        <p:xfrm>
          <a:off x="268950" y="1850032"/>
          <a:ext cx="8556973" cy="4116776"/>
        </p:xfrm>
        <a:graphic>
          <a:graphicData uri="http://schemas.openxmlformats.org/drawingml/2006/table">
            <a:tbl>
              <a:tblPr/>
              <a:tblGrid>
                <a:gridCol w="4196970"/>
                <a:gridCol w="967445"/>
                <a:gridCol w="437571"/>
                <a:gridCol w="1516361"/>
                <a:gridCol w="1438626"/>
              </a:tblGrid>
              <a:tr h="3172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333399"/>
                          </a:solidFill>
                          <a:latin typeface="+mj-lt"/>
                        </a:rPr>
                        <a:t>HCV RNA &lt; 15 IU/</a:t>
                      </a:r>
                      <a:r>
                        <a:rPr lang="fr-FR" b="1" dirty="0" err="1" smtClean="0">
                          <a:solidFill>
                            <a:srgbClr val="333399"/>
                          </a:solidFill>
                          <a:latin typeface="+mj-lt"/>
                        </a:rPr>
                        <a:t>mL</a:t>
                      </a:r>
                      <a:endParaRPr lang="fr-FR" b="1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92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End of treatment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% (95% CI)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% (95% CI)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4W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(66-100)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(66-100)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8W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12W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(72-100)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(72-100)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12W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+ 3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60% (26-88)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+ PEG-IFN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one Sans Sem ITC TT SemiIta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8W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(66-100)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12W, no response to prior therapy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(69-100)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 (0-45)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9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12W, naïve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+ 1b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(86-100)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84% (64-96)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971549" y="1116000"/>
            <a:ext cx="7987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IU/ml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7949" y="6028711"/>
            <a:ext cx="5417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000066"/>
                </a:solidFill>
              </a:rPr>
              <a:t>All patients </a:t>
            </a:r>
            <a:r>
              <a:rPr lang="fr-FR" sz="1600" dirty="0" err="1" smtClean="0">
                <a:solidFill>
                  <a:srgbClr val="000066"/>
                </a:solidFill>
              </a:rPr>
              <a:t>had</a:t>
            </a:r>
            <a:r>
              <a:rPr lang="fr-FR" sz="1600" dirty="0" smtClean="0">
                <a:solidFill>
                  <a:srgbClr val="000066"/>
                </a:solidFill>
              </a:rPr>
              <a:t> HCV RNA &lt; 15 IU/ml </a:t>
            </a:r>
            <a:r>
              <a:rPr lang="fr-FR" sz="1600" dirty="0" err="1" smtClean="0">
                <a:solidFill>
                  <a:srgbClr val="000066"/>
                </a:solidFill>
              </a:rPr>
              <a:t>at</a:t>
            </a:r>
            <a:r>
              <a:rPr lang="fr-FR" sz="1600" dirty="0" smtClean="0">
                <a:solidFill>
                  <a:srgbClr val="000066"/>
                </a:solidFill>
              </a:rPr>
              <a:t> W4 on </a:t>
            </a:r>
            <a:r>
              <a:rPr lang="fr-FR" sz="1600" dirty="0" err="1" smtClean="0">
                <a:solidFill>
                  <a:srgbClr val="000066"/>
                </a:solidFill>
              </a:rPr>
              <a:t>treatment</a:t>
            </a:r>
            <a:endParaRPr lang="fr-FR" sz="1600" dirty="0">
              <a:solidFill>
                <a:srgbClr val="000066"/>
              </a:solidFill>
            </a:endParaRPr>
          </a:p>
        </p:txBody>
      </p:sp>
      <p:grpSp>
        <p:nvGrpSpPr>
          <p:cNvPr id="7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ELECTRON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ELECTRON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SOF-based therapy 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 EJ.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2013;368:34-44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08000" y="1188000"/>
            <a:ext cx="8693936" cy="514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8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testing (sequencing)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4 relapse (2 genotype 2 and 2 genotype 3) in the SOF 12W group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 patient with S282T mutation (genotype 2b)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No NS5B substitutions in the other 3 patients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15 relapse in genotype 1 patients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No NS5B substitutions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SzTx/>
              <a:tabLst/>
              <a:defRPr/>
            </a:pPr>
            <a:endParaRPr lang="en-US" sz="2800" b="1" kern="0" dirty="0" smtClean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Most common : headache, fatigue, insomnia, nausea, rash, anemia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IFN-free groups : less severe reductions in hemoglobin, no neutropenia, no </a:t>
            </a:r>
            <a:r>
              <a:rPr lang="en-US" sz="2000" kern="0" dirty="0" err="1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thrombopenia</a:t>
            </a:r>
            <a:endParaRPr lang="en-US" sz="2000" kern="0" dirty="0" smtClean="0">
              <a:solidFill>
                <a:srgbClr val="000066"/>
              </a:solidFill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SOF </a:t>
            </a:r>
            <a:r>
              <a:rPr lang="en-US" sz="2000" kern="0" dirty="0" err="1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monotherapy</a:t>
            </a: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: mean decrease </a:t>
            </a: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of </a:t>
            </a:r>
            <a:r>
              <a:rPr lang="en-US" sz="20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0.54g/dl of hemoglobin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/>
            </a:pPr>
            <a:endParaRPr lang="en-US" sz="2800" b="1" kern="0" baseline="-25000" dirty="0" smtClean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CC3300"/>
              </a:buClr>
            </a:pPr>
            <a:endParaRPr lang="en-US" sz="2000" kern="0" dirty="0" smtClean="0">
              <a:solidFill>
                <a:srgbClr val="000066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ELECTRON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ELECTRON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SOF-based therapy 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 EJ.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2013;368:34-44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08000" y="1188000"/>
            <a:ext cx="8732345" cy="5303838"/>
          </a:xfrm>
        </p:spPr>
        <p:txBody>
          <a:bodyPr/>
          <a:lstStyle/>
          <a:p>
            <a:pPr>
              <a:spcBef>
                <a:spcPts val="302"/>
              </a:spcBef>
              <a:buClr>
                <a:srgbClr val="0070C0"/>
              </a:buClr>
            </a:pPr>
            <a:r>
              <a:rPr lang="en-US" sz="28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By W4 of treatment, all 95 patients in the study had an undetectable level of HCV RNA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All 50 previously untreated patients with HCV genotype 2 or 3 infection who received 8 or 12 weeks of treatment with SOF + RBV, with or without PEG-IFN-alfa 2a, had a sustained virologic response at 24 weeks after treatment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SOF alone 12W was associated with 40% of relapse, suggesting a role for RBV in genotype 2 or 3 to maintain antiviral response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In genotype 1, SVR was much higher in patients naïve to treatment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There was no discontinuation of SOF or RBV in any group</a:t>
            </a:r>
          </a:p>
          <a:p>
            <a:pPr lvl="1">
              <a:spcBef>
                <a:spcPts val="302"/>
              </a:spcBef>
              <a:buNone/>
            </a:pPr>
            <a:endParaRPr lang="en-US" sz="200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Sofosbuvir plus ribavirin for 12 weeks may be effective in previously untreated patients with HCV genotype 1, 2, or 3 infection</a:t>
            </a:r>
          </a:p>
          <a:p>
            <a:pPr lvl="1">
              <a:spcBef>
                <a:spcPts val="302"/>
              </a:spcBef>
            </a:pPr>
            <a:endParaRPr lang="en-US" sz="200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er 34"/>
          <p:cNvGrpSpPr/>
          <p:nvPr/>
        </p:nvGrpSpPr>
        <p:grpSpPr>
          <a:xfrm>
            <a:off x="0" y="6570663"/>
            <a:ext cx="1281360" cy="288111"/>
            <a:chOff x="0" y="6570663"/>
            <a:chExt cx="1281360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ELECTRON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ELECTRON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SOF-based therapy </a:t>
            </a:r>
            <a:b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da-DK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Gane EJ. NEJM </a:t>
            </a:r>
            <a:r>
              <a:rPr lang="da-DK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2013;368:34-44</a:t>
            </a:r>
            <a:endParaRPr lang="da-DK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4834</TotalTime>
  <Words>1006</Words>
  <Application>Microsoft Macintosh PowerPoint</Application>
  <PresentationFormat>Présentation à l'écran (4:3)</PresentationFormat>
  <Paragraphs>213</Paragraphs>
  <Slides>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ARV_trials_2010</vt:lpstr>
      <vt:lpstr>ELECTRON Study: SOF-based therapy  for genotypes 1, 2 and 3</vt:lpstr>
      <vt:lpstr>ELECTRON Study: SOF-based therapy  for genotypes 1, 2 and 3</vt:lpstr>
      <vt:lpstr>ELECTRON Study: SOF-based therapy  for genotypes 1, 2 and 3</vt:lpstr>
      <vt:lpstr>ELECTRON Study: SOF-based therapy  for genotypes 1, 2 and 3</vt:lpstr>
      <vt:lpstr>ELECTRON Study: SOF-based therapy  for genotypes 1, 2 and 3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 de Microsoft Office</cp:lastModifiedBy>
  <cp:revision>114</cp:revision>
  <dcterms:created xsi:type="dcterms:W3CDTF">2015-05-22T13:02:54Z</dcterms:created>
  <dcterms:modified xsi:type="dcterms:W3CDTF">2015-07-22T22:44:55Z</dcterms:modified>
  <cp:category/>
</cp:coreProperties>
</file>