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80" r:id="rId4"/>
    <p:sldId id="273" r:id="rId5"/>
    <p:sldId id="275" r:id="rId6"/>
    <p:sldId id="262" r:id="rId7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FR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333399"/>
    <a:srgbClr val="CC6600"/>
    <a:srgbClr val="800080"/>
    <a:srgbClr val="0070C0"/>
    <a:srgbClr val="FFC000"/>
    <a:srgbClr val="DDDDDD"/>
    <a:srgbClr val="00B2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993" autoAdjust="0"/>
  </p:normalViewPr>
  <p:slideViewPr>
    <p:cSldViewPr snapToGrid="0" snapToObjects="1">
      <p:cViewPr varScale="1">
        <p:scale>
          <a:sx n="133" d="100"/>
          <a:sy n="133" d="100"/>
        </p:scale>
        <p:origin x="-7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85196501738332"/>
          <c:y val="0.108423925969002"/>
          <c:w val="0.926117224713583"/>
          <c:h val="0.7857501683987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rgbClr val="00B2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800080"/>
              </a:solidFill>
            </c:spPr>
          </c:dPt>
          <c:dPt>
            <c:idx val="1"/>
            <c:invertIfNegative val="0"/>
            <c:bubble3D val="0"/>
            <c:spPr>
              <a:solidFill>
                <a:srgbClr val="CC66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800080"/>
              </a:solidFill>
            </c:spPr>
          </c:dPt>
          <c:dPt>
            <c:idx val="3"/>
            <c:invertIfNegative val="0"/>
            <c:bubble3D val="0"/>
            <c:spPr>
              <a:solidFill>
                <a:srgbClr val="CC66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800080"/>
              </a:solidFill>
            </c:spPr>
          </c:dPt>
          <c:dPt>
            <c:idx val="5"/>
            <c:invertIfNegative val="0"/>
            <c:bubble3D val="0"/>
            <c:spPr>
              <a:solidFill>
                <a:srgbClr val="CC6600"/>
              </a:solidFill>
            </c:spPr>
          </c:dPt>
          <c:dPt>
            <c:idx val="6"/>
            <c:invertIfNegative val="0"/>
            <c:bubble3D val="0"/>
            <c:spPr>
              <a:solidFill>
                <a:srgbClr val="800080"/>
              </a:solidFill>
            </c:spPr>
          </c:dPt>
          <c:dPt>
            <c:idx val="7"/>
            <c:invertIfNegative val="0"/>
            <c:bubble3D val="0"/>
            <c:spPr>
              <a:solidFill>
                <a:srgbClr val="CC66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800080"/>
              </a:solidFill>
            </c:spPr>
          </c:dPt>
          <c:dPt>
            <c:idx val="9"/>
            <c:invertIfNegative val="0"/>
            <c:bubble3D val="0"/>
            <c:spPr>
              <a:solidFill>
                <a:srgbClr val="80008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CC660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80008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CC66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80008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CC6600"/>
              </a:solidFill>
            </c:spPr>
          </c:dPt>
          <c:dPt>
            <c:idx val="15"/>
            <c:invertIfNegative val="0"/>
            <c:bubble3D val="0"/>
            <c:spPr>
              <a:solidFill>
                <a:srgbClr val="800080"/>
              </a:solidFill>
            </c:spPr>
          </c:dPt>
          <c:dPt>
            <c:idx val="16"/>
            <c:invertIfNegative val="0"/>
            <c:bubble3D val="0"/>
            <c:spPr>
              <a:solidFill>
                <a:srgbClr val="CC6600"/>
              </a:solidFill>
            </c:spPr>
          </c:dPt>
          <c:dLbls>
            <c:txPr>
              <a:bodyPr/>
              <a:lstStyle/>
              <a:p>
                <a:pPr>
                  <a:defRPr sz="1400" b="1">
                    <a:solidFill>
                      <a:srgbClr val="333399"/>
                    </a:solidFill>
                    <a:latin typeface="+mj-lt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Feuil1!$A$2:$A$18</c:f>
              <c:numCache>
                <c:formatCode>General</c:formatCode>
                <c:ptCount val="17"/>
                <c:pt idx="0">
                  <c:v>250.0</c:v>
                </c:pt>
                <c:pt idx="1">
                  <c:v>236.0</c:v>
                </c:pt>
                <c:pt idx="2">
                  <c:v>253.0</c:v>
                </c:pt>
                <c:pt idx="3">
                  <c:v>243.0</c:v>
                </c:pt>
                <c:pt idx="4">
                  <c:v>253.0</c:v>
                </c:pt>
                <c:pt idx="5">
                  <c:v>243.0</c:v>
                </c:pt>
                <c:pt idx="6">
                  <c:v>253.0</c:v>
                </c:pt>
                <c:pt idx="7">
                  <c:v>243.0</c:v>
                </c:pt>
                <c:pt idx="9">
                  <c:v>70.0</c:v>
                </c:pt>
                <c:pt idx="10">
                  <c:v>67.0</c:v>
                </c:pt>
                <c:pt idx="11">
                  <c:v>183.0</c:v>
                </c:pt>
                <c:pt idx="12">
                  <c:v>176.0</c:v>
                </c:pt>
                <c:pt idx="13">
                  <c:v>204.0</c:v>
                </c:pt>
                <c:pt idx="14">
                  <c:v>193.0</c:v>
                </c:pt>
                <c:pt idx="15">
                  <c:v>49.0</c:v>
                </c:pt>
                <c:pt idx="16">
                  <c:v>50.0</c:v>
                </c:pt>
              </c:numCache>
            </c:numRef>
          </c:cat>
          <c:val>
            <c:numRef>
              <c:f>Feuil1!$B$2:$B$18</c:f>
              <c:numCache>
                <c:formatCode>General</c:formatCode>
                <c:ptCount val="17"/>
                <c:pt idx="0">
                  <c:v>99.0</c:v>
                </c:pt>
                <c:pt idx="1">
                  <c:v>67.0</c:v>
                </c:pt>
                <c:pt idx="2">
                  <c:v>98.0</c:v>
                </c:pt>
                <c:pt idx="3">
                  <c:v>89.0</c:v>
                </c:pt>
                <c:pt idx="4">
                  <c:v>74.0</c:v>
                </c:pt>
                <c:pt idx="5">
                  <c:v>74.0</c:v>
                </c:pt>
                <c:pt idx="6">
                  <c:v>67.0</c:v>
                </c:pt>
                <c:pt idx="7">
                  <c:v>67.0</c:v>
                </c:pt>
                <c:pt idx="9">
                  <c:v>97.0</c:v>
                </c:pt>
                <c:pt idx="10">
                  <c:v>78.0</c:v>
                </c:pt>
                <c:pt idx="11">
                  <c:v>56.0</c:v>
                </c:pt>
                <c:pt idx="12">
                  <c:v>63.0</c:v>
                </c:pt>
                <c:pt idx="13">
                  <c:v>72.0</c:v>
                </c:pt>
                <c:pt idx="14">
                  <c:v>74.0</c:v>
                </c:pt>
                <c:pt idx="15">
                  <c:v>47.0</c:v>
                </c:pt>
                <c:pt idx="16">
                  <c:v>38.0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axId val="2091160968"/>
        <c:axId val="-2133047704"/>
      </c:barChart>
      <c:catAx>
        <c:axId val="2091160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9050">
            <a:solidFill>
              <a:srgbClr val="000066"/>
            </a:solidFill>
          </a:ln>
        </c:spPr>
        <c:txPr>
          <a:bodyPr/>
          <a:lstStyle/>
          <a:p>
            <a:pPr>
              <a:defRPr sz="1200">
                <a:solidFill>
                  <a:srgbClr val="000066"/>
                </a:solidFill>
              </a:defRPr>
            </a:pPr>
            <a:endParaRPr lang="fr-FR"/>
          </a:p>
        </c:txPr>
        <c:crossAx val="-2133047704"/>
        <c:crosses val="autoZero"/>
        <c:auto val="1"/>
        <c:lblAlgn val="ctr"/>
        <c:lblOffset val="100"/>
        <c:noMultiLvlLbl val="0"/>
      </c:catAx>
      <c:valAx>
        <c:axId val="-2133047704"/>
        <c:scaling>
          <c:orientation val="minMax"/>
          <c:max val="100.0"/>
          <c:min val="0.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19050">
            <a:solidFill>
              <a:srgbClr val="000066"/>
            </a:solidFill>
          </a:ln>
        </c:spPr>
        <c:txPr>
          <a:bodyPr/>
          <a:lstStyle/>
          <a:p>
            <a:pPr>
              <a:defRPr sz="1400" b="0">
                <a:solidFill>
                  <a:srgbClr val="000066"/>
                </a:solidFill>
              </a:defRPr>
            </a:pPr>
            <a:endParaRPr lang="fr-FR"/>
          </a:p>
        </c:txPr>
        <c:crossAx val="2091160968"/>
        <c:crosses val="autoZero"/>
        <c:crossBetween val="between"/>
        <c:majorUnit val="25.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010ECD-B946-CB4A-8BB3-0315FBE2F8F0}" type="datetimeFigureOut">
              <a:rPr lang="fr-FR" smtClean="0"/>
              <a:pPr/>
              <a:t>22/07/15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D959F4-DF48-F941-8737-148BEA9BF33D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830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1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739ECD3C-8BBF-4A4E-8234-D11AD2556071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-1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er 26"/>
          <p:cNvGrpSpPr/>
          <p:nvPr/>
        </p:nvGrpSpPr>
        <p:grpSpPr>
          <a:xfrm>
            <a:off x="0" y="6570663"/>
            <a:ext cx="857250" cy="288111"/>
            <a:chOff x="0" y="6570663"/>
            <a:chExt cx="1258957" cy="288111"/>
          </a:xfrm>
        </p:grpSpPr>
        <p:sp>
          <p:nvSpPr>
            <p:cNvPr id="23453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4536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FISSION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108000" y="1188000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234501" name="Connecteur droit 66"/>
          <p:cNvCxnSpPr>
            <a:cxnSpLocks noChangeShapeType="1"/>
          </p:cNvCxnSpPr>
          <p:nvPr/>
        </p:nvCxnSpPr>
        <p:spPr bwMode="auto">
          <a:xfrm rot="5400000">
            <a:off x="2863505" y="2396819"/>
            <a:ext cx="605945" cy="15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234502" name="Espace réservé du contenu 2"/>
          <p:cNvSpPr>
            <a:spLocks/>
          </p:cNvSpPr>
          <p:nvPr/>
        </p:nvSpPr>
        <p:spPr bwMode="auto">
          <a:xfrm>
            <a:off x="108000" y="5458705"/>
            <a:ext cx="9104427" cy="1104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r>
              <a:rPr lang="fr-FR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Objective</a:t>
            </a: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fr-FR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Non </a:t>
            </a:r>
            <a:r>
              <a:rPr lang="fr-FR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inferiority</a:t>
            </a:r>
            <a:r>
              <a:rPr lang="fr-FR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of SOF + RBV : SVR</a:t>
            </a:r>
            <a:r>
              <a:rPr lang="fr-FR" baseline="-250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fr-FR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(</a:t>
            </a:r>
            <a:r>
              <a:rPr lang="en-GB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2-sided significance level of 5%, </a:t>
            </a:r>
            <a:r>
              <a:rPr lang="en-GB" dirty="0" smtClean="0">
                <a:solidFill>
                  <a:srgbClr val="000066"/>
                </a:solidFill>
              </a:rPr>
              <a:t>lower margin of the </a:t>
            </a:r>
            <a:r>
              <a:rPr lang="en-GB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95% CI for the difference = -15%, 95% power)</a:t>
            </a:r>
            <a:endParaRPr lang="fr-FR" dirty="0" smtClean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CC3300"/>
              </a:buClr>
              <a:buFont typeface="Wingdings" pitchFamily="-1" charset="2"/>
              <a:buChar char="§"/>
            </a:pPr>
            <a:endParaRPr lang="en-GB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20788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845283"/>
              </p:ext>
            </p:extLst>
          </p:nvPr>
        </p:nvGraphicFramePr>
        <p:xfrm>
          <a:off x="4238815" y="2408727"/>
          <a:ext cx="1724990" cy="530351"/>
        </p:xfrm>
        <a:graphic>
          <a:graphicData uri="http://schemas.openxmlformats.org/drawingml/2006/table">
            <a:tbl>
              <a:tblPr/>
              <a:tblGrid>
                <a:gridCol w="1724990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RBV (weight based)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027852"/>
              </p:ext>
            </p:extLst>
          </p:nvPr>
        </p:nvGraphicFramePr>
        <p:xfrm>
          <a:off x="4238815" y="3275020"/>
          <a:ext cx="3235438" cy="368300"/>
        </p:xfrm>
        <a:graphic>
          <a:graphicData uri="http://schemas.openxmlformats.org/drawingml/2006/table">
            <a:tbl>
              <a:tblPr/>
              <a:tblGrid>
                <a:gridCol w="3235438"/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PEG-IFN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Symbol"/>
                          <a:ea typeface="ＭＳ Ｐゴシック" pitchFamily="-109" charset="-128"/>
                          <a:cs typeface="ＭＳ Ｐゴシック" pitchFamily="-109" charset="-128"/>
                        </a:rPr>
                        <a:t>a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-2a + RBV (fixed-dose)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</a:tbl>
          </a:graphicData>
        </a:graphic>
      </p:graphicFrame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2108559" y="1204281"/>
            <a:ext cx="2466776" cy="908864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lIns="0" tIns="0" rIns="0" bIns="0" anchor="ctr">
            <a:prstTxWarp prst="textNoShape">
              <a:avLst/>
            </a:prstTxWarp>
            <a:no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Randomisation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 : 1*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Open-label, active-control</a:t>
            </a:r>
            <a:endParaRPr lang="en-GB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21" name="ZoneTexte 71"/>
          <p:cNvSpPr txBox="1">
            <a:spLocks noChangeArrowheads="1"/>
          </p:cNvSpPr>
          <p:nvPr/>
        </p:nvSpPr>
        <p:spPr bwMode="auto">
          <a:xfrm>
            <a:off x="262209" y="3843372"/>
            <a:ext cx="87459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* Randomisation was </a:t>
            </a:r>
            <a:r>
              <a:rPr lang="fr-FR" sz="12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stratified</a:t>
            </a:r>
            <a:r>
              <a:rPr lang="fr-FR" sz="12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on </a:t>
            </a:r>
            <a:r>
              <a:rPr lang="fr-FR" sz="12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cirrhosis</a:t>
            </a:r>
            <a:r>
              <a:rPr lang="fr-FR" sz="12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(</a:t>
            </a:r>
            <a:r>
              <a:rPr lang="fr-FR" sz="12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presence</a:t>
            </a:r>
            <a:r>
              <a:rPr lang="fr-FR" sz="12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or absence), </a:t>
            </a:r>
            <a:r>
              <a:rPr lang="fr-FR" sz="12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genotype</a:t>
            </a:r>
            <a:r>
              <a:rPr lang="fr-FR" sz="12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(2 or 3) and HCV RNA (&lt; or ≥ 6 log</a:t>
            </a:r>
            <a:r>
              <a:rPr lang="fr-FR" sz="1200" baseline="-250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10</a:t>
            </a:r>
            <a:r>
              <a:rPr lang="fr-FR" sz="12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IU/ml)</a:t>
            </a:r>
            <a:endParaRPr lang="en-GB" sz="1200" baseline="30000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4522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736013" cy="1106488"/>
          </a:xfrm>
        </p:spPr>
        <p:txBody>
          <a:bodyPr/>
          <a:lstStyle/>
          <a:p>
            <a:pPr lvl="0"/>
            <a:r>
              <a:rPr lang="fr-FR" sz="3200" dirty="0" smtClean="0">
                <a:ea typeface="ＭＳ Ｐゴシック" pitchFamily="-1" charset="-128"/>
                <a:cs typeface="ＭＳ Ｐゴシック" pitchFamily="-1" charset="-128"/>
              </a:rPr>
              <a:t>FISSION </a:t>
            </a:r>
            <a:r>
              <a:rPr lang="fr-FR" sz="32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: SOF + RBV </a:t>
            </a:r>
            <a:r>
              <a:rPr lang="en-GB" sz="3200" dirty="0" err="1" smtClean="0">
                <a:ea typeface="ＭＳ Ｐゴシック" pitchFamily="-1" charset="-128"/>
                <a:cs typeface="ＭＳ Ｐゴシック" pitchFamily="-1" charset="-128"/>
              </a:rPr>
              <a:t>vs</a:t>
            </a: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3200" dirty="0" smtClean="0">
                <a:ea typeface="ＭＳ Ｐゴシック" pitchFamily="-1" charset="-128"/>
                <a:cs typeface="ＭＳ Ｐゴシック" pitchFamily="-1" charset="-128"/>
              </a:rPr>
              <a:t>PEG-IFN</a:t>
            </a:r>
            <a:r>
              <a:rPr lang="fr-FR" sz="3200" dirty="0" smtClean="0"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fr-FR" sz="3200" dirty="0" smtClean="0">
                <a:ea typeface="ＭＳ Ｐゴシック" pitchFamily="-1" charset="-128"/>
                <a:cs typeface="ＭＳ Ｐゴシック" pitchFamily="-1" charset="-128"/>
              </a:rPr>
              <a:t>-2a + RBV</a:t>
            </a:r>
            <a:br>
              <a:rPr lang="fr-FR" sz="32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for HCV genotype 2 and 3</a:t>
            </a:r>
            <a:endParaRPr lang="en-GB" sz="3200" dirty="0"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234523" name="AutoShape 60"/>
          <p:cNvCxnSpPr>
            <a:cxnSpLocks noChangeShapeType="1"/>
          </p:cNvCxnSpPr>
          <p:nvPr/>
        </p:nvCxnSpPr>
        <p:spPr bwMode="auto">
          <a:xfrm rot="10800000" flipH="1" flipV="1">
            <a:off x="4190555" y="2632266"/>
            <a:ext cx="1587" cy="813600"/>
          </a:xfrm>
          <a:prstGeom prst="bentConnector3">
            <a:avLst>
              <a:gd name="adj1" fmla="val -48000000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234524" name="Line 63"/>
          <p:cNvSpPr>
            <a:spLocks noChangeShapeType="1"/>
          </p:cNvSpPr>
          <p:nvPr/>
        </p:nvSpPr>
        <p:spPr bwMode="auto">
          <a:xfrm>
            <a:off x="2670579" y="3060774"/>
            <a:ext cx="75845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6" name="Line 172"/>
          <p:cNvSpPr>
            <a:spLocks noChangeShapeType="1"/>
          </p:cNvSpPr>
          <p:nvPr/>
        </p:nvSpPr>
        <p:spPr bwMode="auto">
          <a:xfrm>
            <a:off x="5963805" y="1804386"/>
            <a:ext cx="0" cy="1811754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9" name="Oval 110"/>
          <p:cNvSpPr>
            <a:spLocks noChangeArrowheads="1"/>
          </p:cNvSpPr>
          <p:nvPr/>
        </p:nvSpPr>
        <p:spPr bwMode="auto">
          <a:xfrm>
            <a:off x="5675667" y="1331702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2" name="Line 63"/>
          <p:cNvSpPr>
            <a:spLocks noChangeShapeType="1"/>
          </p:cNvSpPr>
          <p:nvPr/>
        </p:nvSpPr>
        <p:spPr bwMode="auto">
          <a:xfrm>
            <a:off x="7505483" y="3542300"/>
            <a:ext cx="86444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8352740" y="3370236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fr-FR" sz="1600" b="1" baseline="-25000" dirty="0" smtClean="0">
                <a:solidFill>
                  <a:srgbClr val="333399"/>
                </a:solidFill>
                <a:latin typeface="Calibri" pitchFamily="34" charset="0"/>
              </a:rPr>
              <a:t>12</a:t>
            </a:r>
            <a:endParaRPr lang="fr-FR" sz="1600" b="1" baseline="-250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31" name="Line 172"/>
          <p:cNvSpPr>
            <a:spLocks noChangeShapeType="1"/>
          </p:cNvSpPr>
          <p:nvPr/>
        </p:nvSpPr>
        <p:spPr bwMode="auto">
          <a:xfrm>
            <a:off x="7505483" y="1796598"/>
            <a:ext cx="0" cy="1811754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4" name="Oval 110"/>
          <p:cNvSpPr>
            <a:spLocks noChangeArrowheads="1"/>
          </p:cNvSpPr>
          <p:nvPr/>
        </p:nvSpPr>
        <p:spPr bwMode="auto">
          <a:xfrm>
            <a:off x="7206935" y="1331702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7510198" y="2409510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fr-FR" sz="1600" b="1" baseline="-25000" dirty="0" smtClean="0">
                <a:solidFill>
                  <a:srgbClr val="333399"/>
                </a:solidFill>
                <a:latin typeface="Calibri" pitchFamily="34" charset="0"/>
              </a:rPr>
              <a:t>12</a:t>
            </a:r>
            <a:endParaRPr lang="fr-FR" sz="1600" b="1" baseline="-250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39" name="Line 63"/>
          <p:cNvSpPr>
            <a:spLocks noChangeShapeType="1"/>
          </p:cNvSpPr>
          <p:nvPr/>
        </p:nvSpPr>
        <p:spPr bwMode="auto">
          <a:xfrm>
            <a:off x="5964600" y="2602776"/>
            <a:ext cx="1509653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2" name="Line 172"/>
          <p:cNvSpPr>
            <a:spLocks noChangeShapeType="1"/>
          </p:cNvSpPr>
          <p:nvPr/>
        </p:nvSpPr>
        <p:spPr bwMode="auto">
          <a:xfrm>
            <a:off x="8369923" y="1741139"/>
            <a:ext cx="0" cy="1811754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3" name="Oval 110"/>
          <p:cNvSpPr>
            <a:spLocks noChangeArrowheads="1"/>
          </p:cNvSpPr>
          <p:nvPr/>
        </p:nvSpPr>
        <p:spPr bwMode="auto">
          <a:xfrm>
            <a:off x="8081785" y="1331702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W36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45" name="Rectangle 9"/>
          <p:cNvSpPr>
            <a:spLocks noChangeArrowheads="1"/>
          </p:cNvSpPr>
          <p:nvPr/>
        </p:nvSpPr>
        <p:spPr bwMode="auto">
          <a:xfrm>
            <a:off x="3409199" y="3460750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</a:t>
            </a:r>
            <a:r>
              <a:rPr lang="en-GB" sz="16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243</a:t>
            </a:r>
            <a:endParaRPr lang="en-GB" sz="16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46" name="Rectangle 8"/>
          <p:cNvSpPr>
            <a:spLocks noChangeArrowheads="1"/>
          </p:cNvSpPr>
          <p:nvPr/>
        </p:nvSpPr>
        <p:spPr bwMode="auto">
          <a:xfrm>
            <a:off x="3409199" y="2309847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</a:t>
            </a:r>
            <a:r>
              <a:rPr lang="en-GB" sz="16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256</a:t>
            </a:r>
            <a:endParaRPr lang="en-GB" sz="16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36" name="AutoShape 162"/>
          <p:cNvSpPr>
            <a:spLocks noChangeArrowheads="1"/>
          </p:cNvSpPr>
          <p:nvPr/>
        </p:nvSpPr>
        <p:spPr bwMode="auto">
          <a:xfrm>
            <a:off x="199506" y="1994786"/>
            <a:ext cx="2449701" cy="179999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≥ 18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</a:t>
            </a: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enotype 2, 3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 err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Treatment-naïve</a:t>
            </a:r>
            <a:endParaRPr lang="en-GB" sz="1600" b="1" dirty="0" smtClean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RNA ≥ 10,000 IU/ml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Compensated cirrhosis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allowed</a:t>
            </a:r>
          </a:p>
        </p:txBody>
      </p:sp>
      <p:sp>
        <p:nvSpPr>
          <p:cNvPr id="47" name="Rectangle 46"/>
          <p:cNvSpPr/>
          <p:nvPr/>
        </p:nvSpPr>
        <p:spPr>
          <a:xfrm>
            <a:off x="108000" y="4336799"/>
            <a:ext cx="87893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defTabSz="914400" fontAlgn="base"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fr-FR" sz="16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SOF : 400 mg </a:t>
            </a:r>
            <a:r>
              <a:rPr lang="fr-FR" sz="16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qd</a:t>
            </a:r>
            <a:endParaRPr lang="fr-FR" sz="1600" dirty="0" smtClean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  <a:p>
            <a:pPr marL="800100" lvl="1" indent="-342900" defTabSz="914400" fontAlgn="base"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fr-FR" sz="16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PEG-IFN</a:t>
            </a:r>
            <a:r>
              <a:rPr lang="fr-FR" sz="1600" dirty="0" smtClean="0">
                <a:solidFill>
                  <a:srgbClr val="000066"/>
                </a:solidFill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fr-FR" sz="16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-2a : 180 </a:t>
            </a:r>
            <a:r>
              <a:rPr lang="fr-FR" sz="1600" dirty="0" smtClean="0">
                <a:solidFill>
                  <a:srgbClr val="000066"/>
                </a:solidFill>
                <a:latin typeface="Symbol" charset="2"/>
                <a:ea typeface="ＭＳ Ｐゴシック" pitchFamily="-1" charset="-128"/>
                <a:cs typeface="Symbol" charset="2"/>
              </a:rPr>
              <a:t>m</a:t>
            </a:r>
            <a:r>
              <a:rPr lang="fr-FR" sz="16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g SC once </a:t>
            </a:r>
            <a:r>
              <a:rPr lang="fr-FR" sz="16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weekly</a:t>
            </a:r>
            <a:endParaRPr lang="fr-FR" sz="1600" dirty="0" smtClean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  <a:p>
            <a:pPr marL="800100" lvl="1" indent="-342900" defTabSz="914400" fontAlgn="base"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fr-FR" sz="16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RBV </a:t>
            </a:r>
            <a:r>
              <a:rPr lang="fr-FR" sz="16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weight</a:t>
            </a:r>
            <a:r>
              <a:rPr lang="fr-FR" sz="16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16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based</a:t>
            </a:r>
            <a:r>
              <a:rPr lang="fr-FR" sz="16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(</a:t>
            </a:r>
            <a:r>
              <a:rPr lang="fr-FR" sz="16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bid</a:t>
            </a:r>
            <a:r>
              <a:rPr lang="fr-FR" sz="16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16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dosing</a:t>
            </a:r>
            <a:r>
              <a:rPr lang="fr-FR" sz="16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) : 1000 mg/</a:t>
            </a:r>
            <a:r>
              <a:rPr lang="fr-FR" sz="16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day</a:t>
            </a:r>
            <a:r>
              <a:rPr lang="fr-FR" sz="16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if &lt; 75 kg or 1200 mg/</a:t>
            </a:r>
            <a:r>
              <a:rPr lang="fr-FR" sz="16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day</a:t>
            </a:r>
            <a:r>
              <a:rPr lang="fr-FR" sz="16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if ≥ 75 kg</a:t>
            </a:r>
          </a:p>
          <a:p>
            <a:pPr marL="800100" lvl="1" indent="-342900" defTabSz="914400" fontAlgn="base"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fr-FR" sz="16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RBV </a:t>
            </a:r>
            <a:r>
              <a:rPr lang="fr-FR" sz="16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fixed-dose</a:t>
            </a:r>
            <a:r>
              <a:rPr lang="fr-FR" sz="16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: 400 mg </a:t>
            </a:r>
            <a:r>
              <a:rPr lang="fr-FR" sz="16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bid</a:t>
            </a:r>
            <a:endParaRPr lang="fr-FR" sz="1600" dirty="0" smtClean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0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pt-BR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Lawitz E. NEJM </a:t>
            </a:r>
            <a:r>
              <a:rPr lang="pt-BR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2013;368:1878-87</a:t>
            </a:r>
            <a:endParaRPr lang="pt-BR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822863133"/>
              </p:ext>
            </p:extLst>
          </p:nvPr>
        </p:nvGraphicFramePr>
        <p:xfrm>
          <a:off x="395288" y="1659530"/>
          <a:ext cx="8353425" cy="4233050"/>
        </p:xfrm>
        <a:graphic>
          <a:graphicData uri="http://schemas.openxmlformats.org/drawingml/2006/table">
            <a:tbl>
              <a:tblPr/>
              <a:tblGrid>
                <a:gridCol w="4115139"/>
                <a:gridCol w="1946605"/>
                <a:gridCol w="2291681"/>
              </a:tblGrid>
              <a:tr h="4962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RBV 12 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256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PEG-IFN + RBV 24W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243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  <a:tr h="236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6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6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Race : white/black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87% / 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87% / 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6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Body mass index, mean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6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genotype 1 / 2 / 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1%* / 27% / 71%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28% / 72%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6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 genotype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6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mean (SD)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6.0 ± 0.8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6.0 ± 0.8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6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≥ 800,000 IU/ml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6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Cirrhosis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6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Discontinued treatment, 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For AE / for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failure / lost to follow-up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/ 1 / 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 / 17 / 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6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Returned for post-treatment W4 visit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6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Returned for post-treatment W12 visit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225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972000" y="1116000"/>
            <a:ext cx="7162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GB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 and patient disposition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30898" y="5925414"/>
            <a:ext cx="2805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rgbClr val="000066"/>
                </a:solidFill>
              </a:rPr>
              <a:t>* </a:t>
            </a:r>
            <a:r>
              <a:rPr lang="fr-FR" sz="1400" dirty="0" err="1" smtClean="0">
                <a:solidFill>
                  <a:srgbClr val="000066"/>
                </a:solidFill>
              </a:rPr>
              <a:t>Excluded</a:t>
            </a:r>
            <a:r>
              <a:rPr lang="fr-FR" sz="1400" dirty="0" smtClean="0">
                <a:solidFill>
                  <a:srgbClr val="000066"/>
                </a:solidFill>
              </a:rPr>
              <a:t> </a:t>
            </a:r>
            <a:r>
              <a:rPr lang="fr-FR" sz="1400" dirty="0" err="1" smtClean="0">
                <a:solidFill>
                  <a:srgbClr val="000066"/>
                </a:solidFill>
              </a:rPr>
              <a:t>from</a:t>
            </a:r>
            <a:r>
              <a:rPr lang="fr-FR" sz="1400" dirty="0" smtClean="0">
                <a:solidFill>
                  <a:srgbClr val="000066"/>
                </a:solidFill>
              </a:rPr>
              <a:t> </a:t>
            </a:r>
            <a:r>
              <a:rPr lang="fr-FR" sz="1400" dirty="0" err="1" smtClean="0">
                <a:solidFill>
                  <a:srgbClr val="000066"/>
                </a:solidFill>
              </a:rPr>
              <a:t>efficacy</a:t>
            </a:r>
            <a:r>
              <a:rPr lang="fr-FR" sz="1400" dirty="0" smtClean="0">
                <a:solidFill>
                  <a:srgbClr val="000066"/>
                </a:solidFill>
              </a:rPr>
              <a:t> </a:t>
            </a:r>
            <a:r>
              <a:rPr lang="fr-FR" sz="1400" dirty="0" err="1" smtClean="0">
                <a:solidFill>
                  <a:srgbClr val="000066"/>
                </a:solidFill>
              </a:rPr>
              <a:t>analysis</a:t>
            </a:r>
            <a:endParaRPr lang="fr-FR" sz="1400" dirty="0">
              <a:solidFill>
                <a:srgbClr val="000066"/>
              </a:solidFill>
            </a:endParaRPr>
          </a:p>
        </p:txBody>
      </p:sp>
      <p:grpSp>
        <p:nvGrpSpPr>
          <p:cNvPr id="5" name="Grouper 26"/>
          <p:cNvGrpSpPr/>
          <p:nvPr/>
        </p:nvGrpSpPr>
        <p:grpSpPr>
          <a:xfrm>
            <a:off x="0" y="6570663"/>
            <a:ext cx="857250" cy="288111"/>
            <a:chOff x="0" y="6570663"/>
            <a:chExt cx="1258957" cy="288111"/>
          </a:xfrm>
        </p:grpSpPr>
        <p:sp>
          <p:nvSpPr>
            <p:cNvPr id="7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8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FISSION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9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736013" cy="1106488"/>
          </a:xfrm>
        </p:spPr>
        <p:txBody>
          <a:bodyPr/>
          <a:lstStyle/>
          <a:p>
            <a:pPr lvl="0"/>
            <a:r>
              <a:rPr lang="fr-FR" sz="3200" dirty="0" smtClean="0">
                <a:ea typeface="ＭＳ Ｐゴシック" pitchFamily="-1" charset="-128"/>
                <a:cs typeface="ＭＳ Ｐゴシック" pitchFamily="-1" charset="-128"/>
              </a:rPr>
              <a:t>FISSION </a:t>
            </a:r>
            <a:r>
              <a:rPr lang="fr-FR" sz="32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: SOF + RBV </a:t>
            </a:r>
            <a:r>
              <a:rPr lang="en-GB" sz="3200" dirty="0" err="1" smtClean="0">
                <a:ea typeface="ＭＳ Ｐゴシック" pitchFamily="-1" charset="-128"/>
                <a:cs typeface="ＭＳ Ｐゴシック" pitchFamily="-1" charset="-128"/>
              </a:rPr>
              <a:t>vs</a:t>
            </a: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3200" dirty="0" smtClean="0">
                <a:ea typeface="ＭＳ Ｐゴシック" pitchFamily="-1" charset="-128"/>
                <a:cs typeface="ＭＳ Ｐゴシック" pitchFamily="-1" charset="-128"/>
              </a:rPr>
              <a:t>PEG-IFN</a:t>
            </a:r>
            <a:r>
              <a:rPr lang="fr-FR" sz="3200" dirty="0" smtClean="0"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fr-FR" sz="3200" dirty="0" smtClean="0">
                <a:ea typeface="ＭＳ Ｐゴシック" pitchFamily="-1" charset="-128"/>
                <a:cs typeface="ＭＳ Ｐゴシック" pitchFamily="-1" charset="-128"/>
              </a:rPr>
              <a:t>-2a + RBV</a:t>
            </a:r>
            <a:br>
              <a:rPr lang="fr-FR" sz="32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for HCV genotype 2 and 3</a:t>
            </a:r>
            <a:endParaRPr lang="en-GB" sz="32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pt-BR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Lawitz E. NEJM </a:t>
            </a:r>
            <a:r>
              <a:rPr lang="pt-BR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2013;368:1878-87</a:t>
            </a:r>
            <a:endParaRPr lang="pt-BR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611" name="Text Box 2"/>
          <p:cNvSpPr txBox="1">
            <a:spLocks noChangeArrowheads="1"/>
          </p:cNvSpPr>
          <p:nvPr/>
        </p:nvSpPr>
        <p:spPr bwMode="auto">
          <a:xfrm>
            <a:off x="2964623" y="1116000"/>
            <a:ext cx="320206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HCV RNA &lt; 25 IU/ml</a:t>
            </a:r>
            <a:r>
              <a:rPr lang="en-GB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</a:p>
        </p:txBody>
      </p:sp>
      <p:sp>
        <p:nvSpPr>
          <p:cNvPr id="238637" name="AutoShape 165"/>
          <p:cNvSpPr>
            <a:spLocks noChangeArrowheads="1"/>
          </p:cNvSpPr>
          <p:nvPr/>
        </p:nvSpPr>
        <p:spPr bwMode="auto">
          <a:xfrm>
            <a:off x="2439987" y="1808209"/>
            <a:ext cx="2375683" cy="592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sz="280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38" name="Rectangle 3"/>
          <p:cNvSpPr>
            <a:spLocks noChangeArrowheads="1"/>
          </p:cNvSpPr>
          <p:nvPr/>
        </p:nvSpPr>
        <p:spPr bwMode="auto">
          <a:xfrm>
            <a:off x="2549525" y="1906634"/>
            <a:ext cx="177800" cy="144462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333399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39" name="Rectangle 4"/>
          <p:cNvSpPr>
            <a:spLocks noChangeArrowheads="1"/>
          </p:cNvSpPr>
          <p:nvPr/>
        </p:nvSpPr>
        <p:spPr bwMode="auto">
          <a:xfrm>
            <a:off x="2549525" y="2171746"/>
            <a:ext cx="177800" cy="144463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333399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40" name="ZoneTexte 84"/>
          <p:cNvSpPr txBox="1">
            <a:spLocks noChangeArrowheads="1"/>
          </p:cNvSpPr>
          <p:nvPr/>
        </p:nvSpPr>
        <p:spPr bwMode="auto">
          <a:xfrm>
            <a:off x="2706688" y="1785984"/>
            <a:ext cx="11721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b="1" dirty="0" smtClean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SOF + RBV</a:t>
            </a:r>
            <a:endParaRPr lang="en-GB" b="1" dirty="0">
              <a:solidFill>
                <a:srgbClr val="333399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41" name="ZoneTexte 85"/>
          <p:cNvSpPr txBox="1">
            <a:spLocks noChangeArrowheads="1"/>
          </p:cNvSpPr>
          <p:nvPr/>
        </p:nvSpPr>
        <p:spPr bwMode="auto">
          <a:xfrm>
            <a:off x="2706688" y="2046334"/>
            <a:ext cx="15696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PEG-IFN</a:t>
            </a:r>
            <a:r>
              <a:rPr lang="en-GB" b="1" dirty="0" smtClean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+ RBV</a:t>
            </a:r>
            <a:endParaRPr lang="en-GB" b="1" dirty="0">
              <a:solidFill>
                <a:srgbClr val="333399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102" name="Grouper 26"/>
          <p:cNvGrpSpPr/>
          <p:nvPr/>
        </p:nvGrpSpPr>
        <p:grpSpPr>
          <a:xfrm>
            <a:off x="0" y="6570663"/>
            <a:ext cx="857250" cy="288111"/>
            <a:chOff x="0" y="6570663"/>
            <a:chExt cx="1258957" cy="288111"/>
          </a:xfrm>
        </p:grpSpPr>
        <p:sp>
          <p:nvSpPr>
            <p:cNvPr id="103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04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FISSION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05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736013" cy="1106488"/>
          </a:xfrm>
        </p:spPr>
        <p:txBody>
          <a:bodyPr/>
          <a:lstStyle/>
          <a:p>
            <a:pPr lvl="0"/>
            <a:r>
              <a:rPr lang="fr-FR" sz="3200" dirty="0" smtClean="0">
                <a:ea typeface="ＭＳ Ｐゴシック" pitchFamily="-1" charset="-128"/>
                <a:cs typeface="ＭＳ Ｐゴシック" pitchFamily="-1" charset="-128"/>
              </a:rPr>
              <a:t>FISSION </a:t>
            </a:r>
            <a:r>
              <a:rPr lang="fr-FR" sz="32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: SOF + RBV </a:t>
            </a:r>
            <a:r>
              <a:rPr lang="en-GB" sz="3200" dirty="0" err="1" smtClean="0">
                <a:ea typeface="ＭＳ Ｐゴシック" pitchFamily="-1" charset="-128"/>
                <a:cs typeface="ＭＳ Ｐゴシック" pitchFamily="-1" charset="-128"/>
              </a:rPr>
              <a:t>vs</a:t>
            </a: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3200" dirty="0" smtClean="0">
                <a:ea typeface="ＭＳ Ｐゴシック" pitchFamily="-1" charset="-128"/>
                <a:cs typeface="ＭＳ Ｐゴシック" pitchFamily="-1" charset="-128"/>
              </a:rPr>
              <a:t>PEG-IFN</a:t>
            </a:r>
            <a:r>
              <a:rPr lang="fr-FR" sz="3200" dirty="0" smtClean="0"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fr-FR" sz="3200" dirty="0" smtClean="0">
                <a:ea typeface="ＭＳ Ｐゴシック" pitchFamily="-1" charset="-128"/>
                <a:cs typeface="ＭＳ Ｐゴシック" pitchFamily="-1" charset="-128"/>
              </a:rPr>
              <a:t>-2a + RBV</a:t>
            </a:r>
            <a:br>
              <a:rPr lang="fr-FR" sz="32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for HCV genotype 2 and 3</a:t>
            </a:r>
            <a:endParaRPr lang="en-GB" sz="32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6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pt-BR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Lawitz E. NEJM </a:t>
            </a:r>
            <a:r>
              <a:rPr lang="pt-BR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2013;368:1878-87</a:t>
            </a:r>
            <a:endParaRPr lang="pt-BR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107" name="Graphique 106"/>
          <p:cNvGraphicFramePr/>
          <p:nvPr>
            <p:extLst>
              <p:ext uri="{D42A27DB-BD31-4B8C-83A1-F6EECF244321}">
                <p14:modId xmlns:p14="http://schemas.microsoft.com/office/powerpoint/2010/main" val="2324656505"/>
              </p:ext>
            </p:extLst>
          </p:nvPr>
        </p:nvGraphicFramePr>
        <p:xfrm>
          <a:off x="20293" y="2016055"/>
          <a:ext cx="9145087" cy="35143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" name="Rectangle 40"/>
          <p:cNvSpPr>
            <a:spLocks noChangeArrowheads="1"/>
          </p:cNvSpPr>
          <p:nvPr/>
        </p:nvSpPr>
        <p:spPr bwMode="auto">
          <a:xfrm>
            <a:off x="839218" y="5469397"/>
            <a:ext cx="40267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W4</a:t>
            </a:r>
            <a:endParaRPr lang="en-GB" sz="1200" b="1" dirty="0">
              <a:solidFill>
                <a:srgbClr val="000066"/>
              </a:solidFill>
              <a:latin typeface="+mj-lt"/>
              <a:ea typeface="Arial" pitchFamily="-1" charset="0"/>
              <a:cs typeface="Arial" pitchFamily="-1" charset="0"/>
            </a:endParaRPr>
          </a:p>
        </p:txBody>
      </p:sp>
      <p:sp>
        <p:nvSpPr>
          <p:cNvPr id="117" name="Rectangle 40"/>
          <p:cNvSpPr>
            <a:spLocks noChangeArrowheads="1"/>
          </p:cNvSpPr>
          <p:nvPr/>
        </p:nvSpPr>
        <p:spPr bwMode="auto">
          <a:xfrm>
            <a:off x="1797992" y="5469397"/>
            <a:ext cx="48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W12</a:t>
            </a:r>
            <a:endParaRPr lang="en-GB" sz="1200" b="1" dirty="0">
              <a:solidFill>
                <a:srgbClr val="000066"/>
              </a:solidFill>
              <a:latin typeface="+mj-lt"/>
              <a:ea typeface="Arial" pitchFamily="-1" charset="0"/>
              <a:cs typeface="Arial" pitchFamily="-1" charset="0"/>
            </a:endParaRPr>
          </a:p>
        </p:txBody>
      </p:sp>
      <p:sp>
        <p:nvSpPr>
          <p:cNvPr id="119" name="Rectangle 40"/>
          <p:cNvSpPr>
            <a:spLocks noChangeArrowheads="1"/>
          </p:cNvSpPr>
          <p:nvPr/>
        </p:nvSpPr>
        <p:spPr bwMode="auto">
          <a:xfrm>
            <a:off x="2835314" y="5469397"/>
            <a:ext cx="40267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W4</a:t>
            </a:r>
            <a:endParaRPr lang="en-GB" sz="1200" b="1" dirty="0">
              <a:solidFill>
                <a:srgbClr val="000066"/>
              </a:solidFill>
              <a:latin typeface="+mj-lt"/>
              <a:ea typeface="Arial" pitchFamily="-1" charset="0"/>
              <a:cs typeface="Arial" pitchFamily="-1" charset="0"/>
            </a:endParaRPr>
          </a:p>
        </p:txBody>
      </p:sp>
      <p:sp>
        <p:nvSpPr>
          <p:cNvPr id="121" name="Rectangle 40"/>
          <p:cNvSpPr>
            <a:spLocks noChangeArrowheads="1"/>
          </p:cNvSpPr>
          <p:nvPr/>
        </p:nvSpPr>
        <p:spPr bwMode="auto">
          <a:xfrm>
            <a:off x="3794088" y="5469397"/>
            <a:ext cx="48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W12</a:t>
            </a:r>
            <a:endParaRPr lang="en-GB" sz="1200" b="1" dirty="0">
              <a:solidFill>
                <a:srgbClr val="000066"/>
              </a:solidFill>
              <a:latin typeface="+mj-lt"/>
              <a:ea typeface="Arial" pitchFamily="-1" charset="0"/>
              <a:cs typeface="Arial" pitchFamily="-1" charset="0"/>
            </a:endParaRPr>
          </a:p>
        </p:txBody>
      </p:sp>
      <p:sp>
        <p:nvSpPr>
          <p:cNvPr id="124" name="Rectangle 40"/>
          <p:cNvSpPr>
            <a:spLocks noChangeArrowheads="1"/>
          </p:cNvSpPr>
          <p:nvPr/>
        </p:nvSpPr>
        <p:spPr bwMode="auto">
          <a:xfrm>
            <a:off x="5069145" y="5469397"/>
            <a:ext cx="92525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Genotype 2</a:t>
            </a:r>
            <a:endParaRPr lang="en-GB" sz="1200" b="1" dirty="0">
              <a:solidFill>
                <a:srgbClr val="000066"/>
              </a:solidFill>
              <a:latin typeface="+mj-lt"/>
              <a:ea typeface="Arial" pitchFamily="-1" charset="0"/>
              <a:cs typeface="Arial" pitchFamily="-1" charset="0"/>
            </a:endParaRPr>
          </a:p>
        </p:txBody>
      </p:sp>
      <p:sp>
        <p:nvSpPr>
          <p:cNvPr id="126" name="Rectangle 40"/>
          <p:cNvSpPr>
            <a:spLocks noChangeArrowheads="1"/>
          </p:cNvSpPr>
          <p:nvPr/>
        </p:nvSpPr>
        <p:spPr bwMode="auto">
          <a:xfrm>
            <a:off x="6067192" y="5469397"/>
            <a:ext cx="925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lvl="0"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200" b="1" dirty="0">
                <a:solidFill>
                  <a:srgbClr val="000066"/>
                </a:solidFill>
                <a:latin typeface="Calibri"/>
                <a:ea typeface="Arial" pitchFamily="-1" charset="0"/>
                <a:cs typeface="Arial" pitchFamily="-1" charset="0"/>
              </a:rPr>
              <a:t>Genotype </a:t>
            </a:r>
            <a:r>
              <a:rPr lang="en-GB" sz="1200" b="1" dirty="0" smtClean="0">
                <a:solidFill>
                  <a:srgbClr val="000066"/>
                </a:solidFill>
                <a:latin typeface="Calibri"/>
                <a:ea typeface="Arial" pitchFamily="-1" charset="0"/>
                <a:cs typeface="Arial" pitchFamily="-1" charset="0"/>
              </a:rPr>
              <a:t>3</a:t>
            </a:r>
            <a:endParaRPr lang="en-GB" sz="1200" b="1" dirty="0">
              <a:solidFill>
                <a:srgbClr val="000066"/>
              </a:solidFill>
              <a:latin typeface="Calibri"/>
              <a:ea typeface="Arial" pitchFamily="-1" charset="0"/>
              <a:cs typeface="Arial" pitchFamily="-1" charset="0"/>
            </a:endParaRPr>
          </a:p>
        </p:txBody>
      </p:sp>
      <p:sp>
        <p:nvSpPr>
          <p:cNvPr id="128" name="Rectangle 40"/>
          <p:cNvSpPr>
            <a:spLocks noChangeArrowheads="1"/>
          </p:cNvSpPr>
          <p:nvPr/>
        </p:nvSpPr>
        <p:spPr bwMode="auto">
          <a:xfrm>
            <a:off x="7056424" y="5469397"/>
            <a:ext cx="9428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No cirrhosis</a:t>
            </a:r>
            <a:endParaRPr lang="en-GB" sz="1200" b="1" dirty="0">
              <a:solidFill>
                <a:srgbClr val="000066"/>
              </a:solidFill>
              <a:latin typeface="+mj-lt"/>
              <a:ea typeface="Arial" pitchFamily="-1" charset="0"/>
              <a:cs typeface="Arial" pitchFamily="-1" charset="0"/>
            </a:endParaRPr>
          </a:p>
        </p:txBody>
      </p:sp>
      <p:sp>
        <p:nvSpPr>
          <p:cNvPr id="130" name="Rectangle 40"/>
          <p:cNvSpPr>
            <a:spLocks noChangeArrowheads="1"/>
          </p:cNvSpPr>
          <p:nvPr/>
        </p:nvSpPr>
        <p:spPr bwMode="auto">
          <a:xfrm>
            <a:off x="8155461" y="5469397"/>
            <a:ext cx="7409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Cirrhosis</a:t>
            </a:r>
            <a:endParaRPr lang="en-GB" sz="1200" b="1" dirty="0">
              <a:solidFill>
                <a:srgbClr val="000066"/>
              </a:solidFill>
              <a:latin typeface="+mj-lt"/>
              <a:ea typeface="Arial" pitchFamily="-1" charset="0"/>
              <a:cs typeface="Arial" pitchFamily="-1" charset="0"/>
            </a:endParaRPr>
          </a:p>
        </p:txBody>
      </p:sp>
      <p:cxnSp>
        <p:nvCxnSpPr>
          <p:cNvPr id="132" name="Connecteur droit 131"/>
          <p:cNvCxnSpPr/>
          <p:nvPr/>
        </p:nvCxnSpPr>
        <p:spPr bwMode="auto">
          <a:xfrm>
            <a:off x="586038" y="5453363"/>
            <a:ext cx="87424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3" name="Connecteur droit 132"/>
          <p:cNvCxnSpPr/>
          <p:nvPr/>
        </p:nvCxnSpPr>
        <p:spPr bwMode="auto">
          <a:xfrm>
            <a:off x="1596664" y="5453363"/>
            <a:ext cx="87424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Connecteur droit 133"/>
          <p:cNvCxnSpPr/>
          <p:nvPr/>
        </p:nvCxnSpPr>
        <p:spPr bwMode="auto">
          <a:xfrm>
            <a:off x="2607290" y="5453363"/>
            <a:ext cx="87424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5" name="Connecteur droit 134"/>
          <p:cNvCxnSpPr/>
          <p:nvPr/>
        </p:nvCxnSpPr>
        <p:spPr bwMode="auto">
          <a:xfrm>
            <a:off x="3617916" y="5453363"/>
            <a:ext cx="87424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6" name="Connecteur droit 135"/>
          <p:cNvCxnSpPr/>
          <p:nvPr/>
        </p:nvCxnSpPr>
        <p:spPr bwMode="auto">
          <a:xfrm>
            <a:off x="5082806" y="5453363"/>
            <a:ext cx="87424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7" name="Connecteur droit 136"/>
          <p:cNvCxnSpPr/>
          <p:nvPr/>
        </p:nvCxnSpPr>
        <p:spPr bwMode="auto">
          <a:xfrm>
            <a:off x="6093432" y="5453363"/>
            <a:ext cx="87424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8" name="Connecteur droit 137"/>
          <p:cNvCxnSpPr/>
          <p:nvPr/>
        </p:nvCxnSpPr>
        <p:spPr bwMode="auto">
          <a:xfrm>
            <a:off x="7104058" y="5453363"/>
            <a:ext cx="87424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9" name="Connecteur droit 138"/>
          <p:cNvCxnSpPr/>
          <p:nvPr/>
        </p:nvCxnSpPr>
        <p:spPr bwMode="auto">
          <a:xfrm>
            <a:off x="8114684" y="5453363"/>
            <a:ext cx="87424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0" name="Connecteur droit 139"/>
          <p:cNvCxnSpPr/>
          <p:nvPr/>
        </p:nvCxnSpPr>
        <p:spPr bwMode="auto">
          <a:xfrm>
            <a:off x="586038" y="5862938"/>
            <a:ext cx="188486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1" name="Connecteur droit 140"/>
          <p:cNvCxnSpPr/>
          <p:nvPr/>
        </p:nvCxnSpPr>
        <p:spPr bwMode="auto">
          <a:xfrm>
            <a:off x="2607290" y="5862938"/>
            <a:ext cx="188486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2" name="Rectangle 40"/>
          <p:cNvSpPr>
            <a:spLocks noChangeArrowheads="1"/>
          </p:cNvSpPr>
          <p:nvPr/>
        </p:nvSpPr>
        <p:spPr bwMode="auto">
          <a:xfrm>
            <a:off x="719010" y="5862938"/>
            <a:ext cx="14927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During treatment</a:t>
            </a:r>
            <a:endParaRPr lang="en-GB" sz="1400" b="1" dirty="0">
              <a:solidFill>
                <a:srgbClr val="000066"/>
              </a:solidFill>
              <a:latin typeface="+mj-lt"/>
              <a:ea typeface="Arial" pitchFamily="-1" charset="0"/>
              <a:cs typeface="Arial" pitchFamily="-1" charset="0"/>
            </a:endParaRPr>
          </a:p>
        </p:txBody>
      </p:sp>
      <p:sp>
        <p:nvSpPr>
          <p:cNvPr id="143" name="Rectangle 40"/>
          <p:cNvSpPr>
            <a:spLocks noChangeArrowheads="1"/>
          </p:cNvSpPr>
          <p:nvPr/>
        </p:nvSpPr>
        <p:spPr bwMode="auto">
          <a:xfrm>
            <a:off x="2588887" y="5862938"/>
            <a:ext cx="174515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Post treatment (SVR)</a:t>
            </a:r>
            <a:endParaRPr lang="en-GB" sz="1400" b="1" dirty="0">
              <a:solidFill>
                <a:srgbClr val="000066"/>
              </a:solidFill>
              <a:latin typeface="+mj-lt"/>
              <a:ea typeface="Arial" pitchFamily="-1" charset="0"/>
              <a:cs typeface="Arial" pitchFamily="-1" charset="0"/>
            </a:endParaRPr>
          </a:p>
        </p:txBody>
      </p:sp>
      <p:cxnSp>
        <p:nvCxnSpPr>
          <p:cNvPr id="144" name="Connecteur droit 143"/>
          <p:cNvCxnSpPr/>
          <p:nvPr/>
        </p:nvCxnSpPr>
        <p:spPr bwMode="auto">
          <a:xfrm>
            <a:off x="5082806" y="2100507"/>
            <a:ext cx="390611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5" name="Rectangle 40"/>
          <p:cNvSpPr>
            <a:spLocks noChangeArrowheads="1"/>
          </p:cNvSpPr>
          <p:nvPr/>
        </p:nvSpPr>
        <p:spPr bwMode="auto">
          <a:xfrm>
            <a:off x="5732432" y="1805232"/>
            <a:ext cx="260686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SVR</a:t>
            </a:r>
            <a:r>
              <a:rPr lang="en-US" sz="1400" b="1" baseline="-25000" dirty="0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12</a:t>
            </a:r>
            <a:r>
              <a:rPr lang="en-US" sz="1400" b="1" dirty="0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 by genotype and cirrhosis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 txBox="1">
            <a:spLocks noChangeArrowheads="1"/>
          </p:cNvSpPr>
          <p:nvPr/>
        </p:nvSpPr>
        <p:spPr bwMode="auto">
          <a:xfrm>
            <a:off x="108000" y="1188000"/>
            <a:ext cx="8797128" cy="18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spcBef>
                <a:spcPts val="0"/>
              </a:spcBef>
              <a:spcAft>
                <a:spcPct val="0"/>
              </a:spcAft>
              <a:buClr>
                <a:srgbClr val="0070C0"/>
              </a:buClr>
              <a:buSzTx/>
              <a:buFont typeface="Wingdings" pitchFamily="-1" charset="2"/>
              <a:buChar char="§"/>
              <a:tabLst/>
              <a:defRPr/>
            </a:pP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Virologic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breakthrough during treatment </a:t>
            </a:r>
          </a:p>
          <a:p>
            <a:pPr marL="800100" lvl="1" indent="-342900" defTabSz="914400" eaLnBrk="0" fontAlgn="base" hangingPunct="0"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  <a:defRPr/>
            </a:pPr>
            <a:r>
              <a:rPr lang="en-US" kern="0" dirty="0" smtClean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1 in SOF + RBV group </a:t>
            </a:r>
            <a:r>
              <a:rPr lang="en-US" kern="0" dirty="0" err="1" smtClean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vs</a:t>
            </a:r>
            <a:r>
              <a:rPr lang="en-US" kern="0" dirty="0" smtClean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 18 (7%) in PEG-IFN + RBV group</a:t>
            </a:r>
            <a:endParaRPr kumimoji="0" lang="en-US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 pitchFamily="34" charset="0"/>
              <a:ea typeface="ＭＳ Ｐゴシック" pitchFamily="-1" charset="-128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spcBef>
                <a:spcPts val="0"/>
              </a:spcBef>
              <a:spcAft>
                <a:spcPct val="0"/>
              </a:spcAft>
              <a:buClr>
                <a:srgbClr val="0070C0"/>
              </a:buClr>
              <a:buSzTx/>
              <a:buFont typeface="Wingdings" pitchFamily="-1" charset="2"/>
              <a:buChar char="§"/>
              <a:tabLst/>
              <a:defRPr/>
            </a:pPr>
            <a:r>
              <a:rPr lang="en-US" sz="2000" b="1" kern="0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Relapse in patients with HCV RNA &lt; 25 IU/ml at end of completed treatment</a:t>
            </a:r>
          </a:p>
          <a:p>
            <a:pPr marL="800100" lvl="1" indent="-342900" defTabSz="914400" eaLnBrk="0" fontAlgn="base" hangingPunct="0"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  <a:defRPr/>
            </a:pPr>
            <a:r>
              <a:rPr lang="en-US" kern="0" dirty="0" smtClean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74</a:t>
            </a:r>
            <a:r>
              <a:rPr kumimoji="0" lang="en-US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itchFamily="34" charset="0"/>
                <a:ea typeface="ＭＳ Ｐゴシック" pitchFamily="-1" charset="-128"/>
                <a:cs typeface="Arial" pitchFamily="34" charset="0"/>
              </a:rPr>
              <a:t>/</a:t>
            </a:r>
            <a:r>
              <a:rPr lang="en-US" kern="0" dirty="0" smtClean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24</a:t>
            </a:r>
            <a:r>
              <a:rPr kumimoji="0" lang="en-US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itchFamily="34" charset="0"/>
                <a:ea typeface="ＭＳ Ｐゴシック" pitchFamily="-1" charset="-128"/>
                <a:cs typeface="Arial" pitchFamily="34" charset="0"/>
              </a:rPr>
              <a:t>9</a:t>
            </a:r>
            <a:r>
              <a:rPr kumimoji="0" lang="en-US" i="0" u="none" strike="noStrike" kern="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itchFamily="34" charset="0"/>
                <a:ea typeface="ＭＳ Ｐゴシック" pitchFamily="-1" charset="-128"/>
                <a:cs typeface="Arial" pitchFamily="34" charset="0"/>
              </a:rPr>
              <a:t> (</a:t>
            </a:r>
            <a:r>
              <a:rPr lang="en-US" kern="0" dirty="0" smtClean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30</a:t>
            </a:r>
            <a:r>
              <a:rPr kumimoji="0" lang="en-US" i="0" u="none" strike="noStrike" kern="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itchFamily="34" charset="0"/>
                <a:ea typeface="ＭＳ Ｐゴシック" pitchFamily="-1" charset="-128"/>
                <a:cs typeface="Arial" pitchFamily="34" charset="0"/>
              </a:rPr>
              <a:t>%) in SOF + RBV group </a:t>
            </a:r>
            <a:r>
              <a:rPr kumimoji="0" lang="en-US" i="0" u="none" strike="noStrike" kern="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itchFamily="34" charset="0"/>
                <a:ea typeface="ＭＳ Ｐゴシック" pitchFamily="-1" charset="-128"/>
                <a:cs typeface="Arial" pitchFamily="34" charset="0"/>
              </a:rPr>
              <a:t>vs</a:t>
            </a:r>
            <a:r>
              <a:rPr kumimoji="0" lang="en-US" i="0" u="none" strike="noStrike" kern="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itchFamily="34" charset="0"/>
                <a:ea typeface="ＭＳ Ｐゴシック" pitchFamily="-1" charset="-128"/>
                <a:cs typeface="Arial" pitchFamily="34" charset="0"/>
              </a:rPr>
              <a:t> </a:t>
            </a:r>
            <a:r>
              <a:rPr lang="en-US" kern="0" dirty="0" smtClean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46/217</a:t>
            </a:r>
            <a:r>
              <a:rPr kumimoji="0" lang="en-US" i="0" u="none" strike="noStrike" kern="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itchFamily="34" charset="0"/>
                <a:ea typeface="ＭＳ Ｐゴシック" pitchFamily="-1" charset="-128"/>
                <a:cs typeface="Arial" pitchFamily="34" charset="0"/>
              </a:rPr>
              <a:t> (21%) in </a:t>
            </a:r>
            <a:r>
              <a:rPr lang="en-US" kern="0" dirty="0" smtClean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PEG-IFN + RBV</a:t>
            </a:r>
            <a:r>
              <a:rPr kumimoji="0" lang="en-US" i="0" u="none" strike="noStrike" kern="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itchFamily="34" charset="0"/>
                <a:ea typeface="ＭＳ Ｐゴシック" pitchFamily="-1" charset="-128"/>
                <a:cs typeface="Arial" pitchFamily="34" charset="0"/>
              </a:rPr>
              <a:t> group</a:t>
            </a:r>
            <a:endParaRPr kumimoji="0" lang="en-US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 pitchFamily="34" charset="0"/>
              <a:ea typeface="ＭＳ Ｐゴシック" pitchFamily="-1" charset="-128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1618" y="5368554"/>
            <a:ext cx="8892381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eaLnBrk="0" fontAlgn="base" hangingPunct="0"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  <a:defRPr/>
            </a:pPr>
            <a:r>
              <a:rPr lang="en-US" sz="2400" b="1" kern="0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Resistance testing (sequencing) in SOF + RBV group </a:t>
            </a:r>
          </a:p>
          <a:p>
            <a:pPr marL="800100" lvl="1" indent="-342900" defTabSz="914400" eaLnBrk="0" fontAlgn="base" hangingPunct="0"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  <a:defRPr/>
            </a:pPr>
            <a:r>
              <a:rPr lang="en-US" kern="0" dirty="0" smtClean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74 </a:t>
            </a:r>
            <a:r>
              <a:rPr lang="en-US" kern="0" dirty="0" smtClean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relapses </a:t>
            </a:r>
            <a:r>
              <a:rPr lang="en-US" kern="0" dirty="0" smtClean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: </a:t>
            </a:r>
          </a:p>
          <a:p>
            <a:pPr marL="1257300" lvl="2" indent="-342900" defTabSz="914400" eaLnBrk="0" fontAlgn="base" hangingPunct="0"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  <a:defRPr/>
            </a:pPr>
            <a:r>
              <a:rPr lang="en-US" sz="1600" kern="0" dirty="0" smtClean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No SOF-associated mutation (S282T)</a:t>
            </a:r>
          </a:p>
          <a:p>
            <a:pPr marL="1257300" lvl="2" indent="-342900" defTabSz="914400" eaLnBrk="0" fontAlgn="base" hangingPunct="0"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  <a:defRPr/>
            </a:pPr>
            <a:r>
              <a:rPr lang="en-US" sz="1600" kern="0" dirty="0" smtClean="0">
                <a:solidFill>
                  <a:srgbClr val="000066"/>
                </a:solidFill>
                <a:latin typeface="Arial" pitchFamily="34" charset="0"/>
                <a:ea typeface="ＭＳ Ｐゴシック" pitchFamily="-1" charset="-128"/>
                <a:cs typeface="Arial" pitchFamily="34" charset="0"/>
              </a:rPr>
              <a:t>No change in susceptibility to SOF in patients with NS5B substitutions</a:t>
            </a:r>
          </a:p>
        </p:txBody>
      </p:sp>
      <p:sp>
        <p:nvSpPr>
          <p:cNvPr id="2" name="Rectangle 1"/>
          <p:cNvSpPr/>
          <p:nvPr/>
        </p:nvSpPr>
        <p:spPr>
          <a:xfrm>
            <a:off x="406396" y="2746505"/>
            <a:ext cx="84250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eaLnBrk="0" fontAlgn="base" hangingPunct="0">
              <a:spcAft>
                <a:spcPct val="0"/>
              </a:spcAft>
              <a:buClr>
                <a:srgbClr val="CC3300"/>
              </a:buClr>
              <a:defRPr/>
            </a:pPr>
            <a:r>
              <a:rPr lang="en-US" sz="2000" b="1" kern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Multivariate analysis of factors associated</a:t>
            </a:r>
            <a:br>
              <a:rPr lang="en-US" sz="2000" b="1" kern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000" b="1" kern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with SVR</a:t>
            </a:r>
            <a:r>
              <a:rPr lang="en-US" sz="2000" b="1" kern="0" baseline="-2500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 </a:t>
            </a:r>
            <a:r>
              <a:rPr lang="en-US" sz="2000" b="1" kern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in SOF + RBV group </a:t>
            </a:r>
            <a:endParaRPr lang="en-US" sz="2000" b="1" kern="0" baseline="-25000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501223"/>
              </p:ext>
            </p:extLst>
          </p:nvPr>
        </p:nvGraphicFramePr>
        <p:xfrm>
          <a:off x="359497" y="3582813"/>
          <a:ext cx="8359576" cy="1554479"/>
        </p:xfrm>
        <a:graphic>
          <a:graphicData uri="http://schemas.openxmlformats.org/drawingml/2006/table">
            <a:tbl>
              <a:tblPr/>
              <a:tblGrid>
                <a:gridCol w="4171645"/>
                <a:gridCol w="2027267"/>
                <a:gridCol w="2160664"/>
              </a:tblGrid>
              <a:tr h="301846"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333399"/>
                          </a:solidFill>
                          <a:latin typeface="+mj-lt"/>
                        </a:rPr>
                        <a:t>OR (95% CI)</a:t>
                      </a:r>
                      <a:endParaRPr lang="fr-FR" sz="1600" b="1" dirty="0">
                        <a:solidFill>
                          <a:srgbClr val="333399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333399"/>
                          </a:solidFill>
                          <a:latin typeface="+mj-lt"/>
                        </a:rPr>
                        <a:t>p</a:t>
                      </a:r>
                      <a:endParaRPr lang="fr-FR" sz="1600" b="1" dirty="0">
                        <a:solidFill>
                          <a:srgbClr val="333399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1846">
                <a:tc>
                  <a:txBody>
                    <a:bodyPr/>
                    <a:lstStyle/>
                    <a:p>
                      <a:r>
                        <a:rPr lang="fr-FR" sz="1400" b="1" dirty="0" err="1" smtClean="0">
                          <a:solidFill>
                            <a:srgbClr val="000066"/>
                          </a:solidFill>
                        </a:rPr>
                        <a:t>Genotype</a:t>
                      </a:r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 2 (vs 3)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42.49 (9.54 – 189.2)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&lt; 0.0001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1846">
                <a:tc>
                  <a:txBody>
                    <a:bodyPr/>
                    <a:lstStyle/>
                    <a:p>
                      <a:r>
                        <a:rPr lang="fr-FR" sz="1400" b="1" dirty="0" err="1" smtClean="0">
                          <a:solidFill>
                            <a:srgbClr val="000066"/>
                          </a:solidFill>
                        </a:rPr>
                        <a:t>Cirrhosis</a:t>
                      </a:r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 (no vs </a:t>
                      </a:r>
                      <a:r>
                        <a:rPr lang="fr-FR" sz="1400" b="1" dirty="0" err="1" smtClean="0">
                          <a:solidFill>
                            <a:srgbClr val="000066"/>
                          </a:solidFill>
                        </a:rPr>
                        <a:t>yes</a:t>
                      </a:r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)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2.94 (1.38 – 6.26)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0.005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1846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Baseline HCV RNA &lt; vs ≥ 6 log</a:t>
                      </a:r>
                      <a:r>
                        <a:rPr lang="fr-FR" sz="1400" b="1" baseline="-25000" dirty="0" smtClean="0">
                          <a:solidFill>
                            <a:srgbClr val="000066"/>
                          </a:solidFill>
                        </a:rPr>
                        <a:t>10</a:t>
                      </a:r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 IU/ml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2.33 (1.24 – 4.37)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0.009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1846"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RBV </a:t>
                      </a:r>
                      <a:r>
                        <a:rPr lang="fr-FR" sz="1400" b="1" dirty="0" err="1" smtClean="0">
                          <a:solidFill>
                            <a:srgbClr val="000066"/>
                          </a:solidFill>
                        </a:rPr>
                        <a:t>exposure</a:t>
                      </a:r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, mg/kg/</a:t>
                      </a:r>
                      <a:r>
                        <a:rPr lang="fr-FR" sz="1400" b="1" dirty="0" err="1" smtClean="0">
                          <a:solidFill>
                            <a:srgbClr val="000066"/>
                          </a:solidFill>
                        </a:rPr>
                        <a:t>day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1.26 (1.09 – 1.46)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</a:rPr>
                        <a:t>0.002</a:t>
                      </a:r>
                      <a:endParaRPr lang="fr-FR" sz="1400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grpSp>
        <p:nvGrpSpPr>
          <p:cNvPr id="7" name="Grouper 26"/>
          <p:cNvGrpSpPr/>
          <p:nvPr/>
        </p:nvGrpSpPr>
        <p:grpSpPr>
          <a:xfrm>
            <a:off x="0" y="6570663"/>
            <a:ext cx="857250" cy="288111"/>
            <a:chOff x="0" y="6570663"/>
            <a:chExt cx="1258957" cy="288111"/>
          </a:xfrm>
        </p:grpSpPr>
        <p:sp>
          <p:nvSpPr>
            <p:cNvPr id="8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9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FISSION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1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736013" cy="1106488"/>
          </a:xfrm>
        </p:spPr>
        <p:txBody>
          <a:bodyPr/>
          <a:lstStyle/>
          <a:p>
            <a:pPr lvl="0"/>
            <a:r>
              <a:rPr lang="fr-FR" sz="3200" dirty="0" smtClean="0">
                <a:ea typeface="ＭＳ Ｐゴシック" pitchFamily="-1" charset="-128"/>
                <a:cs typeface="ＭＳ Ｐゴシック" pitchFamily="-1" charset="-128"/>
              </a:rPr>
              <a:t>FISSION </a:t>
            </a:r>
            <a:r>
              <a:rPr lang="fr-FR" sz="32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: SOF + RBV </a:t>
            </a:r>
            <a:r>
              <a:rPr lang="en-GB" sz="3200" dirty="0" err="1" smtClean="0">
                <a:ea typeface="ＭＳ Ｐゴシック" pitchFamily="-1" charset="-128"/>
                <a:cs typeface="ＭＳ Ｐゴシック" pitchFamily="-1" charset="-128"/>
              </a:rPr>
              <a:t>vs</a:t>
            </a: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3200" dirty="0" smtClean="0">
                <a:ea typeface="ＭＳ Ｐゴシック" pitchFamily="-1" charset="-128"/>
                <a:cs typeface="ＭＳ Ｐゴシック" pitchFamily="-1" charset="-128"/>
              </a:rPr>
              <a:t>PEG-IFN</a:t>
            </a:r>
            <a:r>
              <a:rPr lang="fr-FR" sz="3200" dirty="0" smtClean="0"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fr-FR" sz="3200" dirty="0" smtClean="0">
                <a:ea typeface="ＭＳ Ｐゴシック" pitchFamily="-1" charset="-128"/>
                <a:cs typeface="ＭＳ Ｐゴシック" pitchFamily="-1" charset="-128"/>
              </a:rPr>
              <a:t>-2a + RBV</a:t>
            </a:r>
            <a:br>
              <a:rPr lang="fr-FR" sz="32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for HCV genotype 2 and 3</a:t>
            </a:r>
            <a:endParaRPr lang="en-GB" sz="32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2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pt-BR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Lawitz E. NEJM </a:t>
            </a:r>
            <a:r>
              <a:rPr lang="pt-BR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2013;368:1878-87</a:t>
            </a:r>
            <a:endParaRPr lang="pt-BR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98653" y="1116000"/>
            <a:ext cx="8748712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27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</a:t>
            </a:r>
            <a:r>
              <a:rPr lang="fr-FR" sz="27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events</a:t>
            </a:r>
            <a:r>
              <a:rPr lang="fr-FR" sz="27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, n (%)</a:t>
            </a:r>
            <a:endParaRPr lang="en-GB" sz="27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6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20348659"/>
              </p:ext>
            </p:extLst>
          </p:nvPr>
        </p:nvGraphicFramePr>
        <p:xfrm>
          <a:off x="395288" y="1731665"/>
          <a:ext cx="8319719" cy="4690368"/>
        </p:xfrm>
        <a:graphic>
          <a:graphicData uri="http://schemas.openxmlformats.org/drawingml/2006/table">
            <a:tbl>
              <a:tblPr/>
              <a:tblGrid>
                <a:gridCol w="3569140"/>
                <a:gridCol w="1966353"/>
                <a:gridCol w="2784226"/>
              </a:tblGrid>
              <a:tr h="2099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RBV 12W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256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PEG-IFN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Symbol" charset="2"/>
                          <a:ea typeface="ＭＳ Ｐゴシック" pitchFamily="-109" charset="-128"/>
                          <a:cs typeface="Symbol" charset="2"/>
                        </a:rPr>
                        <a:t>a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-2a + RBV 24W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243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  <a:tr h="2099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AE leading to treatment discontinuation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(1%)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 (11%)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99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 (3%)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(1%)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290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AE occurring in &gt; 15% in either group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Insomnia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Decreased appetite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Influenza-like illness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Chills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Rash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Diarrhea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Pruritus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Myalgia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Irritability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4" name="Grouper 26"/>
          <p:cNvGrpSpPr/>
          <p:nvPr/>
        </p:nvGrpSpPr>
        <p:grpSpPr>
          <a:xfrm>
            <a:off x="0" y="6570663"/>
            <a:ext cx="857250" cy="288111"/>
            <a:chOff x="0" y="6570663"/>
            <a:chExt cx="1258957" cy="288111"/>
          </a:xfrm>
        </p:grpSpPr>
        <p:sp>
          <p:nvSpPr>
            <p:cNvPr id="7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8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FISSION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9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736013" cy="1106488"/>
          </a:xfrm>
        </p:spPr>
        <p:txBody>
          <a:bodyPr/>
          <a:lstStyle/>
          <a:p>
            <a:pPr lvl="0"/>
            <a:r>
              <a:rPr lang="fr-FR" sz="3200" dirty="0" smtClean="0">
                <a:ea typeface="ＭＳ Ｐゴシック" pitchFamily="-1" charset="-128"/>
                <a:cs typeface="ＭＳ Ｐゴシック" pitchFamily="-1" charset="-128"/>
              </a:rPr>
              <a:t>FISSION </a:t>
            </a:r>
            <a:r>
              <a:rPr lang="fr-FR" sz="32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: SOF + RBV </a:t>
            </a:r>
            <a:r>
              <a:rPr lang="en-GB" sz="3200" dirty="0" err="1" smtClean="0">
                <a:ea typeface="ＭＳ Ｐゴシック" pitchFamily="-1" charset="-128"/>
                <a:cs typeface="ＭＳ Ｐゴシック" pitchFamily="-1" charset="-128"/>
              </a:rPr>
              <a:t>vs</a:t>
            </a: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3200" dirty="0" smtClean="0">
                <a:ea typeface="ＭＳ Ｐゴシック" pitchFamily="-1" charset="-128"/>
                <a:cs typeface="ＭＳ Ｐゴシック" pitchFamily="-1" charset="-128"/>
              </a:rPr>
              <a:t>PEG-IFN</a:t>
            </a:r>
            <a:r>
              <a:rPr lang="fr-FR" sz="3200" dirty="0" smtClean="0"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fr-FR" sz="3200" dirty="0" smtClean="0">
                <a:ea typeface="ＭＳ Ｐゴシック" pitchFamily="-1" charset="-128"/>
                <a:cs typeface="ＭＳ Ｐゴシック" pitchFamily="-1" charset="-128"/>
              </a:rPr>
              <a:t>-2a + RBV</a:t>
            </a:r>
            <a:br>
              <a:rPr lang="fr-FR" sz="32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for HCV genotype 2 and 3</a:t>
            </a:r>
            <a:endParaRPr lang="en-GB" sz="32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pt-BR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Lawitz E. NEJM </a:t>
            </a:r>
            <a:r>
              <a:rPr lang="pt-BR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2013;368:1878-87</a:t>
            </a:r>
            <a:endParaRPr lang="pt-BR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40" name="Espace réservé du contenu 2"/>
          <p:cNvSpPr>
            <a:spLocks noGrp="1"/>
          </p:cNvSpPr>
          <p:nvPr>
            <p:ph idx="4294967295"/>
          </p:nvPr>
        </p:nvSpPr>
        <p:spPr>
          <a:xfrm>
            <a:off x="108000" y="1188000"/>
            <a:ext cx="8810414" cy="5303838"/>
          </a:xfrm>
        </p:spPr>
        <p:txBody>
          <a:bodyPr/>
          <a:lstStyle/>
          <a:p>
            <a:pPr>
              <a:spcBef>
                <a:spcPts val="302"/>
              </a:spcBef>
              <a:buClr>
                <a:srgbClr val="0070C0"/>
              </a:buClr>
            </a:pPr>
            <a:r>
              <a:rPr lang="en-US" sz="28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Summary</a:t>
            </a:r>
          </a:p>
          <a:p>
            <a:pPr lvl="1">
              <a:spcBef>
                <a:spcPts val="302"/>
              </a:spcBef>
              <a:buClr>
                <a:srgbClr val="0070C0"/>
              </a:buClr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In this open-label, </a:t>
            </a:r>
            <a:r>
              <a:rPr lang="en-US" sz="2000" dirty="0" err="1" smtClean="0">
                <a:ea typeface="ＭＳ Ｐゴシック" pitchFamily="-1" charset="-128"/>
                <a:cs typeface="ＭＳ Ｐゴシック" pitchFamily="-1" charset="-128"/>
              </a:rPr>
              <a:t>randomised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 trial of previously untreated patients with genotype 2 or 3 infection, the rate SVR</a:t>
            </a:r>
            <a:r>
              <a:rPr lang="en-US" sz="2000" baseline="-25000" dirty="0" smtClean="0">
                <a:ea typeface="ＭＳ Ｐゴシック" pitchFamily="-1" charset="-128"/>
                <a:cs typeface="ＭＳ Ｐゴシック" pitchFamily="-1" charset="-128"/>
              </a:rPr>
              <a:t>12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was the same among patients who were assigned 12 weeks of SOF + RBV or 24 weeks of PEG-IFN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+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RBV (67% in each group)</a:t>
            </a:r>
          </a:p>
          <a:p>
            <a:pPr lvl="2">
              <a:spcBef>
                <a:spcPts val="302"/>
              </a:spcBef>
              <a:buClr>
                <a:srgbClr val="0070C0"/>
              </a:buClr>
            </a:pP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In genotype 2, </a:t>
            </a: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sz="1800" baseline="-25000" dirty="0">
                <a:ea typeface="ＭＳ Ｐゴシック" pitchFamily="-1" charset="-128"/>
                <a:cs typeface="ＭＳ Ｐゴシック" pitchFamily="-1" charset="-128"/>
              </a:rPr>
              <a:t>12 </a:t>
            </a: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was higher with SOF + RBV (97% </a:t>
            </a:r>
            <a:r>
              <a:rPr lang="en-US" sz="1800" dirty="0" err="1" smtClean="0">
                <a:ea typeface="ＭＳ Ｐゴシック" pitchFamily="-1" charset="-128"/>
                <a:cs typeface="ＭＳ Ｐゴシック" pitchFamily="-1" charset="-128"/>
              </a:rPr>
              <a:t>vs</a:t>
            </a: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 78%)</a:t>
            </a:r>
          </a:p>
          <a:p>
            <a:pPr lvl="2">
              <a:spcBef>
                <a:spcPts val="302"/>
              </a:spcBef>
              <a:buClr>
                <a:srgbClr val="0070C0"/>
              </a:buClr>
            </a:pP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In genotype </a:t>
            </a: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2, SVR</a:t>
            </a:r>
            <a:r>
              <a:rPr lang="en-US" sz="1800" baseline="-25000" dirty="0">
                <a:ea typeface="ＭＳ Ｐゴシック" pitchFamily="-1" charset="-128"/>
                <a:cs typeface="ＭＳ Ｐゴシック" pitchFamily="-1" charset="-128"/>
              </a:rPr>
              <a:t>12 </a:t>
            </a: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was </a:t>
            </a: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similarly low in both groups (56% </a:t>
            </a:r>
            <a:r>
              <a:rPr lang="en-US" sz="1800" dirty="0" err="1" smtClean="0">
                <a:ea typeface="ＭＳ Ｐゴシック" pitchFamily="-1" charset="-128"/>
                <a:cs typeface="ＭＳ Ｐゴシック" pitchFamily="-1" charset="-128"/>
              </a:rPr>
              <a:t>vs</a:t>
            </a:r>
            <a:r>
              <a:rPr lang="en-US" sz="1800" dirty="0" smtClean="0">
                <a:ea typeface="ＭＳ Ｐゴシック" pitchFamily="-1" charset="-128"/>
                <a:cs typeface="ＭＳ Ｐゴシック" pitchFamily="-1" charset="-128"/>
              </a:rPr>
              <a:t> 63%)</a:t>
            </a:r>
            <a:endParaRPr lang="en-US" sz="1800" dirty="0"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302"/>
              </a:spcBef>
              <a:buClr>
                <a:srgbClr val="0070C0"/>
              </a:buClr>
            </a:pPr>
            <a:r>
              <a:rPr lang="en-US" sz="2000" dirty="0" smtClean="0"/>
              <a:t>SOF + RBV was associated with fewer adverse events than PEG-IFN </a:t>
            </a:r>
            <a:br>
              <a:rPr lang="en-US" sz="2000" dirty="0" smtClean="0"/>
            </a:br>
            <a:r>
              <a:rPr lang="en-US" sz="2000" dirty="0" smtClean="0"/>
              <a:t>+ RBV</a:t>
            </a:r>
          </a:p>
          <a:p>
            <a:pPr lvl="2">
              <a:spcBef>
                <a:spcPts val="302"/>
              </a:spcBef>
              <a:buClr>
                <a:srgbClr val="0070C0"/>
              </a:buClr>
            </a:pPr>
            <a:r>
              <a:rPr lang="en-US" dirty="0" smtClean="0"/>
              <a:t>Influenza-like constitutional symptoms and neuropsychiatric events were less common among patients receiving SOF + RBV than among those receiving PEG-IFN + RBV. </a:t>
            </a:r>
          </a:p>
          <a:p>
            <a:pPr lvl="2">
              <a:spcBef>
                <a:spcPts val="302"/>
              </a:spcBef>
              <a:buClr>
                <a:srgbClr val="0070C0"/>
              </a:buClr>
            </a:pPr>
            <a:r>
              <a:rPr lang="en-US" dirty="0" smtClean="0"/>
              <a:t>Although the rates of anemia was similar in both groups, </a:t>
            </a:r>
            <a:r>
              <a:rPr lang="en-US" dirty="0" err="1" smtClean="0"/>
              <a:t>neutropenia</a:t>
            </a:r>
            <a:r>
              <a:rPr lang="en-US" dirty="0" smtClean="0"/>
              <a:t> and thrombocytopenia were not observed in the SOF + RBV group</a:t>
            </a:r>
            <a:endParaRPr lang="en-US" sz="4800" dirty="0"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302"/>
              </a:spcBef>
              <a:buClr>
                <a:srgbClr val="0070C0"/>
              </a:buClr>
            </a:pP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No </a:t>
            </a:r>
            <a:r>
              <a:rPr lang="en-US" sz="2000" dirty="0" err="1">
                <a:ea typeface="ＭＳ Ｐゴシック" pitchFamily="-1" charset="-128"/>
                <a:cs typeface="ＭＳ Ｐゴシック" pitchFamily="-1" charset="-128"/>
              </a:rPr>
              <a:t>virologic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 resistance was detected in patients who did not have a sustained </a:t>
            </a:r>
            <a:r>
              <a:rPr lang="en-US" sz="2000" dirty="0" err="1">
                <a:ea typeface="ＭＳ Ｐゴシック" pitchFamily="-1" charset="-128"/>
                <a:cs typeface="ＭＳ Ｐゴシック" pitchFamily="-1" charset="-128"/>
              </a:rPr>
              <a:t>virologic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response</a:t>
            </a:r>
          </a:p>
        </p:txBody>
      </p:sp>
      <p:grpSp>
        <p:nvGrpSpPr>
          <p:cNvPr id="3" name="Grouper 26"/>
          <p:cNvGrpSpPr/>
          <p:nvPr/>
        </p:nvGrpSpPr>
        <p:grpSpPr>
          <a:xfrm>
            <a:off x="0" y="6570663"/>
            <a:ext cx="857250" cy="288111"/>
            <a:chOff x="0" y="6570663"/>
            <a:chExt cx="1258957" cy="288111"/>
          </a:xfrm>
        </p:grpSpPr>
        <p:sp>
          <p:nvSpPr>
            <p:cNvPr id="4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5" name="ZoneTexte 23"/>
            <p:cNvSpPr txBox="1">
              <a:spLocks noChangeArrowheads="1"/>
            </p:cNvSpPr>
            <p:nvPr/>
          </p:nvSpPr>
          <p:spPr bwMode="auto">
            <a:xfrm>
              <a:off x="76199" y="6581775"/>
              <a:ext cx="11827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FISSION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6" name="Rectangle 27"/>
          <p:cNvSpPr>
            <a:spLocks noGrp="1" noChangeArrowheads="1"/>
          </p:cNvSpPr>
          <p:nvPr>
            <p:ph type="title"/>
          </p:nvPr>
        </p:nvSpPr>
        <p:spPr>
          <a:xfrm>
            <a:off x="50799" y="31356"/>
            <a:ext cx="8736013" cy="1106488"/>
          </a:xfrm>
        </p:spPr>
        <p:txBody>
          <a:bodyPr/>
          <a:lstStyle/>
          <a:p>
            <a:pPr lvl="0"/>
            <a:r>
              <a:rPr lang="fr-FR" sz="3200" dirty="0" smtClean="0">
                <a:ea typeface="ＭＳ Ｐゴシック" pitchFamily="-1" charset="-128"/>
                <a:cs typeface="ＭＳ Ｐゴシック" pitchFamily="-1" charset="-128"/>
              </a:rPr>
              <a:t>FISSION </a:t>
            </a:r>
            <a:r>
              <a:rPr lang="fr-FR" sz="32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: SOF + RBV </a:t>
            </a:r>
            <a:r>
              <a:rPr lang="en-GB" sz="3200" dirty="0" err="1" smtClean="0">
                <a:ea typeface="ＭＳ Ｐゴシック" pitchFamily="-1" charset="-128"/>
                <a:cs typeface="ＭＳ Ｐゴシック" pitchFamily="-1" charset="-128"/>
              </a:rPr>
              <a:t>vs</a:t>
            </a: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fr-FR" sz="3200" dirty="0" smtClean="0">
                <a:ea typeface="ＭＳ Ｐゴシック" pitchFamily="-1" charset="-128"/>
                <a:cs typeface="ＭＳ Ｐゴシック" pitchFamily="-1" charset="-128"/>
              </a:rPr>
              <a:t>PEG-IFN</a:t>
            </a:r>
            <a:r>
              <a:rPr lang="fr-FR" sz="3200" dirty="0" smtClean="0"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fr-FR" sz="3200" dirty="0" smtClean="0">
                <a:ea typeface="ＭＳ Ｐゴシック" pitchFamily="-1" charset="-128"/>
                <a:cs typeface="ＭＳ Ｐゴシック" pitchFamily="-1" charset="-128"/>
              </a:rPr>
              <a:t>-2a + RBV</a:t>
            </a:r>
            <a:br>
              <a:rPr lang="fr-FR" sz="32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3200" dirty="0" smtClean="0">
                <a:ea typeface="ＭＳ Ｐゴシック" pitchFamily="-1" charset="-128"/>
                <a:cs typeface="ＭＳ Ｐゴシック" pitchFamily="-1" charset="-128"/>
              </a:rPr>
              <a:t>for HCV genotype 2 and 3</a:t>
            </a:r>
            <a:endParaRPr lang="en-GB" sz="32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5638800" y="6574023"/>
            <a:ext cx="3483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/>
            <a:r>
              <a:rPr lang="pt-BR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Lawitz E. NEJM </a:t>
            </a:r>
            <a:r>
              <a:rPr lang="pt-BR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2013;368:1878-87</a:t>
            </a:r>
            <a:endParaRPr lang="pt-BR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ARV_trials_2010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3755</TotalTime>
  <Words>947</Words>
  <Application>Microsoft Macintosh PowerPoint</Application>
  <PresentationFormat>Présentation à l'écran (4:3)</PresentationFormat>
  <Paragraphs>193</Paragraphs>
  <Slides>6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ARV_trials_2010</vt:lpstr>
      <vt:lpstr>FISSION Study: SOF + RBV vs PEG-IFNa-2a + RBV for HCV genotype 2 and 3</vt:lpstr>
      <vt:lpstr>FISSION Study: SOF + RBV vs PEG-IFNa-2a + RBV for HCV genotype 2 and 3</vt:lpstr>
      <vt:lpstr>FISSION Study: SOF + RBV vs PEG-IFNa-2a + RBV for HCV genotype 2 and 3</vt:lpstr>
      <vt:lpstr>FISSION Study: SOF + RBV vs PEG-IFNa-2a + RBV for HCV genotype 2 and 3</vt:lpstr>
      <vt:lpstr>FISSION Study: SOF + RBV vs PEG-IFNa-2a + RBV for HCV genotype 2 and 3</vt:lpstr>
      <vt:lpstr>FISSION Study: SOF + RBV vs PEG-IFNa-2a + RBV for HCV genotype 2 and 3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subject/>
  <dc:creator>François RAFFI</dc:creator>
  <cp:keywords/>
  <dc:description/>
  <cp:lastModifiedBy>Utilisateur de Microsoft Office</cp:lastModifiedBy>
  <cp:revision>117</cp:revision>
  <dcterms:created xsi:type="dcterms:W3CDTF">2015-05-22T21:07:49Z</dcterms:created>
  <dcterms:modified xsi:type="dcterms:W3CDTF">2015-07-22T22:47:17Z</dcterms:modified>
  <cp:category/>
</cp:coreProperties>
</file>