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xlsx" ContentType="application/vnd.openxmlformats-officedocument.spreadsheetml.sheet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8"/>
  </p:notesMasterIdLst>
  <p:sldIdLst>
    <p:sldId id="257" r:id="rId2"/>
    <p:sldId id="258" r:id="rId3"/>
    <p:sldId id="280" r:id="rId4"/>
    <p:sldId id="273" r:id="rId5"/>
    <p:sldId id="275" r:id="rId6"/>
    <p:sldId id="262" r:id="rId7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François RAFFI" initials="FR" lastIdx="8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333399"/>
    <a:srgbClr val="CC6600"/>
    <a:srgbClr val="800080"/>
    <a:srgbClr val="0070C0"/>
    <a:srgbClr val="FFC000"/>
    <a:srgbClr val="DDDDDD"/>
    <a:srgbClr val="00B2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5620"/>
    <p:restoredTop sz="97993" autoAdjust="0"/>
  </p:normalViewPr>
  <p:slideViewPr>
    <p:cSldViewPr snapToGrid="0" snapToObjects="1">
      <p:cViewPr varScale="1">
        <p:scale>
          <a:sx n="133" d="100"/>
          <a:sy n="133" d="100"/>
        </p:scale>
        <p:origin x="-75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interSettings" Target="printerSettings/printerSettings1.bin"/><Relationship Id="rId10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euille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585196501738332"/>
          <c:y val="0.108423925969002"/>
          <c:w val="0.926117224713583"/>
          <c:h val="0.78575016839873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Série 1</c:v>
                </c:pt>
              </c:strCache>
            </c:strRef>
          </c:tx>
          <c:spPr>
            <a:solidFill>
              <a:srgbClr val="00B200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800080"/>
              </a:solidFill>
            </c:spPr>
          </c:dPt>
          <c:dPt>
            <c:idx val="1"/>
            <c:invertIfNegative val="0"/>
            <c:bubble3D val="0"/>
            <c:spPr>
              <a:solidFill>
                <a:srgbClr val="CC6600"/>
              </a:solidFill>
            </c:spPr>
          </c:dPt>
          <c:dPt>
            <c:idx val="2"/>
            <c:invertIfNegative val="0"/>
            <c:bubble3D val="0"/>
            <c:spPr>
              <a:solidFill>
                <a:srgbClr val="800080"/>
              </a:solidFill>
            </c:spPr>
          </c:dPt>
          <c:dPt>
            <c:idx val="3"/>
            <c:invertIfNegative val="0"/>
            <c:bubble3D val="0"/>
            <c:spPr>
              <a:solidFill>
                <a:srgbClr val="CC6600"/>
              </a:solidFill>
            </c:spPr>
          </c:dPt>
          <c:dPt>
            <c:idx val="4"/>
            <c:invertIfNegative val="0"/>
            <c:bubble3D val="0"/>
            <c:spPr>
              <a:solidFill>
                <a:srgbClr val="800080"/>
              </a:solidFill>
            </c:spPr>
          </c:dPt>
          <c:dPt>
            <c:idx val="5"/>
            <c:invertIfNegative val="0"/>
            <c:bubble3D val="0"/>
            <c:spPr>
              <a:solidFill>
                <a:srgbClr val="CC6600"/>
              </a:solidFill>
            </c:spPr>
          </c:dPt>
          <c:dPt>
            <c:idx val="6"/>
            <c:invertIfNegative val="0"/>
            <c:bubble3D val="0"/>
            <c:spPr>
              <a:solidFill>
                <a:srgbClr val="800080"/>
              </a:solidFill>
            </c:spPr>
          </c:dPt>
          <c:dPt>
            <c:idx val="7"/>
            <c:invertIfNegative val="0"/>
            <c:bubble3D val="0"/>
            <c:spPr>
              <a:solidFill>
                <a:srgbClr val="CC6600"/>
              </a:solidFill>
            </c:spPr>
          </c:dPt>
          <c:dPt>
            <c:idx val="8"/>
            <c:invertIfNegative val="0"/>
            <c:bubble3D val="0"/>
            <c:spPr>
              <a:solidFill>
                <a:srgbClr val="800080"/>
              </a:solidFill>
            </c:spPr>
          </c:dPt>
          <c:dPt>
            <c:idx val="9"/>
            <c:invertIfNegative val="0"/>
            <c:bubble3D val="0"/>
            <c:spPr>
              <a:solidFill>
                <a:srgbClr val="800080"/>
              </a:solidFill>
            </c:spPr>
          </c:dPt>
          <c:dPt>
            <c:idx val="10"/>
            <c:invertIfNegative val="0"/>
            <c:bubble3D val="0"/>
            <c:spPr>
              <a:solidFill>
                <a:srgbClr val="CC6600"/>
              </a:solidFill>
            </c:spPr>
          </c:dPt>
          <c:dPt>
            <c:idx val="11"/>
            <c:invertIfNegative val="0"/>
            <c:bubble3D val="0"/>
            <c:spPr>
              <a:solidFill>
                <a:srgbClr val="800080"/>
              </a:solidFill>
            </c:spPr>
          </c:dPt>
          <c:dPt>
            <c:idx val="12"/>
            <c:invertIfNegative val="0"/>
            <c:bubble3D val="0"/>
            <c:spPr>
              <a:solidFill>
                <a:srgbClr val="CC6600"/>
              </a:solidFill>
            </c:spPr>
          </c:dPt>
          <c:dPt>
            <c:idx val="13"/>
            <c:invertIfNegative val="0"/>
            <c:bubble3D val="0"/>
            <c:spPr>
              <a:solidFill>
                <a:srgbClr val="800080"/>
              </a:solidFill>
            </c:spPr>
          </c:dPt>
          <c:dPt>
            <c:idx val="14"/>
            <c:invertIfNegative val="0"/>
            <c:bubble3D val="0"/>
            <c:spPr>
              <a:solidFill>
                <a:srgbClr val="CC6600"/>
              </a:solidFill>
            </c:spPr>
          </c:dPt>
          <c:dPt>
            <c:idx val="15"/>
            <c:invertIfNegative val="0"/>
            <c:bubble3D val="0"/>
            <c:spPr>
              <a:solidFill>
                <a:srgbClr val="800080"/>
              </a:solidFill>
            </c:spPr>
          </c:dPt>
          <c:dPt>
            <c:idx val="16"/>
            <c:invertIfNegative val="0"/>
            <c:bubble3D val="0"/>
            <c:spPr>
              <a:solidFill>
                <a:srgbClr val="CC6600"/>
              </a:solidFill>
            </c:spPr>
          </c:dPt>
          <c:dLbls>
            <c:txPr>
              <a:bodyPr/>
              <a:lstStyle/>
              <a:p>
                <a:pPr>
                  <a:defRPr sz="1400" b="1">
                    <a:solidFill>
                      <a:srgbClr val="333399"/>
                    </a:solidFill>
                    <a:latin typeface="+mj-lt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Feuil1!$A$2:$A$18</c:f>
              <c:numCache>
                <c:formatCode>General</c:formatCode>
                <c:ptCount val="17"/>
                <c:pt idx="0">
                  <c:v>250.0</c:v>
                </c:pt>
                <c:pt idx="1">
                  <c:v>236.0</c:v>
                </c:pt>
                <c:pt idx="2">
                  <c:v>253.0</c:v>
                </c:pt>
                <c:pt idx="3">
                  <c:v>243.0</c:v>
                </c:pt>
                <c:pt idx="4">
                  <c:v>253.0</c:v>
                </c:pt>
                <c:pt idx="5">
                  <c:v>243.0</c:v>
                </c:pt>
                <c:pt idx="6">
                  <c:v>253.0</c:v>
                </c:pt>
                <c:pt idx="7">
                  <c:v>243.0</c:v>
                </c:pt>
                <c:pt idx="9">
                  <c:v>70.0</c:v>
                </c:pt>
                <c:pt idx="10">
                  <c:v>67.0</c:v>
                </c:pt>
                <c:pt idx="11">
                  <c:v>183.0</c:v>
                </c:pt>
                <c:pt idx="12">
                  <c:v>176.0</c:v>
                </c:pt>
                <c:pt idx="13">
                  <c:v>204.0</c:v>
                </c:pt>
                <c:pt idx="14">
                  <c:v>193.0</c:v>
                </c:pt>
                <c:pt idx="15">
                  <c:v>49.0</c:v>
                </c:pt>
                <c:pt idx="16">
                  <c:v>50.0</c:v>
                </c:pt>
              </c:numCache>
            </c:numRef>
          </c:cat>
          <c:val>
            <c:numRef>
              <c:f>Feuil1!$B$2:$B$18</c:f>
              <c:numCache>
                <c:formatCode>General</c:formatCode>
                <c:ptCount val="17"/>
                <c:pt idx="0">
                  <c:v>99.0</c:v>
                </c:pt>
                <c:pt idx="1">
                  <c:v>67.0</c:v>
                </c:pt>
                <c:pt idx="2">
                  <c:v>98.0</c:v>
                </c:pt>
                <c:pt idx="3">
                  <c:v>89.0</c:v>
                </c:pt>
                <c:pt idx="4">
                  <c:v>74.0</c:v>
                </c:pt>
                <c:pt idx="5">
                  <c:v>74.0</c:v>
                </c:pt>
                <c:pt idx="6">
                  <c:v>67.0</c:v>
                </c:pt>
                <c:pt idx="7">
                  <c:v>67.0</c:v>
                </c:pt>
                <c:pt idx="9">
                  <c:v>97.0</c:v>
                </c:pt>
                <c:pt idx="10">
                  <c:v>78.0</c:v>
                </c:pt>
                <c:pt idx="11">
                  <c:v>56.0</c:v>
                </c:pt>
                <c:pt idx="12">
                  <c:v>63.0</c:v>
                </c:pt>
                <c:pt idx="13">
                  <c:v>72.0</c:v>
                </c:pt>
                <c:pt idx="14">
                  <c:v>74.0</c:v>
                </c:pt>
                <c:pt idx="15">
                  <c:v>47.0</c:v>
                </c:pt>
                <c:pt idx="16">
                  <c:v>38.0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1"/>
        <c:axId val="2091160968"/>
        <c:axId val="-2133047704"/>
      </c:barChart>
      <c:catAx>
        <c:axId val="20911609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19050">
            <a:solidFill>
              <a:srgbClr val="000066"/>
            </a:solidFill>
          </a:ln>
        </c:spPr>
        <c:txPr>
          <a:bodyPr/>
          <a:lstStyle/>
          <a:p>
            <a:pPr>
              <a:defRPr sz="1200">
                <a:solidFill>
                  <a:srgbClr val="000066"/>
                </a:solidFill>
              </a:defRPr>
            </a:pPr>
            <a:endParaRPr lang="fr-FR"/>
          </a:p>
        </c:txPr>
        <c:crossAx val="-2133047704"/>
        <c:crosses val="autoZero"/>
        <c:auto val="1"/>
        <c:lblAlgn val="ctr"/>
        <c:lblOffset val="100"/>
        <c:noMultiLvlLbl val="0"/>
      </c:catAx>
      <c:valAx>
        <c:axId val="-2133047704"/>
        <c:scaling>
          <c:orientation val="minMax"/>
          <c:max val="100.0"/>
          <c:min val="0.0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19050">
            <a:solidFill>
              <a:srgbClr val="000066"/>
            </a:solidFill>
          </a:ln>
        </c:spPr>
        <c:txPr>
          <a:bodyPr/>
          <a:lstStyle/>
          <a:p>
            <a:pPr>
              <a:defRPr sz="1400" b="0">
                <a:solidFill>
                  <a:srgbClr val="000066"/>
                </a:solidFill>
              </a:defRPr>
            </a:pPr>
            <a:endParaRPr lang="fr-FR"/>
          </a:p>
        </c:txPr>
        <c:crossAx val="2091160968"/>
        <c:crosses val="autoZero"/>
        <c:crossBetween val="between"/>
        <c:majorUnit val="25.0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fr-FR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010ECD-B946-CB4A-8BB3-0315FBE2F8F0}" type="datetimeFigureOut">
              <a:rPr lang="fr-FR" smtClean="0"/>
              <a:pPr/>
              <a:t>22/07/15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D959F4-DF48-F941-8737-148BEA9BF33D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98309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5524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 fontAlgn="base">
              <a:spcBef>
                <a:spcPct val="0"/>
              </a:spcBef>
              <a:spcAft>
                <a:spcPct val="0"/>
              </a:spcAft>
            </a:pPr>
            <a:r>
              <a:rPr lang="fr-FR" sz="1300" dirty="0" err="1">
                <a:solidFill>
                  <a:prstClr val="black"/>
                </a:solidFill>
                <a:latin typeface="Trebuchet MS" pitchFamily="-1" charset="0"/>
                <a:ea typeface="ＭＳ Ｐゴシック" pitchFamily="-1" charset="-128"/>
                <a:cs typeface="ＭＳ Ｐゴシック" pitchFamily="-1" charset="-128"/>
              </a:rPr>
              <a:t>ARV-trial.com</a:t>
            </a:r>
            <a:endParaRPr lang="fr-FR" sz="1300" dirty="0">
              <a:solidFill>
                <a:prstClr val="black"/>
              </a:solidFill>
              <a:latin typeface="Trebuchet MS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5525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ABD13AC1-ED3F-2A4B-9921-15F23555C253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75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7572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 fontAlgn="base">
              <a:spcBef>
                <a:spcPct val="0"/>
              </a:spcBef>
              <a:spcAft>
                <a:spcPct val="0"/>
              </a:spcAft>
            </a:pPr>
            <a:r>
              <a:rPr lang="fr-FR" sz="1300" dirty="0" err="1">
                <a:solidFill>
                  <a:prstClr val="black"/>
                </a:solidFill>
                <a:latin typeface="Trebuchet MS" pitchFamily="-1" charset="0"/>
                <a:ea typeface="ＭＳ Ｐゴシック" pitchFamily="-1" charset="-128"/>
                <a:cs typeface="ＭＳ Ｐゴシック" pitchFamily="-1" charset="-128"/>
              </a:rPr>
              <a:t>ARV-trial.com</a:t>
            </a:r>
            <a:endParaRPr lang="fr-FR" sz="1300" dirty="0">
              <a:solidFill>
                <a:prstClr val="black"/>
              </a:solidFill>
              <a:latin typeface="Trebuchet MS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7573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880136FD-DA54-CE44-8A56-02770BFDE739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9620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 fontAlgn="base">
              <a:spcBef>
                <a:spcPct val="0"/>
              </a:spcBef>
              <a:spcAft>
                <a:spcPct val="0"/>
              </a:spcAft>
            </a:pPr>
            <a:r>
              <a:rPr lang="fr-FR" sz="1300" dirty="0" err="1">
                <a:solidFill>
                  <a:prstClr val="black"/>
                </a:solidFill>
                <a:latin typeface="Trebuchet MS" pitchFamily="-1" charset="0"/>
                <a:ea typeface="ＭＳ Ｐゴシック" pitchFamily="-1" charset="-128"/>
                <a:cs typeface="ＭＳ Ｐゴシック" pitchFamily="-1" charset="-128"/>
              </a:rPr>
              <a:t>ARV-trial.com</a:t>
            </a:r>
            <a:endParaRPr lang="fr-FR" sz="1300" dirty="0">
              <a:solidFill>
                <a:prstClr val="black"/>
              </a:solidFill>
              <a:latin typeface="Trebuchet MS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9621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739ECD3C-8BBF-4A4E-8234-D11AD2556071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45764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 fontAlgn="base">
              <a:spcBef>
                <a:spcPct val="0"/>
              </a:spcBef>
              <a:spcAft>
                <a:spcPct val="0"/>
              </a:spcAft>
            </a:pPr>
            <a:r>
              <a:rPr lang="fr-FR" sz="1300" dirty="0" err="1">
                <a:solidFill>
                  <a:prstClr val="black"/>
                </a:solidFill>
                <a:latin typeface="Trebuchet MS" pitchFamily="-1" charset="0"/>
                <a:ea typeface="ＭＳ Ｐゴシック" pitchFamily="-1" charset="-128"/>
                <a:cs typeface="ＭＳ Ｐゴシック" pitchFamily="-1" charset="-128"/>
              </a:rPr>
              <a:t>ARV-trial.com</a:t>
            </a:r>
            <a:endParaRPr lang="fr-FR" sz="1300" dirty="0">
              <a:solidFill>
                <a:prstClr val="black"/>
              </a:solidFill>
              <a:latin typeface="Trebuchet MS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45765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E26E9A7A-16C4-8D4C-92B1-498CD72DE977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4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800" y="44450"/>
            <a:ext cx="8193088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" y="1409700"/>
            <a:ext cx="9024938" cy="530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Cliquez pour modifier les styles du texte du masque</a:t>
            </a:r>
          </a:p>
          <a:p>
            <a:pPr lvl="1"/>
            <a:r>
              <a:rPr lang="en-US"/>
              <a:t>Deuxième niveau</a:t>
            </a:r>
          </a:p>
          <a:p>
            <a:pPr lvl="2"/>
            <a:r>
              <a:rPr lang="en-US"/>
              <a:t>Troisième niveau</a:t>
            </a:r>
          </a:p>
          <a:p>
            <a:pPr lvl="3"/>
            <a:r>
              <a:rPr lang="en-US"/>
              <a:t>Quatrième niveau</a:t>
            </a:r>
          </a:p>
          <a:p>
            <a:pPr lvl="4"/>
            <a:r>
              <a:rPr lang="en-US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+mj-lt"/>
          <a:ea typeface="ＭＳ Ｐゴシック" pitchFamily="-109" charset="-128"/>
          <a:cs typeface="ＭＳ Ｐゴシック" pitchFamily="-109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Font typeface="Wingdings" pitchFamily="-1" charset="2"/>
        <a:buChar char="§"/>
        <a:defRPr sz="2000">
          <a:solidFill>
            <a:srgbClr val="CC3300"/>
          </a:solidFill>
          <a:latin typeface="+mn-lt"/>
          <a:ea typeface="ＭＳ Ｐゴシック" pitchFamily="-109" charset="-128"/>
          <a:cs typeface="ＭＳ Ｐゴシック" pitchFamily="-109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2800">
          <a:solidFill>
            <a:srgbClr val="000066"/>
          </a:solidFill>
          <a:latin typeface="+mn-lt"/>
          <a:ea typeface="ＭＳ Ｐゴシック" pitchFamily="-109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•"/>
        <a:defRPr sz="1600">
          <a:solidFill>
            <a:srgbClr val="000066"/>
          </a:solidFill>
          <a:latin typeface="+mn-lt"/>
          <a:ea typeface="ＭＳ Ｐゴシック" pitchFamily="-109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1400">
          <a:solidFill>
            <a:srgbClr val="000066"/>
          </a:solidFill>
          <a:latin typeface="+mn-lt"/>
          <a:ea typeface="ＭＳ Ｐゴシック" pitchFamily="-109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ouper 26"/>
          <p:cNvGrpSpPr/>
          <p:nvPr/>
        </p:nvGrpSpPr>
        <p:grpSpPr>
          <a:xfrm>
            <a:off x="0" y="6570663"/>
            <a:ext cx="857250" cy="288111"/>
            <a:chOff x="0" y="6570663"/>
            <a:chExt cx="1258957" cy="288111"/>
          </a:xfrm>
        </p:grpSpPr>
        <p:sp>
          <p:nvSpPr>
            <p:cNvPr id="234535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088532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b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34536" name="ZoneTexte 23"/>
            <p:cNvSpPr txBox="1">
              <a:spLocks noChangeArrowheads="1"/>
            </p:cNvSpPr>
            <p:nvPr/>
          </p:nvSpPr>
          <p:spPr bwMode="auto">
            <a:xfrm>
              <a:off x="76199" y="6581775"/>
              <a:ext cx="1182758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200" b="1" i="1" dirty="0" smtClean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FISSION</a:t>
              </a:r>
              <a:endParaRPr lang="en-GB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  <p:sp>
        <p:nvSpPr>
          <p:cNvPr id="8" name="Espace réservé du contenu 2"/>
          <p:cNvSpPr txBox="1">
            <a:spLocks/>
          </p:cNvSpPr>
          <p:nvPr/>
        </p:nvSpPr>
        <p:spPr bwMode="auto">
          <a:xfrm>
            <a:off x="108000" y="1188000"/>
            <a:ext cx="18113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 defTabSz="914400" fontAlgn="base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Font typeface="Wingdings" pitchFamily="-109" charset="2"/>
              <a:buChar char="§"/>
              <a:defRPr/>
            </a:pPr>
            <a:r>
              <a:rPr lang="fr-FR" sz="2800" b="1" kern="0" dirty="0">
                <a:solidFill>
                  <a:srgbClr val="0070C0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Design</a:t>
            </a:r>
          </a:p>
        </p:txBody>
      </p:sp>
      <p:cxnSp>
        <p:nvCxnSpPr>
          <p:cNvPr id="234501" name="Connecteur droit 66"/>
          <p:cNvCxnSpPr>
            <a:cxnSpLocks noChangeShapeType="1"/>
          </p:cNvCxnSpPr>
          <p:nvPr/>
        </p:nvCxnSpPr>
        <p:spPr bwMode="auto">
          <a:xfrm rot="5400000">
            <a:off x="2863505" y="2396819"/>
            <a:ext cx="605945" cy="1588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</p:cxnSp>
      <p:sp>
        <p:nvSpPr>
          <p:cNvPr id="234502" name="Espace réservé du contenu 2"/>
          <p:cNvSpPr>
            <a:spLocks/>
          </p:cNvSpPr>
          <p:nvPr/>
        </p:nvSpPr>
        <p:spPr bwMode="auto">
          <a:xfrm>
            <a:off x="108000" y="5458705"/>
            <a:ext cx="9104427" cy="11040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 defTabSz="914400" fontAlgn="base">
              <a:spcBef>
                <a:spcPts val="72"/>
              </a:spcBef>
              <a:spcAft>
                <a:spcPct val="0"/>
              </a:spcAft>
              <a:buClr>
                <a:srgbClr val="0070C0"/>
              </a:buClr>
              <a:buFont typeface="Wingdings" pitchFamily="-1" charset="2"/>
              <a:buChar char="§"/>
            </a:pPr>
            <a:r>
              <a:rPr lang="fr-FR" sz="2800" b="1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Objective</a:t>
            </a:r>
          </a:p>
          <a:p>
            <a:pPr marL="800100" lvl="1" indent="-342900" defTabSz="914400" fontAlgn="base">
              <a:spcBef>
                <a:spcPts val="72"/>
              </a:spcBef>
              <a:spcAft>
                <a:spcPct val="0"/>
              </a:spcAft>
              <a:buClr>
                <a:srgbClr val="0070C0"/>
              </a:buClr>
              <a:buFont typeface="Arial" pitchFamily="34" charset="0"/>
              <a:buChar char="–"/>
            </a:pPr>
            <a:r>
              <a:rPr lang="fr-FR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Non </a:t>
            </a:r>
            <a:r>
              <a:rPr lang="fr-FR" dirty="0" err="1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inferiority</a:t>
            </a:r>
            <a:r>
              <a:rPr lang="fr-FR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 of SOF + RBV : SVR</a:t>
            </a:r>
            <a:r>
              <a:rPr lang="fr-FR" baseline="-25000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12</a:t>
            </a:r>
            <a:r>
              <a:rPr lang="fr-FR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 (</a:t>
            </a:r>
            <a:r>
              <a:rPr lang="en-GB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2-sided significance level of 5%, </a:t>
            </a:r>
            <a:r>
              <a:rPr lang="en-GB" dirty="0" smtClean="0">
                <a:solidFill>
                  <a:srgbClr val="000066"/>
                </a:solidFill>
              </a:rPr>
              <a:t>lower margin of the </a:t>
            </a:r>
            <a:r>
              <a:rPr lang="en-GB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95% CI for the difference = -15%, 95% power)</a:t>
            </a:r>
            <a:endParaRPr lang="fr-FR" dirty="0" smtClean="0">
              <a:solidFill>
                <a:srgbClr val="000066"/>
              </a:solidFill>
              <a:ea typeface="ＭＳ Ｐゴシック" pitchFamily="-1" charset="-128"/>
              <a:cs typeface="ＭＳ Ｐゴシック" pitchFamily="-1" charset="-128"/>
            </a:endParaRPr>
          </a:p>
          <a:p>
            <a:pPr marL="800100" lvl="1" indent="-342900" defTabSz="914400" fontAlgn="base">
              <a:spcBef>
                <a:spcPts val="72"/>
              </a:spcBef>
              <a:spcAft>
                <a:spcPct val="0"/>
              </a:spcAft>
              <a:buClr>
                <a:srgbClr val="CC3300"/>
              </a:buClr>
              <a:buFont typeface="Wingdings" pitchFamily="-1" charset="2"/>
              <a:buChar char="§"/>
            </a:pPr>
            <a:endParaRPr lang="en-GB" dirty="0">
              <a:solidFill>
                <a:srgbClr val="000066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graphicFrame>
        <p:nvGraphicFramePr>
          <p:cNvPr id="207880" name="Group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3845283"/>
              </p:ext>
            </p:extLst>
          </p:nvPr>
        </p:nvGraphicFramePr>
        <p:xfrm>
          <a:off x="4238815" y="2408727"/>
          <a:ext cx="1724990" cy="530351"/>
        </p:xfrm>
        <a:graphic>
          <a:graphicData uri="http://schemas.openxmlformats.org/drawingml/2006/table">
            <a:tbl>
              <a:tblPr/>
              <a:tblGrid>
                <a:gridCol w="1724990"/>
              </a:tblGrid>
              <a:tr h="377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SOF + RBV (weight based)</a:t>
                      </a: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008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07888" name="Group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7027852"/>
              </p:ext>
            </p:extLst>
          </p:nvPr>
        </p:nvGraphicFramePr>
        <p:xfrm>
          <a:off x="4238815" y="3275020"/>
          <a:ext cx="3235438" cy="368300"/>
        </p:xfrm>
        <a:graphic>
          <a:graphicData uri="http://schemas.openxmlformats.org/drawingml/2006/table">
            <a:tbl>
              <a:tblPr/>
              <a:tblGrid>
                <a:gridCol w="3235438"/>
              </a:tblGrid>
              <a:tr h="368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PEG-IFN</a:t>
                      </a: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Symbol"/>
                          <a:ea typeface="ＭＳ Ｐゴシック" pitchFamily="-109" charset="-128"/>
                          <a:cs typeface="ＭＳ Ｐゴシック" pitchFamily="-109" charset="-128"/>
                        </a:rPr>
                        <a:t>a</a:t>
                      </a: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-2a + RBV (fixed-dose)</a:t>
                      </a: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00"/>
                    </a:solidFill>
                  </a:tcPr>
                </a:tc>
              </a:tr>
            </a:tbl>
          </a:graphicData>
        </a:graphic>
      </p:graphicFrame>
      <p:sp>
        <p:nvSpPr>
          <p:cNvPr id="234519" name="Oval 170"/>
          <p:cNvSpPr>
            <a:spLocks noChangeArrowheads="1"/>
          </p:cNvSpPr>
          <p:nvPr/>
        </p:nvSpPr>
        <p:spPr bwMode="auto">
          <a:xfrm>
            <a:off x="2108559" y="1204281"/>
            <a:ext cx="2466776" cy="908864"/>
          </a:xfrm>
          <a:prstGeom prst="ellipse">
            <a:avLst/>
          </a:prstGeom>
          <a:solidFill>
            <a:srgbClr val="E5E5F7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98994">
                <a:alpha val="74997"/>
              </a:srgbClr>
            </a:prstShdw>
          </a:effectLst>
        </p:spPr>
        <p:txBody>
          <a:bodyPr wrap="none" lIns="0" tIns="0" rIns="0" bIns="0" anchor="ctr">
            <a:prstTxWarp prst="textNoShape">
              <a:avLst/>
            </a:prstTxWarp>
            <a:no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Randomisation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1 : 1*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Open-label, active-control</a:t>
            </a:r>
            <a:endParaRPr lang="en-GB" sz="1400" b="1" dirty="0">
              <a:solidFill>
                <a:srgbClr val="000066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234521" name="ZoneTexte 71"/>
          <p:cNvSpPr txBox="1">
            <a:spLocks noChangeArrowheads="1"/>
          </p:cNvSpPr>
          <p:nvPr/>
        </p:nvSpPr>
        <p:spPr bwMode="auto">
          <a:xfrm>
            <a:off x="262209" y="3843372"/>
            <a:ext cx="874596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200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* Randomisation was </a:t>
            </a:r>
            <a:r>
              <a:rPr lang="fr-FR" sz="1200" dirty="0" err="1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stratified</a:t>
            </a:r>
            <a:r>
              <a:rPr lang="fr-FR" sz="1200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 on </a:t>
            </a:r>
            <a:r>
              <a:rPr lang="fr-FR" sz="1200" dirty="0" err="1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cirrhosis</a:t>
            </a:r>
            <a:r>
              <a:rPr lang="fr-FR" sz="1200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 (</a:t>
            </a:r>
            <a:r>
              <a:rPr lang="fr-FR" sz="1200" dirty="0" err="1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presence</a:t>
            </a:r>
            <a:r>
              <a:rPr lang="fr-FR" sz="1200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 or absence), </a:t>
            </a:r>
            <a:r>
              <a:rPr lang="fr-FR" sz="1200" dirty="0" err="1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genotype</a:t>
            </a:r>
            <a:r>
              <a:rPr lang="fr-FR" sz="1200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 (2 or 3) and HCV RNA (&lt; or ≥ 6 log</a:t>
            </a:r>
            <a:r>
              <a:rPr lang="fr-FR" sz="1200" baseline="-25000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10</a:t>
            </a:r>
            <a:r>
              <a:rPr lang="fr-FR" sz="1200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 IU/ml)</a:t>
            </a:r>
            <a:endParaRPr lang="en-GB" sz="1200" baseline="30000" dirty="0">
              <a:solidFill>
                <a:srgbClr val="000066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4522" name="Rectangle 27"/>
          <p:cNvSpPr>
            <a:spLocks noGrp="1" noChangeArrowheads="1"/>
          </p:cNvSpPr>
          <p:nvPr>
            <p:ph type="title"/>
          </p:nvPr>
        </p:nvSpPr>
        <p:spPr>
          <a:xfrm>
            <a:off x="50799" y="31356"/>
            <a:ext cx="8736013" cy="1106488"/>
          </a:xfrm>
        </p:spPr>
        <p:txBody>
          <a:bodyPr/>
          <a:lstStyle/>
          <a:p>
            <a:pPr lvl="0"/>
            <a:r>
              <a:rPr lang="fr-FR" sz="3200" dirty="0" smtClean="0">
                <a:ea typeface="ＭＳ Ｐゴシック" pitchFamily="-1" charset="-128"/>
                <a:cs typeface="ＭＳ Ｐゴシック" pitchFamily="-1" charset="-128"/>
              </a:rPr>
              <a:t>FISSION </a:t>
            </a:r>
            <a:r>
              <a:rPr lang="fr-FR" sz="3200" dirty="0" err="1" smtClean="0">
                <a:ea typeface="ＭＳ Ｐゴシック" pitchFamily="-1" charset="-128"/>
                <a:cs typeface="ＭＳ Ｐゴシック" pitchFamily="-1" charset="-128"/>
              </a:rPr>
              <a:t>Study</a:t>
            </a: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: SOF + RBV </a:t>
            </a:r>
            <a:r>
              <a:rPr lang="en-GB" sz="3200" dirty="0" err="1" smtClean="0">
                <a:ea typeface="ＭＳ Ｐゴシック" pitchFamily="-1" charset="-128"/>
                <a:cs typeface="ＭＳ Ｐゴシック" pitchFamily="-1" charset="-128"/>
              </a:rPr>
              <a:t>vs</a:t>
            </a: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 </a:t>
            </a:r>
            <a:r>
              <a:rPr lang="fr-FR" sz="3200" dirty="0" smtClean="0">
                <a:ea typeface="ＭＳ Ｐゴシック" pitchFamily="-1" charset="-128"/>
                <a:cs typeface="ＭＳ Ｐゴシック" pitchFamily="-1" charset="-128"/>
              </a:rPr>
              <a:t>PEG-IFN</a:t>
            </a:r>
            <a:r>
              <a:rPr lang="fr-FR" sz="3200" dirty="0" smtClean="0">
                <a:latin typeface="Symbol" charset="2"/>
                <a:ea typeface="ＭＳ Ｐゴシック" pitchFamily="-1" charset="-128"/>
                <a:cs typeface="Symbol" charset="2"/>
              </a:rPr>
              <a:t>a</a:t>
            </a:r>
            <a:r>
              <a:rPr lang="fr-FR" sz="3200" dirty="0" smtClean="0">
                <a:ea typeface="ＭＳ Ｐゴシック" pitchFamily="-1" charset="-128"/>
                <a:cs typeface="ＭＳ Ｐゴシック" pitchFamily="-1" charset="-128"/>
              </a:rPr>
              <a:t>-2a + RBV</a:t>
            </a:r>
            <a:br>
              <a:rPr lang="fr-FR" sz="3200" dirty="0" smtClean="0">
                <a:ea typeface="ＭＳ Ｐゴシック" pitchFamily="-1" charset="-128"/>
                <a:cs typeface="ＭＳ Ｐゴシック" pitchFamily="-1" charset="-128"/>
              </a:rPr>
            </a:b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for HCV genotype 2 and 3</a:t>
            </a:r>
            <a:endParaRPr lang="en-GB" sz="3200" dirty="0">
              <a:ea typeface="ＭＳ Ｐゴシック" pitchFamily="-1" charset="-128"/>
              <a:cs typeface="ＭＳ Ｐゴシック" pitchFamily="-1" charset="-128"/>
            </a:endParaRPr>
          </a:p>
        </p:txBody>
      </p:sp>
      <p:cxnSp>
        <p:nvCxnSpPr>
          <p:cNvPr id="234523" name="AutoShape 60"/>
          <p:cNvCxnSpPr>
            <a:cxnSpLocks noChangeShapeType="1"/>
          </p:cNvCxnSpPr>
          <p:nvPr/>
        </p:nvCxnSpPr>
        <p:spPr bwMode="auto">
          <a:xfrm rot="10800000" flipH="1" flipV="1">
            <a:off x="4190555" y="2632266"/>
            <a:ext cx="1587" cy="813600"/>
          </a:xfrm>
          <a:prstGeom prst="bentConnector3">
            <a:avLst>
              <a:gd name="adj1" fmla="val -48000000"/>
            </a:avLst>
          </a:prstGeom>
          <a:noFill/>
          <a:ln w="38100">
            <a:solidFill>
              <a:schemeClr val="accent2"/>
            </a:solidFill>
            <a:miter lim="800000"/>
            <a:headEnd type="triangle" w="med" len="med"/>
            <a:tailEnd type="triangle" w="med" len="med"/>
          </a:ln>
        </p:spPr>
      </p:cxnSp>
      <p:sp>
        <p:nvSpPr>
          <p:cNvPr id="234524" name="Line 63"/>
          <p:cNvSpPr>
            <a:spLocks noChangeShapeType="1"/>
          </p:cNvSpPr>
          <p:nvPr/>
        </p:nvSpPr>
        <p:spPr bwMode="auto">
          <a:xfrm>
            <a:off x="2670579" y="3060774"/>
            <a:ext cx="758455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fr-FR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6" name="Line 172"/>
          <p:cNvSpPr>
            <a:spLocks noChangeShapeType="1"/>
          </p:cNvSpPr>
          <p:nvPr/>
        </p:nvSpPr>
        <p:spPr bwMode="auto">
          <a:xfrm>
            <a:off x="5963805" y="1804386"/>
            <a:ext cx="0" cy="1811754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fr-FR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9" name="Oval 110"/>
          <p:cNvSpPr>
            <a:spLocks noChangeArrowheads="1"/>
          </p:cNvSpPr>
          <p:nvPr/>
        </p:nvSpPr>
        <p:spPr bwMode="auto">
          <a:xfrm>
            <a:off x="5675667" y="1331702"/>
            <a:ext cx="576262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1600" b="1" dirty="0" smtClean="0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W12</a:t>
            </a:r>
            <a:endParaRPr lang="en-GB" sz="1600" dirty="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32" name="Line 63"/>
          <p:cNvSpPr>
            <a:spLocks noChangeShapeType="1"/>
          </p:cNvSpPr>
          <p:nvPr/>
        </p:nvSpPr>
        <p:spPr bwMode="auto">
          <a:xfrm>
            <a:off x="7505483" y="3542300"/>
            <a:ext cx="864440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 type="none" w="med" len="med"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fr-FR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33" name="ZoneTexte 32"/>
          <p:cNvSpPr txBox="1"/>
          <p:nvPr/>
        </p:nvSpPr>
        <p:spPr>
          <a:xfrm>
            <a:off x="8352740" y="3370236"/>
            <a:ext cx="6554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b="1" dirty="0" smtClean="0">
                <a:solidFill>
                  <a:srgbClr val="333399"/>
                </a:solidFill>
                <a:latin typeface="Calibri" pitchFamily="34" charset="0"/>
              </a:rPr>
              <a:t>SVR</a:t>
            </a:r>
            <a:r>
              <a:rPr lang="fr-FR" sz="1600" b="1" baseline="-25000" dirty="0" smtClean="0">
                <a:solidFill>
                  <a:srgbClr val="333399"/>
                </a:solidFill>
                <a:latin typeface="Calibri" pitchFamily="34" charset="0"/>
              </a:rPr>
              <a:t>12</a:t>
            </a:r>
            <a:endParaRPr lang="fr-FR" sz="1600" b="1" baseline="-25000" dirty="0">
              <a:solidFill>
                <a:srgbClr val="333399"/>
              </a:solidFill>
              <a:latin typeface="Calibri" pitchFamily="34" charset="0"/>
            </a:endParaRPr>
          </a:p>
        </p:txBody>
      </p:sp>
      <p:sp>
        <p:nvSpPr>
          <p:cNvPr id="31" name="Line 172"/>
          <p:cNvSpPr>
            <a:spLocks noChangeShapeType="1"/>
          </p:cNvSpPr>
          <p:nvPr/>
        </p:nvSpPr>
        <p:spPr bwMode="auto">
          <a:xfrm>
            <a:off x="7505483" y="1796598"/>
            <a:ext cx="0" cy="1811754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fr-FR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34" name="Oval 110"/>
          <p:cNvSpPr>
            <a:spLocks noChangeArrowheads="1"/>
          </p:cNvSpPr>
          <p:nvPr/>
        </p:nvSpPr>
        <p:spPr bwMode="auto">
          <a:xfrm>
            <a:off x="7206935" y="1331702"/>
            <a:ext cx="576262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1600" b="1" dirty="0" smtClean="0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W24</a:t>
            </a:r>
            <a:endParaRPr lang="en-GB" sz="1600" dirty="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38" name="ZoneTexte 37"/>
          <p:cNvSpPr txBox="1"/>
          <p:nvPr/>
        </p:nvSpPr>
        <p:spPr>
          <a:xfrm>
            <a:off x="7510198" y="2409510"/>
            <a:ext cx="6554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b="1" dirty="0" smtClean="0">
                <a:solidFill>
                  <a:srgbClr val="333399"/>
                </a:solidFill>
                <a:latin typeface="Calibri" pitchFamily="34" charset="0"/>
              </a:rPr>
              <a:t>SVR</a:t>
            </a:r>
            <a:r>
              <a:rPr lang="fr-FR" sz="1600" b="1" baseline="-25000" dirty="0" smtClean="0">
                <a:solidFill>
                  <a:srgbClr val="333399"/>
                </a:solidFill>
                <a:latin typeface="Calibri" pitchFamily="34" charset="0"/>
              </a:rPr>
              <a:t>12</a:t>
            </a:r>
            <a:endParaRPr lang="fr-FR" sz="1600" b="1" baseline="-25000" dirty="0">
              <a:solidFill>
                <a:srgbClr val="333399"/>
              </a:solidFill>
              <a:latin typeface="Calibri" pitchFamily="34" charset="0"/>
            </a:endParaRPr>
          </a:p>
        </p:txBody>
      </p:sp>
      <p:sp>
        <p:nvSpPr>
          <p:cNvPr id="39" name="Line 63"/>
          <p:cNvSpPr>
            <a:spLocks noChangeShapeType="1"/>
          </p:cNvSpPr>
          <p:nvPr/>
        </p:nvSpPr>
        <p:spPr bwMode="auto">
          <a:xfrm>
            <a:off x="5964600" y="2602776"/>
            <a:ext cx="1509653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 type="none" w="med" len="med"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fr-FR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42" name="Line 172"/>
          <p:cNvSpPr>
            <a:spLocks noChangeShapeType="1"/>
          </p:cNvSpPr>
          <p:nvPr/>
        </p:nvSpPr>
        <p:spPr bwMode="auto">
          <a:xfrm>
            <a:off x="8369923" y="1741139"/>
            <a:ext cx="0" cy="1811754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fr-FR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43" name="Oval 110"/>
          <p:cNvSpPr>
            <a:spLocks noChangeArrowheads="1"/>
          </p:cNvSpPr>
          <p:nvPr/>
        </p:nvSpPr>
        <p:spPr bwMode="auto">
          <a:xfrm>
            <a:off x="8081785" y="1331702"/>
            <a:ext cx="576262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1600" b="1" dirty="0" smtClean="0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W36</a:t>
            </a:r>
            <a:endParaRPr lang="en-GB" sz="1600" dirty="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45" name="Rectangle 9"/>
          <p:cNvSpPr>
            <a:spLocks noChangeArrowheads="1"/>
          </p:cNvSpPr>
          <p:nvPr/>
        </p:nvSpPr>
        <p:spPr bwMode="auto">
          <a:xfrm>
            <a:off x="3409199" y="3460750"/>
            <a:ext cx="82676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/>
            <a:r>
              <a:rPr lang="en-GB" sz="1600" b="1" dirty="0">
                <a:solidFill>
                  <a:srgbClr val="C00000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 =</a:t>
            </a:r>
            <a:r>
              <a:rPr lang="en-GB" sz="1600" b="1" dirty="0" smtClean="0">
                <a:solidFill>
                  <a:srgbClr val="C00000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 243</a:t>
            </a:r>
            <a:endParaRPr lang="en-GB" sz="1600" b="1" dirty="0">
              <a:solidFill>
                <a:srgbClr val="C00000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46" name="Rectangle 8"/>
          <p:cNvSpPr>
            <a:spLocks noChangeArrowheads="1"/>
          </p:cNvSpPr>
          <p:nvPr/>
        </p:nvSpPr>
        <p:spPr bwMode="auto">
          <a:xfrm>
            <a:off x="3409199" y="2309847"/>
            <a:ext cx="82676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/>
            <a:r>
              <a:rPr lang="en-GB" sz="1600" b="1" dirty="0">
                <a:solidFill>
                  <a:srgbClr val="C00000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 =</a:t>
            </a:r>
            <a:r>
              <a:rPr lang="en-GB" sz="1600" b="1" dirty="0" smtClean="0">
                <a:solidFill>
                  <a:srgbClr val="C00000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 256</a:t>
            </a:r>
            <a:endParaRPr lang="en-GB" sz="1600" b="1" dirty="0">
              <a:solidFill>
                <a:srgbClr val="C00000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36" name="AutoShape 162"/>
          <p:cNvSpPr>
            <a:spLocks noChangeArrowheads="1"/>
          </p:cNvSpPr>
          <p:nvPr/>
        </p:nvSpPr>
        <p:spPr bwMode="auto">
          <a:xfrm>
            <a:off x="199506" y="1994786"/>
            <a:ext cx="2449701" cy="1799998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6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≥ 18 years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6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Chronic HCV infection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600" b="1" dirty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G</a:t>
            </a:r>
            <a:r>
              <a:rPr lang="en-GB" sz="16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enotype 2, 3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fr-FR" sz="1600" b="1" dirty="0" err="1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Treatment-naïve</a:t>
            </a:r>
            <a:endParaRPr lang="en-GB" sz="1600" b="1" dirty="0" smtClean="0">
              <a:solidFill>
                <a:srgbClr val="000066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6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HCV RNA ≥ 10,000 IU/ml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6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Compensated cirrhosis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6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allowed</a:t>
            </a:r>
          </a:p>
        </p:txBody>
      </p:sp>
      <p:sp>
        <p:nvSpPr>
          <p:cNvPr id="47" name="Rectangle 46"/>
          <p:cNvSpPr/>
          <p:nvPr/>
        </p:nvSpPr>
        <p:spPr>
          <a:xfrm>
            <a:off x="108000" y="4336799"/>
            <a:ext cx="878932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 defTabSz="914400" fontAlgn="base">
              <a:spcAft>
                <a:spcPct val="0"/>
              </a:spcAft>
              <a:buClr>
                <a:srgbClr val="0070C0"/>
              </a:buClr>
              <a:buFont typeface="Arial" pitchFamily="34" charset="0"/>
              <a:buChar char="–"/>
            </a:pPr>
            <a:r>
              <a:rPr lang="fr-FR" sz="1600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SOF : 400 mg </a:t>
            </a:r>
            <a:r>
              <a:rPr lang="fr-FR" sz="1600" dirty="0" err="1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qd</a:t>
            </a:r>
            <a:endParaRPr lang="fr-FR" sz="1600" dirty="0" smtClean="0">
              <a:solidFill>
                <a:srgbClr val="000066"/>
              </a:solidFill>
              <a:ea typeface="ＭＳ Ｐゴシック" pitchFamily="-1" charset="-128"/>
              <a:cs typeface="ＭＳ Ｐゴシック" pitchFamily="-1" charset="-128"/>
            </a:endParaRPr>
          </a:p>
          <a:p>
            <a:pPr marL="800100" lvl="1" indent="-342900" defTabSz="914400" fontAlgn="base">
              <a:spcAft>
                <a:spcPct val="0"/>
              </a:spcAft>
              <a:buClr>
                <a:srgbClr val="0070C0"/>
              </a:buClr>
              <a:buFont typeface="Arial" pitchFamily="34" charset="0"/>
              <a:buChar char="–"/>
            </a:pPr>
            <a:r>
              <a:rPr lang="fr-FR" sz="1600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PEG-IFN</a:t>
            </a:r>
            <a:r>
              <a:rPr lang="fr-FR" sz="1600" dirty="0" smtClean="0">
                <a:solidFill>
                  <a:srgbClr val="000066"/>
                </a:solidFill>
                <a:latin typeface="Symbol" charset="2"/>
                <a:ea typeface="ＭＳ Ｐゴシック" pitchFamily="-1" charset="-128"/>
                <a:cs typeface="Symbol" charset="2"/>
              </a:rPr>
              <a:t>a</a:t>
            </a:r>
            <a:r>
              <a:rPr lang="fr-FR" sz="1600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-2a : 180 </a:t>
            </a:r>
            <a:r>
              <a:rPr lang="fr-FR" sz="1600" dirty="0" smtClean="0">
                <a:solidFill>
                  <a:srgbClr val="000066"/>
                </a:solidFill>
                <a:latin typeface="Symbol" charset="2"/>
                <a:ea typeface="ＭＳ Ｐゴシック" pitchFamily="-1" charset="-128"/>
                <a:cs typeface="Symbol" charset="2"/>
              </a:rPr>
              <a:t>m</a:t>
            </a:r>
            <a:r>
              <a:rPr lang="fr-FR" sz="1600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g SC once </a:t>
            </a:r>
            <a:r>
              <a:rPr lang="fr-FR" sz="1600" dirty="0" err="1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weekly</a:t>
            </a:r>
            <a:endParaRPr lang="fr-FR" sz="1600" dirty="0" smtClean="0">
              <a:solidFill>
                <a:srgbClr val="000066"/>
              </a:solidFill>
              <a:ea typeface="ＭＳ Ｐゴシック" pitchFamily="-1" charset="-128"/>
              <a:cs typeface="ＭＳ Ｐゴシック" pitchFamily="-1" charset="-128"/>
            </a:endParaRPr>
          </a:p>
          <a:p>
            <a:pPr marL="800100" lvl="1" indent="-342900" defTabSz="914400" fontAlgn="base">
              <a:spcAft>
                <a:spcPct val="0"/>
              </a:spcAft>
              <a:buClr>
                <a:srgbClr val="0070C0"/>
              </a:buClr>
              <a:buFont typeface="Arial" pitchFamily="34" charset="0"/>
              <a:buChar char="–"/>
            </a:pPr>
            <a:r>
              <a:rPr lang="fr-FR" sz="1600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RBV </a:t>
            </a:r>
            <a:r>
              <a:rPr lang="fr-FR" sz="1600" dirty="0" err="1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weight</a:t>
            </a:r>
            <a:r>
              <a:rPr lang="fr-FR" sz="1600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 </a:t>
            </a:r>
            <a:r>
              <a:rPr lang="fr-FR" sz="1600" dirty="0" err="1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based</a:t>
            </a:r>
            <a:r>
              <a:rPr lang="fr-FR" sz="1600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 (</a:t>
            </a:r>
            <a:r>
              <a:rPr lang="fr-FR" sz="1600" dirty="0" err="1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bid</a:t>
            </a:r>
            <a:r>
              <a:rPr lang="fr-FR" sz="1600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 </a:t>
            </a:r>
            <a:r>
              <a:rPr lang="fr-FR" sz="1600" dirty="0" err="1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dosing</a:t>
            </a:r>
            <a:r>
              <a:rPr lang="fr-FR" sz="1600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) : 1000 mg/</a:t>
            </a:r>
            <a:r>
              <a:rPr lang="fr-FR" sz="1600" dirty="0" err="1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day</a:t>
            </a:r>
            <a:r>
              <a:rPr lang="fr-FR" sz="1600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 if &lt; 75 kg or 1200 mg/</a:t>
            </a:r>
            <a:r>
              <a:rPr lang="fr-FR" sz="1600" dirty="0" err="1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day</a:t>
            </a:r>
            <a:r>
              <a:rPr lang="fr-FR" sz="1600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 if ≥ 75 kg</a:t>
            </a:r>
          </a:p>
          <a:p>
            <a:pPr marL="800100" lvl="1" indent="-342900" defTabSz="914400" fontAlgn="base">
              <a:spcAft>
                <a:spcPct val="0"/>
              </a:spcAft>
              <a:buClr>
                <a:srgbClr val="0070C0"/>
              </a:buClr>
              <a:buFont typeface="Arial" pitchFamily="34" charset="0"/>
              <a:buChar char="–"/>
            </a:pPr>
            <a:r>
              <a:rPr lang="fr-FR" sz="1600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RBV </a:t>
            </a:r>
            <a:r>
              <a:rPr lang="fr-FR" sz="1600" dirty="0" err="1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fixed-dose</a:t>
            </a:r>
            <a:r>
              <a:rPr lang="fr-FR" sz="1600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 : 400 mg </a:t>
            </a:r>
            <a:r>
              <a:rPr lang="fr-FR" sz="1600" dirty="0" err="1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bid</a:t>
            </a:r>
            <a:endParaRPr lang="fr-FR" sz="1600" dirty="0" smtClean="0">
              <a:solidFill>
                <a:srgbClr val="000066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30" name="ZoneTexte 69"/>
          <p:cNvSpPr txBox="1">
            <a:spLocks noChangeArrowheads="1"/>
          </p:cNvSpPr>
          <p:nvPr/>
        </p:nvSpPr>
        <p:spPr bwMode="auto">
          <a:xfrm>
            <a:off x="5638800" y="6574023"/>
            <a:ext cx="348334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r"/>
            <a:r>
              <a:rPr lang="pt-BR" sz="1200" i="1" dirty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Lawitz E. NEJM </a:t>
            </a:r>
            <a:r>
              <a:rPr lang="pt-BR" sz="1200" i="1" dirty="0" smtClean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2013;368:1878-87</a:t>
            </a:r>
            <a:endParaRPr lang="pt-BR" sz="1200" i="1" dirty="0">
              <a:solidFill>
                <a:srgbClr val="0070C0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6621" name="Group 77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822863133"/>
              </p:ext>
            </p:extLst>
          </p:nvPr>
        </p:nvGraphicFramePr>
        <p:xfrm>
          <a:off x="395288" y="1659530"/>
          <a:ext cx="8353425" cy="4233050"/>
        </p:xfrm>
        <a:graphic>
          <a:graphicData uri="http://schemas.openxmlformats.org/drawingml/2006/table">
            <a:tbl>
              <a:tblPr/>
              <a:tblGrid>
                <a:gridCol w="4115139"/>
                <a:gridCol w="1946605"/>
                <a:gridCol w="2291681"/>
              </a:tblGrid>
              <a:tr h="4962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SOF + RBV 12 W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256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0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PEG-IFN + RBV 24W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243</a:t>
                      </a: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00"/>
                    </a:solidFill>
                  </a:tcPr>
                </a:tc>
              </a:tr>
              <a:tr h="23633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Mean 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age, years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48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48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3633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Female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33%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36%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3633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Race : white/black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87% / 5%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87% / 2%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3633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Body mass index, mean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28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28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3633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HCV genotype 1 / 2 / 3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1%* / 27% / 71%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28% / 72%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3633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IL28B CC genotype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42%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44%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3633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HCV RNA log</a:t>
                      </a:r>
                      <a:r>
                        <a:rPr kumimoji="0" lang="en-GB" sz="14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IU/ml, mean (SD)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6.0 ± 0.8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6.0 ± 0.8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3633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HCV RNA ≥ 800,000 IU/ml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57%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65%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3633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Cirrhosis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20%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21%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3633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Discontinued treatment, 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For AE / for </a:t>
                      </a: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virologic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failure / lost to follow-up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 / 1 / 2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26 / 17 / 5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3633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Returned for post-treatment W4 visit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246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233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3633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Returned for post-treatment W12 visit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239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225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</a:tbl>
          </a:graphicData>
        </a:graphic>
      </p:graphicFrame>
      <p:sp>
        <p:nvSpPr>
          <p:cNvPr id="236614" name="Rectangle 6"/>
          <p:cNvSpPr>
            <a:spLocks noChangeArrowheads="1"/>
          </p:cNvSpPr>
          <p:nvPr/>
        </p:nvSpPr>
        <p:spPr bwMode="auto">
          <a:xfrm>
            <a:off x="972000" y="1116000"/>
            <a:ext cx="7162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20000"/>
              </a:spcBef>
              <a:spcAft>
                <a:spcPct val="0"/>
              </a:spcAft>
            </a:pPr>
            <a:r>
              <a:rPr lang="en-GB" sz="2800" b="1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Baseline characteristics and patient disposition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430898" y="5925414"/>
            <a:ext cx="28057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>
                <a:solidFill>
                  <a:srgbClr val="000066"/>
                </a:solidFill>
              </a:rPr>
              <a:t>* </a:t>
            </a:r>
            <a:r>
              <a:rPr lang="fr-FR" sz="1400" dirty="0" err="1" smtClean="0">
                <a:solidFill>
                  <a:srgbClr val="000066"/>
                </a:solidFill>
              </a:rPr>
              <a:t>Excluded</a:t>
            </a:r>
            <a:r>
              <a:rPr lang="fr-FR" sz="1400" dirty="0" smtClean="0">
                <a:solidFill>
                  <a:srgbClr val="000066"/>
                </a:solidFill>
              </a:rPr>
              <a:t> </a:t>
            </a:r>
            <a:r>
              <a:rPr lang="fr-FR" sz="1400" dirty="0" err="1" smtClean="0">
                <a:solidFill>
                  <a:srgbClr val="000066"/>
                </a:solidFill>
              </a:rPr>
              <a:t>from</a:t>
            </a:r>
            <a:r>
              <a:rPr lang="fr-FR" sz="1400" dirty="0" smtClean="0">
                <a:solidFill>
                  <a:srgbClr val="000066"/>
                </a:solidFill>
              </a:rPr>
              <a:t> </a:t>
            </a:r>
            <a:r>
              <a:rPr lang="fr-FR" sz="1400" dirty="0" err="1" smtClean="0">
                <a:solidFill>
                  <a:srgbClr val="000066"/>
                </a:solidFill>
              </a:rPr>
              <a:t>efficacy</a:t>
            </a:r>
            <a:r>
              <a:rPr lang="fr-FR" sz="1400" dirty="0" smtClean="0">
                <a:solidFill>
                  <a:srgbClr val="000066"/>
                </a:solidFill>
              </a:rPr>
              <a:t> </a:t>
            </a:r>
            <a:r>
              <a:rPr lang="fr-FR" sz="1400" dirty="0" err="1" smtClean="0">
                <a:solidFill>
                  <a:srgbClr val="000066"/>
                </a:solidFill>
              </a:rPr>
              <a:t>analysis</a:t>
            </a:r>
            <a:endParaRPr lang="fr-FR" sz="1400" dirty="0">
              <a:solidFill>
                <a:srgbClr val="000066"/>
              </a:solidFill>
            </a:endParaRPr>
          </a:p>
        </p:txBody>
      </p:sp>
      <p:grpSp>
        <p:nvGrpSpPr>
          <p:cNvPr id="5" name="Grouper 26"/>
          <p:cNvGrpSpPr/>
          <p:nvPr/>
        </p:nvGrpSpPr>
        <p:grpSpPr>
          <a:xfrm>
            <a:off x="0" y="6570663"/>
            <a:ext cx="857250" cy="288111"/>
            <a:chOff x="0" y="6570663"/>
            <a:chExt cx="1258957" cy="288111"/>
          </a:xfrm>
        </p:grpSpPr>
        <p:sp>
          <p:nvSpPr>
            <p:cNvPr id="7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088532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b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8" name="ZoneTexte 23"/>
            <p:cNvSpPr txBox="1">
              <a:spLocks noChangeArrowheads="1"/>
            </p:cNvSpPr>
            <p:nvPr/>
          </p:nvSpPr>
          <p:spPr bwMode="auto">
            <a:xfrm>
              <a:off x="76199" y="6581775"/>
              <a:ext cx="1182758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200" b="1" i="1" dirty="0" smtClean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FISSION</a:t>
              </a:r>
              <a:endParaRPr lang="en-GB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  <p:sp>
        <p:nvSpPr>
          <p:cNvPr id="9" name="Rectangle 27"/>
          <p:cNvSpPr>
            <a:spLocks noGrp="1" noChangeArrowheads="1"/>
          </p:cNvSpPr>
          <p:nvPr>
            <p:ph type="title"/>
          </p:nvPr>
        </p:nvSpPr>
        <p:spPr>
          <a:xfrm>
            <a:off x="50799" y="31356"/>
            <a:ext cx="8736013" cy="1106488"/>
          </a:xfrm>
        </p:spPr>
        <p:txBody>
          <a:bodyPr/>
          <a:lstStyle/>
          <a:p>
            <a:pPr lvl="0"/>
            <a:r>
              <a:rPr lang="fr-FR" sz="3200" dirty="0" smtClean="0">
                <a:ea typeface="ＭＳ Ｐゴシック" pitchFamily="-1" charset="-128"/>
                <a:cs typeface="ＭＳ Ｐゴシック" pitchFamily="-1" charset="-128"/>
              </a:rPr>
              <a:t>FISSION </a:t>
            </a:r>
            <a:r>
              <a:rPr lang="fr-FR" sz="3200" dirty="0" err="1" smtClean="0">
                <a:ea typeface="ＭＳ Ｐゴシック" pitchFamily="-1" charset="-128"/>
                <a:cs typeface="ＭＳ Ｐゴシック" pitchFamily="-1" charset="-128"/>
              </a:rPr>
              <a:t>Study</a:t>
            </a: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: SOF + RBV </a:t>
            </a:r>
            <a:r>
              <a:rPr lang="en-GB" sz="3200" dirty="0" err="1" smtClean="0">
                <a:ea typeface="ＭＳ Ｐゴシック" pitchFamily="-1" charset="-128"/>
                <a:cs typeface="ＭＳ Ｐゴシック" pitchFamily="-1" charset="-128"/>
              </a:rPr>
              <a:t>vs</a:t>
            </a: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 </a:t>
            </a:r>
            <a:r>
              <a:rPr lang="fr-FR" sz="3200" dirty="0" smtClean="0">
                <a:ea typeface="ＭＳ Ｐゴシック" pitchFamily="-1" charset="-128"/>
                <a:cs typeface="ＭＳ Ｐゴシック" pitchFamily="-1" charset="-128"/>
              </a:rPr>
              <a:t>PEG-IFN</a:t>
            </a:r>
            <a:r>
              <a:rPr lang="fr-FR" sz="3200" dirty="0" smtClean="0">
                <a:latin typeface="Symbol" charset="2"/>
                <a:ea typeface="ＭＳ Ｐゴシック" pitchFamily="-1" charset="-128"/>
                <a:cs typeface="Symbol" charset="2"/>
              </a:rPr>
              <a:t>a</a:t>
            </a:r>
            <a:r>
              <a:rPr lang="fr-FR" sz="3200" dirty="0" smtClean="0">
                <a:ea typeface="ＭＳ Ｐゴシック" pitchFamily="-1" charset="-128"/>
                <a:cs typeface="ＭＳ Ｐゴシック" pitchFamily="-1" charset="-128"/>
              </a:rPr>
              <a:t>-2a + RBV</a:t>
            </a:r>
            <a:br>
              <a:rPr lang="fr-FR" sz="3200" dirty="0" smtClean="0">
                <a:ea typeface="ＭＳ Ｐゴシック" pitchFamily="-1" charset="-128"/>
                <a:cs typeface="ＭＳ Ｐゴシック" pitchFamily="-1" charset="-128"/>
              </a:rPr>
            </a:b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for HCV genotype 2 and 3</a:t>
            </a:r>
            <a:endParaRPr lang="en-GB" sz="3200" dirty="0"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10" name="ZoneTexte 69"/>
          <p:cNvSpPr txBox="1">
            <a:spLocks noChangeArrowheads="1"/>
          </p:cNvSpPr>
          <p:nvPr/>
        </p:nvSpPr>
        <p:spPr bwMode="auto">
          <a:xfrm>
            <a:off x="5638800" y="6574023"/>
            <a:ext cx="348334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r"/>
            <a:r>
              <a:rPr lang="pt-BR" sz="1200" i="1" dirty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Lawitz E. NEJM </a:t>
            </a:r>
            <a:r>
              <a:rPr lang="pt-BR" sz="1200" i="1" dirty="0" smtClean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2013;368:1878-87</a:t>
            </a:r>
            <a:endParaRPr lang="pt-BR" sz="1200" i="1" dirty="0">
              <a:solidFill>
                <a:srgbClr val="0070C0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611" name="Text Box 2"/>
          <p:cNvSpPr txBox="1">
            <a:spLocks noChangeArrowheads="1"/>
          </p:cNvSpPr>
          <p:nvPr/>
        </p:nvSpPr>
        <p:spPr bwMode="auto">
          <a:xfrm>
            <a:off x="2964623" y="1116000"/>
            <a:ext cx="320206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fr-FR" sz="2800" b="1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HCV RNA &lt; 25 IU/ml</a:t>
            </a:r>
            <a:r>
              <a:rPr lang="en-GB" sz="2800" b="1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 </a:t>
            </a:r>
          </a:p>
        </p:txBody>
      </p:sp>
      <p:sp>
        <p:nvSpPr>
          <p:cNvPr id="238637" name="AutoShape 165"/>
          <p:cNvSpPr>
            <a:spLocks noChangeArrowheads="1"/>
          </p:cNvSpPr>
          <p:nvPr/>
        </p:nvSpPr>
        <p:spPr bwMode="auto">
          <a:xfrm>
            <a:off x="2439987" y="1808209"/>
            <a:ext cx="2375683" cy="592137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rgbClr val="D0D0F0"/>
            </a:solidFill>
            <a:round/>
            <a:headEnd/>
            <a:tailEnd/>
          </a:ln>
          <a:effectLst>
            <a:prstShdw prst="shdw17" dist="17961" dir="2700000">
              <a:srgbClr val="7D7D90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GB" sz="2800">
              <a:solidFill>
                <a:srgbClr val="000066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8638" name="Rectangle 3"/>
          <p:cNvSpPr>
            <a:spLocks noChangeArrowheads="1"/>
          </p:cNvSpPr>
          <p:nvPr/>
        </p:nvSpPr>
        <p:spPr bwMode="auto">
          <a:xfrm>
            <a:off x="2549525" y="1906634"/>
            <a:ext cx="177800" cy="144462"/>
          </a:xfrm>
          <a:prstGeom prst="rect">
            <a:avLst/>
          </a:prstGeom>
          <a:solidFill>
            <a:srgbClr val="800080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rgbClr val="333399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8639" name="Rectangle 4"/>
          <p:cNvSpPr>
            <a:spLocks noChangeArrowheads="1"/>
          </p:cNvSpPr>
          <p:nvPr/>
        </p:nvSpPr>
        <p:spPr bwMode="auto">
          <a:xfrm>
            <a:off x="2549525" y="2171746"/>
            <a:ext cx="177800" cy="144463"/>
          </a:xfrm>
          <a:prstGeom prst="rect">
            <a:avLst/>
          </a:prstGeom>
          <a:solidFill>
            <a:srgbClr val="CC6600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rgbClr val="333399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8640" name="ZoneTexte 84"/>
          <p:cNvSpPr txBox="1">
            <a:spLocks noChangeArrowheads="1"/>
          </p:cNvSpPr>
          <p:nvPr/>
        </p:nvSpPr>
        <p:spPr bwMode="auto">
          <a:xfrm>
            <a:off x="2706688" y="1785984"/>
            <a:ext cx="117211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b="1" dirty="0" smtClean="0">
                <a:solidFill>
                  <a:srgbClr val="333399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SOF + RBV</a:t>
            </a:r>
            <a:endParaRPr lang="en-GB" b="1" dirty="0">
              <a:solidFill>
                <a:srgbClr val="333399"/>
              </a:solidFill>
              <a:latin typeface="Calibri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8641" name="ZoneTexte 85"/>
          <p:cNvSpPr txBox="1">
            <a:spLocks noChangeArrowheads="1"/>
          </p:cNvSpPr>
          <p:nvPr/>
        </p:nvSpPr>
        <p:spPr bwMode="auto">
          <a:xfrm>
            <a:off x="2706688" y="2046334"/>
            <a:ext cx="156966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fr-FR" b="1" dirty="0" smtClean="0">
                <a:solidFill>
                  <a:srgbClr val="333399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PEG-IFN</a:t>
            </a:r>
            <a:r>
              <a:rPr lang="en-GB" b="1" dirty="0" smtClean="0">
                <a:solidFill>
                  <a:srgbClr val="333399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 + RBV</a:t>
            </a:r>
            <a:endParaRPr lang="en-GB" b="1" dirty="0">
              <a:solidFill>
                <a:srgbClr val="333399"/>
              </a:solidFill>
              <a:latin typeface="Calibri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grpSp>
        <p:nvGrpSpPr>
          <p:cNvPr id="102" name="Grouper 26"/>
          <p:cNvGrpSpPr/>
          <p:nvPr/>
        </p:nvGrpSpPr>
        <p:grpSpPr>
          <a:xfrm>
            <a:off x="0" y="6570663"/>
            <a:ext cx="857250" cy="288111"/>
            <a:chOff x="0" y="6570663"/>
            <a:chExt cx="1258957" cy="288111"/>
          </a:xfrm>
        </p:grpSpPr>
        <p:sp>
          <p:nvSpPr>
            <p:cNvPr id="103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088532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b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104" name="ZoneTexte 23"/>
            <p:cNvSpPr txBox="1">
              <a:spLocks noChangeArrowheads="1"/>
            </p:cNvSpPr>
            <p:nvPr/>
          </p:nvSpPr>
          <p:spPr bwMode="auto">
            <a:xfrm>
              <a:off x="76199" y="6581775"/>
              <a:ext cx="1182758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200" b="1" i="1" dirty="0" smtClean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FISSION</a:t>
              </a:r>
              <a:endParaRPr lang="en-GB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  <p:sp>
        <p:nvSpPr>
          <p:cNvPr id="105" name="Rectangle 27"/>
          <p:cNvSpPr>
            <a:spLocks noGrp="1" noChangeArrowheads="1"/>
          </p:cNvSpPr>
          <p:nvPr>
            <p:ph type="title"/>
          </p:nvPr>
        </p:nvSpPr>
        <p:spPr>
          <a:xfrm>
            <a:off x="50799" y="31356"/>
            <a:ext cx="8736013" cy="1106488"/>
          </a:xfrm>
        </p:spPr>
        <p:txBody>
          <a:bodyPr/>
          <a:lstStyle/>
          <a:p>
            <a:pPr lvl="0"/>
            <a:r>
              <a:rPr lang="fr-FR" sz="3200" dirty="0" smtClean="0">
                <a:ea typeface="ＭＳ Ｐゴシック" pitchFamily="-1" charset="-128"/>
                <a:cs typeface="ＭＳ Ｐゴシック" pitchFamily="-1" charset="-128"/>
              </a:rPr>
              <a:t>FISSION </a:t>
            </a:r>
            <a:r>
              <a:rPr lang="fr-FR" sz="3200" dirty="0" err="1" smtClean="0">
                <a:ea typeface="ＭＳ Ｐゴシック" pitchFamily="-1" charset="-128"/>
                <a:cs typeface="ＭＳ Ｐゴシック" pitchFamily="-1" charset="-128"/>
              </a:rPr>
              <a:t>Study</a:t>
            </a: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: SOF + RBV </a:t>
            </a:r>
            <a:r>
              <a:rPr lang="en-GB" sz="3200" dirty="0" err="1" smtClean="0">
                <a:ea typeface="ＭＳ Ｐゴシック" pitchFamily="-1" charset="-128"/>
                <a:cs typeface="ＭＳ Ｐゴシック" pitchFamily="-1" charset="-128"/>
              </a:rPr>
              <a:t>vs</a:t>
            </a: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 </a:t>
            </a:r>
            <a:r>
              <a:rPr lang="fr-FR" sz="3200" dirty="0" smtClean="0">
                <a:ea typeface="ＭＳ Ｐゴシック" pitchFamily="-1" charset="-128"/>
                <a:cs typeface="ＭＳ Ｐゴシック" pitchFamily="-1" charset="-128"/>
              </a:rPr>
              <a:t>PEG-IFN</a:t>
            </a:r>
            <a:r>
              <a:rPr lang="fr-FR" sz="3200" dirty="0" smtClean="0">
                <a:latin typeface="Symbol" charset="2"/>
                <a:ea typeface="ＭＳ Ｐゴシック" pitchFamily="-1" charset="-128"/>
                <a:cs typeface="Symbol" charset="2"/>
              </a:rPr>
              <a:t>a</a:t>
            </a:r>
            <a:r>
              <a:rPr lang="fr-FR" sz="3200" dirty="0" smtClean="0">
                <a:ea typeface="ＭＳ Ｐゴシック" pitchFamily="-1" charset="-128"/>
                <a:cs typeface="ＭＳ Ｐゴシック" pitchFamily="-1" charset="-128"/>
              </a:rPr>
              <a:t>-2a + RBV</a:t>
            </a:r>
            <a:br>
              <a:rPr lang="fr-FR" sz="3200" dirty="0" smtClean="0">
                <a:ea typeface="ＭＳ Ｐゴシック" pitchFamily="-1" charset="-128"/>
                <a:cs typeface="ＭＳ Ｐゴシック" pitchFamily="-1" charset="-128"/>
              </a:rPr>
            </a:b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for HCV genotype 2 and 3</a:t>
            </a:r>
            <a:endParaRPr lang="en-GB" sz="3200" dirty="0"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106" name="ZoneTexte 69"/>
          <p:cNvSpPr txBox="1">
            <a:spLocks noChangeArrowheads="1"/>
          </p:cNvSpPr>
          <p:nvPr/>
        </p:nvSpPr>
        <p:spPr bwMode="auto">
          <a:xfrm>
            <a:off x="5638800" y="6574023"/>
            <a:ext cx="348334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r"/>
            <a:r>
              <a:rPr lang="pt-BR" sz="1200" i="1" dirty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Lawitz E. NEJM </a:t>
            </a:r>
            <a:r>
              <a:rPr lang="pt-BR" sz="1200" i="1" dirty="0" smtClean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2013;368:1878-87</a:t>
            </a:r>
            <a:endParaRPr lang="pt-BR" sz="1200" i="1" dirty="0">
              <a:solidFill>
                <a:srgbClr val="0070C0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graphicFrame>
        <p:nvGraphicFramePr>
          <p:cNvPr id="107" name="Graphique 106"/>
          <p:cNvGraphicFramePr/>
          <p:nvPr>
            <p:extLst>
              <p:ext uri="{D42A27DB-BD31-4B8C-83A1-F6EECF244321}">
                <p14:modId xmlns:p14="http://schemas.microsoft.com/office/powerpoint/2010/main" val="2324656505"/>
              </p:ext>
            </p:extLst>
          </p:nvPr>
        </p:nvGraphicFramePr>
        <p:xfrm>
          <a:off x="20293" y="2016055"/>
          <a:ext cx="9145087" cy="35143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2" name="Rectangle 40"/>
          <p:cNvSpPr>
            <a:spLocks noChangeArrowheads="1"/>
          </p:cNvSpPr>
          <p:nvPr/>
        </p:nvSpPr>
        <p:spPr bwMode="auto">
          <a:xfrm>
            <a:off x="839218" y="5469397"/>
            <a:ext cx="40267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5000"/>
              </a:spcBef>
              <a:spcAft>
                <a:spcPct val="0"/>
              </a:spcAft>
            </a:pPr>
            <a:r>
              <a:rPr lang="en-GB" sz="1200" b="1" dirty="0" smtClean="0">
                <a:solidFill>
                  <a:srgbClr val="000066"/>
                </a:solidFill>
                <a:latin typeface="+mj-lt"/>
                <a:ea typeface="Arial" pitchFamily="-1" charset="0"/>
                <a:cs typeface="Arial" pitchFamily="-1" charset="0"/>
              </a:rPr>
              <a:t>W4</a:t>
            </a:r>
            <a:endParaRPr lang="en-GB" sz="1200" b="1" dirty="0">
              <a:solidFill>
                <a:srgbClr val="000066"/>
              </a:solidFill>
              <a:latin typeface="+mj-lt"/>
              <a:ea typeface="Arial" pitchFamily="-1" charset="0"/>
              <a:cs typeface="Arial" pitchFamily="-1" charset="0"/>
            </a:endParaRPr>
          </a:p>
        </p:txBody>
      </p:sp>
      <p:sp>
        <p:nvSpPr>
          <p:cNvPr id="117" name="Rectangle 40"/>
          <p:cNvSpPr>
            <a:spLocks noChangeArrowheads="1"/>
          </p:cNvSpPr>
          <p:nvPr/>
        </p:nvSpPr>
        <p:spPr bwMode="auto">
          <a:xfrm>
            <a:off x="1797992" y="5469397"/>
            <a:ext cx="48122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5000"/>
              </a:spcBef>
              <a:spcAft>
                <a:spcPct val="0"/>
              </a:spcAft>
            </a:pPr>
            <a:r>
              <a:rPr lang="en-GB" sz="1200" b="1" dirty="0" smtClean="0">
                <a:solidFill>
                  <a:srgbClr val="000066"/>
                </a:solidFill>
                <a:latin typeface="+mj-lt"/>
                <a:ea typeface="Arial" pitchFamily="-1" charset="0"/>
                <a:cs typeface="Arial" pitchFamily="-1" charset="0"/>
              </a:rPr>
              <a:t>W12</a:t>
            </a:r>
            <a:endParaRPr lang="en-GB" sz="1200" b="1" dirty="0">
              <a:solidFill>
                <a:srgbClr val="000066"/>
              </a:solidFill>
              <a:latin typeface="+mj-lt"/>
              <a:ea typeface="Arial" pitchFamily="-1" charset="0"/>
              <a:cs typeface="Arial" pitchFamily="-1" charset="0"/>
            </a:endParaRPr>
          </a:p>
        </p:txBody>
      </p:sp>
      <p:sp>
        <p:nvSpPr>
          <p:cNvPr id="119" name="Rectangle 40"/>
          <p:cNvSpPr>
            <a:spLocks noChangeArrowheads="1"/>
          </p:cNvSpPr>
          <p:nvPr/>
        </p:nvSpPr>
        <p:spPr bwMode="auto">
          <a:xfrm>
            <a:off x="2835314" y="5469397"/>
            <a:ext cx="40267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5000"/>
              </a:spcBef>
              <a:spcAft>
                <a:spcPct val="0"/>
              </a:spcAft>
            </a:pPr>
            <a:r>
              <a:rPr lang="en-GB" sz="1200" b="1" dirty="0" smtClean="0">
                <a:solidFill>
                  <a:srgbClr val="000066"/>
                </a:solidFill>
                <a:latin typeface="+mj-lt"/>
                <a:ea typeface="Arial" pitchFamily="-1" charset="0"/>
                <a:cs typeface="Arial" pitchFamily="-1" charset="0"/>
              </a:rPr>
              <a:t>W4</a:t>
            </a:r>
            <a:endParaRPr lang="en-GB" sz="1200" b="1" dirty="0">
              <a:solidFill>
                <a:srgbClr val="000066"/>
              </a:solidFill>
              <a:latin typeface="+mj-lt"/>
              <a:ea typeface="Arial" pitchFamily="-1" charset="0"/>
              <a:cs typeface="Arial" pitchFamily="-1" charset="0"/>
            </a:endParaRPr>
          </a:p>
        </p:txBody>
      </p:sp>
      <p:sp>
        <p:nvSpPr>
          <p:cNvPr id="121" name="Rectangle 40"/>
          <p:cNvSpPr>
            <a:spLocks noChangeArrowheads="1"/>
          </p:cNvSpPr>
          <p:nvPr/>
        </p:nvSpPr>
        <p:spPr bwMode="auto">
          <a:xfrm>
            <a:off x="3794088" y="5469397"/>
            <a:ext cx="48122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5000"/>
              </a:spcBef>
              <a:spcAft>
                <a:spcPct val="0"/>
              </a:spcAft>
            </a:pPr>
            <a:r>
              <a:rPr lang="en-GB" sz="1200" b="1" dirty="0" smtClean="0">
                <a:solidFill>
                  <a:srgbClr val="000066"/>
                </a:solidFill>
                <a:latin typeface="+mj-lt"/>
                <a:ea typeface="Arial" pitchFamily="-1" charset="0"/>
                <a:cs typeface="Arial" pitchFamily="-1" charset="0"/>
              </a:rPr>
              <a:t>W12</a:t>
            </a:r>
            <a:endParaRPr lang="en-GB" sz="1200" b="1" dirty="0">
              <a:solidFill>
                <a:srgbClr val="000066"/>
              </a:solidFill>
              <a:latin typeface="+mj-lt"/>
              <a:ea typeface="Arial" pitchFamily="-1" charset="0"/>
              <a:cs typeface="Arial" pitchFamily="-1" charset="0"/>
            </a:endParaRPr>
          </a:p>
        </p:txBody>
      </p:sp>
      <p:sp>
        <p:nvSpPr>
          <p:cNvPr id="124" name="Rectangle 40"/>
          <p:cNvSpPr>
            <a:spLocks noChangeArrowheads="1"/>
          </p:cNvSpPr>
          <p:nvPr/>
        </p:nvSpPr>
        <p:spPr bwMode="auto">
          <a:xfrm>
            <a:off x="5069145" y="5469397"/>
            <a:ext cx="92525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5000"/>
              </a:spcBef>
              <a:spcAft>
                <a:spcPct val="0"/>
              </a:spcAft>
            </a:pPr>
            <a:r>
              <a:rPr lang="en-GB" sz="1200" b="1" dirty="0" smtClean="0">
                <a:solidFill>
                  <a:srgbClr val="000066"/>
                </a:solidFill>
                <a:latin typeface="+mj-lt"/>
                <a:ea typeface="Arial" pitchFamily="-1" charset="0"/>
                <a:cs typeface="Arial" pitchFamily="-1" charset="0"/>
              </a:rPr>
              <a:t>Genotype 2</a:t>
            </a:r>
            <a:endParaRPr lang="en-GB" sz="1200" b="1" dirty="0">
              <a:solidFill>
                <a:srgbClr val="000066"/>
              </a:solidFill>
              <a:latin typeface="+mj-lt"/>
              <a:ea typeface="Arial" pitchFamily="-1" charset="0"/>
              <a:cs typeface="Arial" pitchFamily="-1" charset="0"/>
            </a:endParaRPr>
          </a:p>
        </p:txBody>
      </p:sp>
      <p:sp>
        <p:nvSpPr>
          <p:cNvPr id="126" name="Rectangle 40"/>
          <p:cNvSpPr>
            <a:spLocks noChangeArrowheads="1"/>
          </p:cNvSpPr>
          <p:nvPr/>
        </p:nvSpPr>
        <p:spPr bwMode="auto">
          <a:xfrm>
            <a:off x="6067192" y="5469397"/>
            <a:ext cx="92525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lvl="0" algn="ctr" defTabSz="914400" fontAlgn="base">
              <a:spcBef>
                <a:spcPct val="5000"/>
              </a:spcBef>
              <a:spcAft>
                <a:spcPct val="0"/>
              </a:spcAft>
            </a:pPr>
            <a:r>
              <a:rPr lang="en-GB" sz="1200" b="1" dirty="0">
                <a:solidFill>
                  <a:srgbClr val="000066"/>
                </a:solidFill>
                <a:latin typeface="Calibri"/>
                <a:ea typeface="Arial" pitchFamily="-1" charset="0"/>
                <a:cs typeface="Arial" pitchFamily="-1" charset="0"/>
              </a:rPr>
              <a:t>Genotype </a:t>
            </a:r>
            <a:r>
              <a:rPr lang="en-GB" sz="1200" b="1" dirty="0" smtClean="0">
                <a:solidFill>
                  <a:srgbClr val="000066"/>
                </a:solidFill>
                <a:latin typeface="Calibri"/>
                <a:ea typeface="Arial" pitchFamily="-1" charset="0"/>
                <a:cs typeface="Arial" pitchFamily="-1" charset="0"/>
              </a:rPr>
              <a:t>3</a:t>
            </a:r>
            <a:endParaRPr lang="en-GB" sz="1200" b="1" dirty="0">
              <a:solidFill>
                <a:srgbClr val="000066"/>
              </a:solidFill>
              <a:latin typeface="Calibri"/>
              <a:ea typeface="Arial" pitchFamily="-1" charset="0"/>
              <a:cs typeface="Arial" pitchFamily="-1" charset="0"/>
            </a:endParaRPr>
          </a:p>
        </p:txBody>
      </p:sp>
      <p:sp>
        <p:nvSpPr>
          <p:cNvPr id="128" name="Rectangle 40"/>
          <p:cNvSpPr>
            <a:spLocks noChangeArrowheads="1"/>
          </p:cNvSpPr>
          <p:nvPr/>
        </p:nvSpPr>
        <p:spPr bwMode="auto">
          <a:xfrm>
            <a:off x="7056424" y="5469397"/>
            <a:ext cx="94288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5000"/>
              </a:spcBef>
              <a:spcAft>
                <a:spcPct val="0"/>
              </a:spcAft>
            </a:pPr>
            <a:r>
              <a:rPr lang="en-GB" sz="1200" b="1" dirty="0" smtClean="0">
                <a:solidFill>
                  <a:srgbClr val="000066"/>
                </a:solidFill>
                <a:latin typeface="+mj-lt"/>
                <a:ea typeface="Arial" pitchFamily="-1" charset="0"/>
                <a:cs typeface="Arial" pitchFamily="-1" charset="0"/>
              </a:rPr>
              <a:t>No cirrhosis</a:t>
            </a:r>
            <a:endParaRPr lang="en-GB" sz="1200" b="1" dirty="0">
              <a:solidFill>
                <a:srgbClr val="000066"/>
              </a:solidFill>
              <a:latin typeface="+mj-lt"/>
              <a:ea typeface="Arial" pitchFamily="-1" charset="0"/>
              <a:cs typeface="Arial" pitchFamily="-1" charset="0"/>
            </a:endParaRPr>
          </a:p>
        </p:txBody>
      </p:sp>
      <p:sp>
        <p:nvSpPr>
          <p:cNvPr id="130" name="Rectangle 40"/>
          <p:cNvSpPr>
            <a:spLocks noChangeArrowheads="1"/>
          </p:cNvSpPr>
          <p:nvPr/>
        </p:nvSpPr>
        <p:spPr bwMode="auto">
          <a:xfrm>
            <a:off x="8155461" y="5469397"/>
            <a:ext cx="74090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5000"/>
              </a:spcBef>
              <a:spcAft>
                <a:spcPct val="0"/>
              </a:spcAft>
            </a:pPr>
            <a:r>
              <a:rPr lang="en-GB" sz="1200" b="1" dirty="0" smtClean="0">
                <a:solidFill>
                  <a:srgbClr val="000066"/>
                </a:solidFill>
                <a:latin typeface="+mj-lt"/>
                <a:ea typeface="Arial" pitchFamily="-1" charset="0"/>
                <a:cs typeface="Arial" pitchFamily="-1" charset="0"/>
              </a:rPr>
              <a:t>Cirrhosis</a:t>
            </a:r>
            <a:endParaRPr lang="en-GB" sz="1200" b="1" dirty="0">
              <a:solidFill>
                <a:srgbClr val="000066"/>
              </a:solidFill>
              <a:latin typeface="+mj-lt"/>
              <a:ea typeface="Arial" pitchFamily="-1" charset="0"/>
              <a:cs typeface="Arial" pitchFamily="-1" charset="0"/>
            </a:endParaRPr>
          </a:p>
        </p:txBody>
      </p:sp>
      <p:cxnSp>
        <p:nvCxnSpPr>
          <p:cNvPr id="132" name="Connecteur droit 131"/>
          <p:cNvCxnSpPr/>
          <p:nvPr/>
        </p:nvCxnSpPr>
        <p:spPr bwMode="auto">
          <a:xfrm>
            <a:off x="586038" y="5453363"/>
            <a:ext cx="874241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3" name="Connecteur droit 132"/>
          <p:cNvCxnSpPr/>
          <p:nvPr/>
        </p:nvCxnSpPr>
        <p:spPr bwMode="auto">
          <a:xfrm>
            <a:off x="1596664" y="5453363"/>
            <a:ext cx="874241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4" name="Connecteur droit 133"/>
          <p:cNvCxnSpPr/>
          <p:nvPr/>
        </p:nvCxnSpPr>
        <p:spPr bwMode="auto">
          <a:xfrm>
            <a:off x="2607290" y="5453363"/>
            <a:ext cx="874241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5" name="Connecteur droit 134"/>
          <p:cNvCxnSpPr/>
          <p:nvPr/>
        </p:nvCxnSpPr>
        <p:spPr bwMode="auto">
          <a:xfrm>
            <a:off x="3617916" y="5453363"/>
            <a:ext cx="874241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6" name="Connecteur droit 135"/>
          <p:cNvCxnSpPr/>
          <p:nvPr/>
        </p:nvCxnSpPr>
        <p:spPr bwMode="auto">
          <a:xfrm>
            <a:off x="5082806" y="5453363"/>
            <a:ext cx="874241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7" name="Connecteur droit 136"/>
          <p:cNvCxnSpPr/>
          <p:nvPr/>
        </p:nvCxnSpPr>
        <p:spPr bwMode="auto">
          <a:xfrm>
            <a:off x="6093432" y="5453363"/>
            <a:ext cx="874241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8" name="Connecteur droit 137"/>
          <p:cNvCxnSpPr/>
          <p:nvPr/>
        </p:nvCxnSpPr>
        <p:spPr bwMode="auto">
          <a:xfrm>
            <a:off x="7104058" y="5453363"/>
            <a:ext cx="874241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9" name="Connecteur droit 138"/>
          <p:cNvCxnSpPr/>
          <p:nvPr/>
        </p:nvCxnSpPr>
        <p:spPr bwMode="auto">
          <a:xfrm>
            <a:off x="8114684" y="5453363"/>
            <a:ext cx="874241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0" name="Connecteur droit 139"/>
          <p:cNvCxnSpPr/>
          <p:nvPr/>
        </p:nvCxnSpPr>
        <p:spPr bwMode="auto">
          <a:xfrm>
            <a:off x="586038" y="5862938"/>
            <a:ext cx="1884867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1" name="Connecteur droit 140"/>
          <p:cNvCxnSpPr/>
          <p:nvPr/>
        </p:nvCxnSpPr>
        <p:spPr bwMode="auto">
          <a:xfrm>
            <a:off x="2607290" y="5862938"/>
            <a:ext cx="1884867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2" name="Rectangle 40"/>
          <p:cNvSpPr>
            <a:spLocks noChangeArrowheads="1"/>
          </p:cNvSpPr>
          <p:nvPr/>
        </p:nvSpPr>
        <p:spPr bwMode="auto">
          <a:xfrm>
            <a:off x="719010" y="5862938"/>
            <a:ext cx="149271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5000"/>
              </a:spcBef>
              <a:spcAft>
                <a:spcPct val="0"/>
              </a:spcAft>
            </a:pPr>
            <a:r>
              <a:rPr lang="en-GB" sz="1400" b="1" dirty="0" smtClean="0">
                <a:solidFill>
                  <a:srgbClr val="000066"/>
                </a:solidFill>
                <a:latin typeface="+mj-lt"/>
                <a:ea typeface="Arial" pitchFamily="-1" charset="0"/>
                <a:cs typeface="Arial" pitchFamily="-1" charset="0"/>
              </a:rPr>
              <a:t>During treatment</a:t>
            </a:r>
            <a:endParaRPr lang="en-GB" sz="1400" b="1" dirty="0">
              <a:solidFill>
                <a:srgbClr val="000066"/>
              </a:solidFill>
              <a:latin typeface="+mj-lt"/>
              <a:ea typeface="Arial" pitchFamily="-1" charset="0"/>
              <a:cs typeface="Arial" pitchFamily="-1" charset="0"/>
            </a:endParaRPr>
          </a:p>
        </p:txBody>
      </p:sp>
      <p:sp>
        <p:nvSpPr>
          <p:cNvPr id="143" name="Rectangle 40"/>
          <p:cNvSpPr>
            <a:spLocks noChangeArrowheads="1"/>
          </p:cNvSpPr>
          <p:nvPr/>
        </p:nvSpPr>
        <p:spPr bwMode="auto">
          <a:xfrm>
            <a:off x="2588887" y="5862938"/>
            <a:ext cx="174515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5000"/>
              </a:spcBef>
              <a:spcAft>
                <a:spcPct val="0"/>
              </a:spcAft>
            </a:pPr>
            <a:r>
              <a:rPr lang="en-GB" sz="1400" b="1" dirty="0" smtClean="0">
                <a:solidFill>
                  <a:srgbClr val="000066"/>
                </a:solidFill>
                <a:latin typeface="+mj-lt"/>
                <a:ea typeface="Arial" pitchFamily="-1" charset="0"/>
                <a:cs typeface="Arial" pitchFamily="-1" charset="0"/>
              </a:rPr>
              <a:t>Post treatment (SVR)</a:t>
            </a:r>
            <a:endParaRPr lang="en-GB" sz="1400" b="1" dirty="0">
              <a:solidFill>
                <a:srgbClr val="000066"/>
              </a:solidFill>
              <a:latin typeface="+mj-lt"/>
              <a:ea typeface="Arial" pitchFamily="-1" charset="0"/>
              <a:cs typeface="Arial" pitchFamily="-1" charset="0"/>
            </a:endParaRPr>
          </a:p>
        </p:txBody>
      </p:sp>
      <p:cxnSp>
        <p:nvCxnSpPr>
          <p:cNvPr id="144" name="Connecteur droit 143"/>
          <p:cNvCxnSpPr/>
          <p:nvPr/>
        </p:nvCxnSpPr>
        <p:spPr bwMode="auto">
          <a:xfrm>
            <a:off x="5082806" y="2100507"/>
            <a:ext cx="3906119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5" name="Rectangle 40"/>
          <p:cNvSpPr>
            <a:spLocks noChangeArrowheads="1"/>
          </p:cNvSpPr>
          <p:nvPr/>
        </p:nvSpPr>
        <p:spPr bwMode="auto">
          <a:xfrm>
            <a:off x="5732432" y="1805232"/>
            <a:ext cx="260686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500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000066"/>
                </a:solidFill>
                <a:latin typeface="+mj-lt"/>
                <a:ea typeface="Arial" pitchFamily="-1" charset="0"/>
                <a:cs typeface="Arial" pitchFamily="-1" charset="0"/>
              </a:rPr>
              <a:t>SVR</a:t>
            </a:r>
            <a:r>
              <a:rPr lang="en-US" sz="1400" b="1" baseline="-25000" dirty="0">
                <a:solidFill>
                  <a:srgbClr val="000066"/>
                </a:solidFill>
                <a:latin typeface="+mj-lt"/>
                <a:ea typeface="Arial" pitchFamily="-1" charset="0"/>
                <a:cs typeface="Arial" pitchFamily="-1" charset="0"/>
              </a:rPr>
              <a:t>12</a:t>
            </a:r>
            <a:r>
              <a:rPr lang="en-US" sz="1400" b="1" dirty="0">
                <a:solidFill>
                  <a:srgbClr val="000066"/>
                </a:solidFill>
                <a:latin typeface="+mj-lt"/>
                <a:ea typeface="Arial" pitchFamily="-1" charset="0"/>
                <a:cs typeface="Arial" pitchFamily="-1" charset="0"/>
              </a:rPr>
              <a:t> by genotype and cirrhosis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5"/>
          <p:cNvSpPr txBox="1">
            <a:spLocks noChangeArrowheads="1"/>
          </p:cNvSpPr>
          <p:nvPr/>
        </p:nvSpPr>
        <p:spPr bwMode="auto">
          <a:xfrm>
            <a:off x="108000" y="1188000"/>
            <a:ext cx="8797128" cy="182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spcBef>
                <a:spcPts val="0"/>
              </a:spcBef>
              <a:spcAft>
                <a:spcPct val="0"/>
              </a:spcAft>
              <a:buClr>
                <a:srgbClr val="0070C0"/>
              </a:buClr>
              <a:buSzTx/>
              <a:buFont typeface="Wingdings" pitchFamily="-1" charset="2"/>
              <a:buChar char="§"/>
              <a:tabLst/>
              <a:defRPr/>
            </a:pP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Virologic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 breakthrough during treatment </a:t>
            </a:r>
          </a:p>
          <a:p>
            <a:pPr marL="800100" lvl="1" indent="-342900" defTabSz="914400" eaLnBrk="0" fontAlgn="base" hangingPunct="0">
              <a:spcAft>
                <a:spcPct val="0"/>
              </a:spcAft>
              <a:buClr>
                <a:srgbClr val="0070C0"/>
              </a:buClr>
              <a:buFont typeface="Arial" pitchFamily="34" charset="0"/>
              <a:buChar char="–"/>
              <a:defRPr/>
            </a:pPr>
            <a:r>
              <a:rPr lang="en-US" kern="0" dirty="0" smtClean="0">
                <a:solidFill>
                  <a:srgbClr val="000066"/>
                </a:solidFill>
                <a:latin typeface="Arial" pitchFamily="34" charset="0"/>
                <a:ea typeface="ＭＳ Ｐゴシック" pitchFamily="-1" charset="-128"/>
                <a:cs typeface="Arial" pitchFamily="34" charset="0"/>
              </a:rPr>
              <a:t>1 in SOF + RBV group </a:t>
            </a:r>
            <a:r>
              <a:rPr lang="en-US" kern="0" dirty="0" err="1" smtClean="0">
                <a:solidFill>
                  <a:srgbClr val="000066"/>
                </a:solidFill>
                <a:latin typeface="Arial" pitchFamily="34" charset="0"/>
                <a:ea typeface="ＭＳ Ｐゴシック" pitchFamily="-1" charset="-128"/>
                <a:cs typeface="Arial" pitchFamily="34" charset="0"/>
              </a:rPr>
              <a:t>vs</a:t>
            </a:r>
            <a:r>
              <a:rPr lang="en-US" kern="0" dirty="0" smtClean="0">
                <a:solidFill>
                  <a:srgbClr val="000066"/>
                </a:solidFill>
                <a:latin typeface="Arial" pitchFamily="34" charset="0"/>
                <a:ea typeface="ＭＳ Ｐゴシック" pitchFamily="-1" charset="-128"/>
                <a:cs typeface="Arial" pitchFamily="34" charset="0"/>
              </a:rPr>
              <a:t> 18 (7%) in PEG-IFN + RBV group</a:t>
            </a:r>
            <a:endParaRPr kumimoji="0" lang="en-US" i="0" u="none" strike="noStrike" kern="0" cap="none" spc="0" normalizeH="0" baseline="0" noProof="0" dirty="0" smtClean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Arial" pitchFamily="34" charset="0"/>
              <a:ea typeface="ＭＳ Ｐゴシック" pitchFamily="-1" charset="-128"/>
              <a:cs typeface="Arial" pitchFamily="34" charset="0"/>
            </a:endParaRPr>
          </a:p>
          <a:p>
            <a:pPr marL="342900" marR="0" lvl="0" indent="-342900" algn="l" defTabSz="914400" rtl="0" eaLnBrk="0" fontAlgn="base" latinLnBrk="0" hangingPunct="0">
              <a:spcBef>
                <a:spcPts val="0"/>
              </a:spcBef>
              <a:spcAft>
                <a:spcPct val="0"/>
              </a:spcAft>
              <a:buClr>
                <a:srgbClr val="0070C0"/>
              </a:buClr>
              <a:buSzTx/>
              <a:buFont typeface="Wingdings" pitchFamily="-1" charset="2"/>
              <a:buChar char="§"/>
              <a:tabLst/>
              <a:defRPr/>
            </a:pPr>
            <a:r>
              <a:rPr lang="en-US" sz="2000" b="1" kern="0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Relapse in patients with HCV RNA &lt; 25 IU/ml at end of completed treatment</a:t>
            </a:r>
          </a:p>
          <a:p>
            <a:pPr marL="800100" lvl="1" indent="-342900" defTabSz="914400" eaLnBrk="0" fontAlgn="base" hangingPunct="0">
              <a:spcAft>
                <a:spcPct val="0"/>
              </a:spcAft>
              <a:buClr>
                <a:srgbClr val="0070C0"/>
              </a:buClr>
              <a:buFont typeface="Arial" pitchFamily="34" charset="0"/>
              <a:buChar char="–"/>
              <a:defRPr/>
            </a:pPr>
            <a:r>
              <a:rPr lang="en-US" kern="0" dirty="0" smtClean="0">
                <a:solidFill>
                  <a:srgbClr val="000066"/>
                </a:solidFill>
                <a:latin typeface="Arial" pitchFamily="34" charset="0"/>
                <a:ea typeface="ＭＳ Ｐゴシック" pitchFamily="-1" charset="-128"/>
                <a:cs typeface="Arial" pitchFamily="34" charset="0"/>
              </a:rPr>
              <a:t>74</a:t>
            </a:r>
            <a:r>
              <a:rPr kumimoji="0" lang="en-US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Arial" pitchFamily="34" charset="0"/>
                <a:ea typeface="ＭＳ Ｐゴシック" pitchFamily="-1" charset="-128"/>
                <a:cs typeface="Arial" pitchFamily="34" charset="0"/>
              </a:rPr>
              <a:t>/</a:t>
            </a:r>
            <a:r>
              <a:rPr lang="en-US" kern="0" dirty="0" smtClean="0">
                <a:solidFill>
                  <a:srgbClr val="000066"/>
                </a:solidFill>
                <a:latin typeface="Arial" pitchFamily="34" charset="0"/>
                <a:ea typeface="ＭＳ Ｐゴシック" pitchFamily="-1" charset="-128"/>
                <a:cs typeface="Arial" pitchFamily="34" charset="0"/>
              </a:rPr>
              <a:t>24</a:t>
            </a:r>
            <a:r>
              <a:rPr kumimoji="0" lang="en-US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Arial" pitchFamily="34" charset="0"/>
                <a:ea typeface="ＭＳ Ｐゴシック" pitchFamily="-1" charset="-128"/>
                <a:cs typeface="Arial" pitchFamily="34" charset="0"/>
              </a:rPr>
              <a:t>9</a:t>
            </a:r>
            <a:r>
              <a:rPr kumimoji="0" lang="en-US" i="0" u="none" strike="noStrike" kern="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Arial" pitchFamily="34" charset="0"/>
                <a:ea typeface="ＭＳ Ｐゴシック" pitchFamily="-1" charset="-128"/>
                <a:cs typeface="Arial" pitchFamily="34" charset="0"/>
              </a:rPr>
              <a:t> (</a:t>
            </a:r>
            <a:r>
              <a:rPr lang="en-US" kern="0" dirty="0" smtClean="0">
                <a:solidFill>
                  <a:srgbClr val="000066"/>
                </a:solidFill>
                <a:latin typeface="Arial" pitchFamily="34" charset="0"/>
                <a:ea typeface="ＭＳ Ｐゴシック" pitchFamily="-1" charset="-128"/>
                <a:cs typeface="Arial" pitchFamily="34" charset="0"/>
              </a:rPr>
              <a:t>30</a:t>
            </a:r>
            <a:r>
              <a:rPr kumimoji="0" lang="en-US" i="0" u="none" strike="noStrike" kern="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Arial" pitchFamily="34" charset="0"/>
                <a:ea typeface="ＭＳ Ｐゴシック" pitchFamily="-1" charset="-128"/>
                <a:cs typeface="Arial" pitchFamily="34" charset="0"/>
              </a:rPr>
              <a:t>%) in SOF + RBV group </a:t>
            </a:r>
            <a:r>
              <a:rPr kumimoji="0" lang="en-US" i="0" u="none" strike="noStrike" kern="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Arial" pitchFamily="34" charset="0"/>
                <a:ea typeface="ＭＳ Ｐゴシック" pitchFamily="-1" charset="-128"/>
                <a:cs typeface="Arial" pitchFamily="34" charset="0"/>
              </a:rPr>
              <a:t>vs</a:t>
            </a:r>
            <a:r>
              <a:rPr kumimoji="0" lang="en-US" i="0" u="none" strike="noStrike" kern="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Arial" pitchFamily="34" charset="0"/>
                <a:ea typeface="ＭＳ Ｐゴシック" pitchFamily="-1" charset="-128"/>
                <a:cs typeface="Arial" pitchFamily="34" charset="0"/>
              </a:rPr>
              <a:t> </a:t>
            </a:r>
            <a:r>
              <a:rPr lang="en-US" kern="0" dirty="0" smtClean="0">
                <a:solidFill>
                  <a:srgbClr val="000066"/>
                </a:solidFill>
                <a:latin typeface="Arial" pitchFamily="34" charset="0"/>
                <a:ea typeface="ＭＳ Ｐゴシック" pitchFamily="-1" charset="-128"/>
                <a:cs typeface="Arial" pitchFamily="34" charset="0"/>
              </a:rPr>
              <a:t>46/217</a:t>
            </a:r>
            <a:r>
              <a:rPr kumimoji="0" lang="en-US" i="0" u="none" strike="noStrike" kern="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Arial" pitchFamily="34" charset="0"/>
                <a:ea typeface="ＭＳ Ｐゴシック" pitchFamily="-1" charset="-128"/>
                <a:cs typeface="Arial" pitchFamily="34" charset="0"/>
              </a:rPr>
              <a:t> (21%) in </a:t>
            </a:r>
            <a:r>
              <a:rPr lang="en-US" kern="0" dirty="0" smtClean="0">
                <a:solidFill>
                  <a:srgbClr val="000066"/>
                </a:solidFill>
                <a:latin typeface="Arial" pitchFamily="34" charset="0"/>
                <a:ea typeface="ＭＳ Ｐゴシック" pitchFamily="-1" charset="-128"/>
                <a:cs typeface="Arial" pitchFamily="34" charset="0"/>
              </a:rPr>
              <a:t>PEG-IFN + RBV</a:t>
            </a:r>
            <a:r>
              <a:rPr kumimoji="0" lang="en-US" i="0" u="none" strike="noStrike" kern="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Arial" pitchFamily="34" charset="0"/>
                <a:ea typeface="ＭＳ Ｐゴシック" pitchFamily="-1" charset="-128"/>
                <a:cs typeface="Arial" pitchFamily="34" charset="0"/>
              </a:rPr>
              <a:t> group</a:t>
            </a:r>
            <a:endParaRPr kumimoji="0" lang="en-US" i="0" u="none" strike="noStrike" kern="0" cap="none" spc="0" normalizeH="0" baseline="0" noProof="0" dirty="0" smtClean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Arial" pitchFamily="34" charset="0"/>
              <a:ea typeface="ＭＳ Ｐゴシック" pitchFamily="-1" charset="-128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51618" y="5368554"/>
            <a:ext cx="8892381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defTabSz="914400" eaLnBrk="0" fontAlgn="base" hangingPunct="0">
              <a:spcAft>
                <a:spcPct val="0"/>
              </a:spcAft>
              <a:buClr>
                <a:srgbClr val="0070C0"/>
              </a:buClr>
              <a:buFont typeface="Wingdings" pitchFamily="-1" charset="2"/>
              <a:buChar char="§"/>
              <a:defRPr/>
            </a:pPr>
            <a:r>
              <a:rPr lang="en-US" sz="2400" b="1" kern="0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Resistance testing (sequencing) in SOF + RBV group </a:t>
            </a:r>
          </a:p>
          <a:p>
            <a:pPr marL="800100" lvl="1" indent="-342900" defTabSz="914400" eaLnBrk="0" fontAlgn="base" hangingPunct="0">
              <a:spcAft>
                <a:spcPct val="0"/>
              </a:spcAft>
              <a:buClr>
                <a:srgbClr val="0070C0"/>
              </a:buClr>
              <a:buFont typeface="Arial" pitchFamily="34" charset="0"/>
              <a:buChar char="–"/>
              <a:defRPr/>
            </a:pPr>
            <a:r>
              <a:rPr lang="en-US" kern="0" dirty="0" smtClean="0">
                <a:solidFill>
                  <a:srgbClr val="000066"/>
                </a:solidFill>
                <a:latin typeface="Arial" pitchFamily="34" charset="0"/>
                <a:ea typeface="ＭＳ Ｐゴシック" pitchFamily="-1" charset="-128"/>
                <a:cs typeface="Arial" pitchFamily="34" charset="0"/>
              </a:rPr>
              <a:t>74 </a:t>
            </a:r>
            <a:r>
              <a:rPr lang="en-US" kern="0" dirty="0" smtClean="0">
                <a:solidFill>
                  <a:srgbClr val="000066"/>
                </a:solidFill>
                <a:latin typeface="Arial" pitchFamily="34" charset="0"/>
                <a:ea typeface="ＭＳ Ｐゴシック" pitchFamily="-1" charset="-128"/>
                <a:cs typeface="Arial" pitchFamily="34" charset="0"/>
              </a:rPr>
              <a:t>relapses </a:t>
            </a:r>
            <a:r>
              <a:rPr lang="en-US" kern="0" dirty="0" smtClean="0">
                <a:solidFill>
                  <a:srgbClr val="000066"/>
                </a:solidFill>
                <a:latin typeface="Arial" pitchFamily="34" charset="0"/>
                <a:ea typeface="ＭＳ Ｐゴシック" pitchFamily="-1" charset="-128"/>
                <a:cs typeface="Arial" pitchFamily="34" charset="0"/>
              </a:rPr>
              <a:t>: </a:t>
            </a:r>
          </a:p>
          <a:p>
            <a:pPr marL="1257300" lvl="2" indent="-342900" defTabSz="914400" eaLnBrk="0" fontAlgn="base" hangingPunct="0">
              <a:spcAft>
                <a:spcPct val="0"/>
              </a:spcAft>
              <a:buClr>
                <a:srgbClr val="0070C0"/>
              </a:buClr>
              <a:buFont typeface="Arial" pitchFamily="34" charset="0"/>
              <a:buChar char="–"/>
              <a:defRPr/>
            </a:pPr>
            <a:r>
              <a:rPr lang="en-US" sz="1600" kern="0" dirty="0" smtClean="0">
                <a:solidFill>
                  <a:srgbClr val="000066"/>
                </a:solidFill>
                <a:latin typeface="Arial" pitchFamily="34" charset="0"/>
                <a:ea typeface="ＭＳ Ｐゴシック" pitchFamily="-1" charset="-128"/>
                <a:cs typeface="Arial" pitchFamily="34" charset="0"/>
              </a:rPr>
              <a:t>No SOF-associated mutation (S282T)</a:t>
            </a:r>
          </a:p>
          <a:p>
            <a:pPr marL="1257300" lvl="2" indent="-342900" defTabSz="914400" eaLnBrk="0" fontAlgn="base" hangingPunct="0">
              <a:spcAft>
                <a:spcPct val="0"/>
              </a:spcAft>
              <a:buClr>
                <a:srgbClr val="0070C0"/>
              </a:buClr>
              <a:buFont typeface="Arial" pitchFamily="34" charset="0"/>
              <a:buChar char="–"/>
              <a:defRPr/>
            </a:pPr>
            <a:r>
              <a:rPr lang="en-US" sz="1600" kern="0" dirty="0" smtClean="0">
                <a:solidFill>
                  <a:srgbClr val="000066"/>
                </a:solidFill>
                <a:latin typeface="Arial" pitchFamily="34" charset="0"/>
                <a:ea typeface="ＭＳ Ｐゴシック" pitchFamily="-1" charset="-128"/>
                <a:cs typeface="Arial" pitchFamily="34" charset="0"/>
              </a:rPr>
              <a:t>No change in susceptibility to SOF in patients with NS5B substitutions</a:t>
            </a:r>
          </a:p>
        </p:txBody>
      </p:sp>
      <p:sp>
        <p:nvSpPr>
          <p:cNvPr id="2" name="Rectangle 1"/>
          <p:cNvSpPr/>
          <p:nvPr/>
        </p:nvSpPr>
        <p:spPr>
          <a:xfrm>
            <a:off x="406396" y="2746505"/>
            <a:ext cx="842501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14400" eaLnBrk="0" fontAlgn="base" hangingPunct="0">
              <a:spcAft>
                <a:spcPct val="0"/>
              </a:spcAft>
              <a:buClr>
                <a:srgbClr val="CC3300"/>
              </a:buClr>
              <a:defRPr/>
            </a:pPr>
            <a:r>
              <a:rPr lang="en-US" sz="2000" b="1" kern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Multivariate analysis of factors associated</a:t>
            </a:r>
            <a:br>
              <a:rPr lang="en-US" sz="2000" b="1" kern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</a:br>
            <a:r>
              <a:rPr lang="en-US" sz="2000" b="1" kern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with SVR</a:t>
            </a:r>
            <a:r>
              <a:rPr lang="en-US" sz="2000" b="1" kern="0" baseline="-2500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12 </a:t>
            </a:r>
            <a:r>
              <a:rPr lang="en-US" sz="2000" b="1" kern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in SOF + RBV group </a:t>
            </a:r>
            <a:endParaRPr lang="en-US" sz="2000" b="1" kern="0" baseline="-25000" dirty="0">
              <a:solidFill>
                <a:srgbClr val="0070C0"/>
              </a:solidFill>
              <a:latin typeface="Calibri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3501223"/>
              </p:ext>
            </p:extLst>
          </p:nvPr>
        </p:nvGraphicFramePr>
        <p:xfrm>
          <a:off x="359497" y="3582813"/>
          <a:ext cx="8359576" cy="1554479"/>
        </p:xfrm>
        <a:graphic>
          <a:graphicData uri="http://schemas.openxmlformats.org/drawingml/2006/table">
            <a:tbl>
              <a:tblPr/>
              <a:tblGrid>
                <a:gridCol w="4171645"/>
                <a:gridCol w="2027267"/>
                <a:gridCol w="2160664"/>
              </a:tblGrid>
              <a:tr h="301846">
                <a:tc>
                  <a:txBody>
                    <a:bodyPr/>
                    <a:lstStyle/>
                    <a:p>
                      <a:endParaRPr lang="fr-FR" sz="1400" b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>
                          <a:solidFill>
                            <a:srgbClr val="333399"/>
                          </a:solidFill>
                          <a:latin typeface="+mj-lt"/>
                        </a:rPr>
                        <a:t>OR (95% CI)</a:t>
                      </a:r>
                      <a:endParaRPr lang="fr-FR" sz="1600" b="1" dirty="0">
                        <a:solidFill>
                          <a:srgbClr val="333399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>
                          <a:solidFill>
                            <a:srgbClr val="333399"/>
                          </a:solidFill>
                          <a:latin typeface="+mj-lt"/>
                        </a:rPr>
                        <a:t>p</a:t>
                      </a:r>
                      <a:endParaRPr lang="fr-FR" sz="1600" b="1" dirty="0">
                        <a:solidFill>
                          <a:srgbClr val="333399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01846">
                <a:tc>
                  <a:txBody>
                    <a:bodyPr/>
                    <a:lstStyle/>
                    <a:p>
                      <a:r>
                        <a:rPr lang="fr-FR" sz="1400" b="1" dirty="0" err="1" smtClean="0">
                          <a:solidFill>
                            <a:srgbClr val="000066"/>
                          </a:solidFill>
                        </a:rPr>
                        <a:t>Genotype</a:t>
                      </a:r>
                      <a:r>
                        <a:rPr lang="fr-FR" sz="1400" b="1" dirty="0" smtClean="0">
                          <a:solidFill>
                            <a:srgbClr val="000066"/>
                          </a:solidFill>
                        </a:rPr>
                        <a:t> 2 (vs 3)</a:t>
                      </a:r>
                      <a:endParaRPr lang="fr-FR" sz="1400" b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rgbClr val="000066"/>
                          </a:solidFill>
                        </a:rPr>
                        <a:t>42.49 (9.54 – 189.2)</a:t>
                      </a:r>
                      <a:endParaRPr lang="fr-FR" sz="1400" b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rgbClr val="000066"/>
                          </a:solidFill>
                        </a:rPr>
                        <a:t>&lt; 0.0001</a:t>
                      </a:r>
                      <a:endParaRPr lang="fr-FR" sz="1400" b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1846">
                <a:tc>
                  <a:txBody>
                    <a:bodyPr/>
                    <a:lstStyle/>
                    <a:p>
                      <a:r>
                        <a:rPr lang="fr-FR" sz="1400" b="1" dirty="0" err="1" smtClean="0">
                          <a:solidFill>
                            <a:srgbClr val="000066"/>
                          </a:solidFill>
                        </a:rPr>
                        <a:t>Cirrhosis</a:t>
                      </a:r>
                      <a:r>
                        <a:rPr lang="fr-FR" sz="1400" b="1" dirty="0" smtClean="0">
                          <a:solidFill>
                            <a:srgbClr val="000066"/>
                          </a:solidFill>
                        </a:rPr>
                        <a:t> (no vs </a:t>
                      </a:r>
                      <a:r>
                        <a:rPr lang="fr-FR" sz="1400" b="1" dirty="0" err="1" smtClean="0">
                          <a:solidFill>
                            <a:srgbClr val="000066"/>
                          </a:solidFill>
                        </a:rPr>
                        <a:t>yes</a:t>
                      </a:r>
                      <a:r>
                        <a:rPr lang="fr-FR" sz="1400" b="1" dirty="0" smtClean="0">
                          <a:solidFill>
                            <a:srgbClr val="000066"/>
                          </a:solidFill>
                        </a:rPr>
                        <a:t>)</a:t>
                      </a:r>
                      <a:endParaRPr lang="fr-FR" sz="1400" b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rgbClr val="000066"/>
                          </a:solidFill>
                        </a:rPr>
                        <a:t>2.94 (1.38 – 6.26)</a:t>
                      </a:r>
                      <a:endParaRPr lang="fr-FR" sz="1400" b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rgbClr val="000066"/>
                          </a:solidFill>
                        </a:rPr>
                        <a:t>0.005</a:t>
                      </a:r>
                      <a:endParaRPr lang="fr-FR" sz="1400" b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01846">
                <a:tc>
                  <a:txBody>
                    <a:bodyPr/>
                    <a:lstStyle/>
                    <a:p>
                      <a:r>
                        <a:rPr lang="fr-FR" sz="1400" b="1" dirty="0" smtClean="0">
                          <a:solidFill>
                            <a:srgbClr val="000066"/>
                          </a:solidFill>
                        </a:rPr>
                        <a:t>Baseline HCV RNA &lt; vs ≥ 6 log</a:t>
                      </a:r>
                      <a:r>
                        <a:rPr lang="fr-FR" sz="1400" b="1" baseline="-25000" dirty="0" smtClean="0">
                          <a:solidFill>
                            <a:srgbClr val="000066"/>
                          </a:solidFill>
                        </a:rPr>
                        <a:t>10</a:t>
                      </a:r>
                      <a:r>
                        <a:rPr lang="fr-FR" sz="1400" b="1" dirty="0" smtClean="0">
                          <a:solidFill>
                            <a:srgbClr val="000066"/>
                          </a:solidFill>
                        </a:rPr>
                        <a:t> IU/ml</a:t>
                      </a:r>
                      <a:endParaRPr lang="fr-FR" sz="1400" b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rgbClr val="000066"/>
                          </a:solidFill>
                        </a:rPr>
                        <a:t>2.33 (1.24 – 4.37)</a:t>
                      </a:r>
                      <a:endParaRPr lang="fr-FR" sz="1400" b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rgbClr val="000066"/>
                          </a:solidFill>
                        </a:rPr>
                        <a:t>0.009</a:t>
                      </a:r>
                      <a:endParaRPr lang="fr-FR" sz="1400" b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1846">
                <a:tc>
                  <a:txBody>
                    <a:bodyPr/>
                    <a:lstStyle/>
                    <a:p>
                      <a:r>
                        <a:rPr lang="fr-FR" sz="1400" b="1" dirty="0" smtClean="0">
                          <a:solidFill>
                            <a:srgbClr val="000066"/>
                          </a:solidFill>
                        </a:rPr>
                        <a:t>RBV </a:t>
                      </a:r>
                      <a:r>
                        <a:rPr lang="fr-FR" sz="1400" b="1" dirty="0" err="1" smtClean="0">
                          <a:solidFill>
                            <a:srgbClr val="000066"/>
                          </a:solidFill>
                        </a:rPr>
                        <a:t>exposure</a:t>
                      </a:r>
                      <a:r>
                        <a:rPr lang="fr-FR" sz="1400" b="1" dirty="0" smtClean="0">
                          <a:solidFill>
                            <a:srgbClr val="000066"/>
                          </a:solidFill>
                        </a:rPr>
                        <a:t>, mg/kg/</a:t>
                      </a:r>
                      <a:r>
                        <a:rPr lang="fr-FR" sz="1400" b="1" dirty="0" err="1" smtClean="0">
                          <a:solidFill>
                            <a:srgbClr val="000066"/>
                          </a:solidFill>
                        </a:rPr>
                        <a:t>day</a:t>
                      </a:r>
                      <a:endParaRPr lang="fr-FR" sz="1400" b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rgbClr val="000066"/>
                          </a:solidFill>
                        </a:rPr>
                        <a:t>1.26 (1.09 – 1.46)</a:t>
                      </a:r>
                      <a:endParaRPr lang="fr-FR" sz="1400" b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rgbClr val="000066"/>
                          </a:solidFill>
                        </a:rPr>
                        <a:t>0.002</a:t>
                      </a:r>
                      <a:endParaRPr lang="fr-FR" sz="1400" b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</a:tbl>
          </a:graphicData>
        </a:graphic>
      </p:graphicFrame>
      <p:grpSp>
        <p:nvGrpSpPr>
          <p:cNvPr id="7" name="Grouper 26"/>
          <p:cNvGrpSpPr/>
          <p:nvPr/>
        </p:nvGrpSpPr>
        <p:grpSpPr>
          <a:xfrm>
            <a:off x="0" y="6570663"/>
            <a:ext cx="857250" cy="288111"/>
            <a:chOff x="0" y="6570663"/>
            <a:chExt cx="1258957" cy="288111"/>
          </a:xfrm>
        </p:grpSpPr>
        <p:sp>
          <p:nvSpPr>
            <p:cNvPr id="8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088532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b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9" name="ZoneTexte 23"/>
            <p:cNvSpPr txBox="1">
              <a:spLocks noChangeArrowheads="1"/>
            </p:cNvSpPr>
            <p:nvPr/>
          </p:nvSpPr>
          <p:spPr bwMode="auto">
            <a:xfrm>
              <a:off x="76199" y="6581775"/>
              <a:ext cx="1182758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200" b="1" i="1" dirty="0" smtClean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FISSION</a:t>
              </a:r>
              <a:endParaRPr lang="en-GB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  <p:sp>
        <p:nvSpPr>
          <p:cNvPr id="11" name="Rectangle 27"/>
          <p:cNvSpPr>
            <a:spLocks noGrp="1" noChangeArrowheads="1"/>
          </p:cNvSpPr>
          <p:nvPr>
            <p:ph type="title"/>
          </p:nvPr>
        </p:nvSpPr>
        <p:spPr>
          <a:xfrm>
            <a:off x="50799" y="31356"/>
            <a:ext cx="8736013" cy="1106488"/>
          </a:xfrm>
        </p:spPr>
        <p:txBody>
          <a:bodyPr/>
          <a:lstStyle/>
          <a:p>
            <a:pPr lvl="0"/>
            <a:r>
              <a:rPr lang="fr-FR" sz="3200" dirty="0" smtClean="0">
                <a:ea typeface="ＭＳ Ｐゴシック" pitchFamily="-1" charset="-128"/>
                <a:cs typeface="ＭＳ Ｐゴシック" pitchFamily="-1" charset="-128"/>
              </a:rPr>
              <a:t>FISSION </a:t>
            </a:r>
            <a:r>
              <a:rPr lang="fr-FR" sz="3200" dirty="0" err="1" smtClean="0">
                <a:ea typeface="ＭＳ Ｐゴシック" pitchFamily="-1" charset="-128"/>
                <a:cs typeface="ＭＳ Ｐゴシック" pitchFamily="-1" charset="-128"/>
              </a:rPr>
              <a:t>Study</a:t>
            </a: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: SOF + RBV </a:t>
            </a:r>
            <a:r>
              <a:rPr lang="en-GB" sz="3200" dirty="0" err="1" smtClean="0">
                <a:ea typeface="ＭＳ Ｐゴシック" pitchFamily="-1" charset="-128"/>
                <a:cs typeface="ＭＳ Ｐゴシック" pitchFamily="-1" charset="-128"/>
              </a:rPr>
              <a:t>vs</a:t>
            </a: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 </a:t>
            </a:r>
            <a:r>
              <a:rPr lang="fr-FR" sz="3200" dirty="0" smtClean="0">
                <a:ea typeface="ＭＳ Ｐゴシック" pitchFamily="-1" charset="-128"/>
                <a:cs typeface="ＭＳ Ｐゴシック" pitchFamily="-1" charset="-128"/>
              </a:rPr>
              <a:t>PEG-IFN</a:t>
            </a:r>
            <a:r>
              <a:rPr lang="fr-FR" sz="3200" dirty="0" smtClean="0">
                <a:latin typeface="Symbol" charset="2"/>
                <a:ea typeface="ＭＳ Ｐゴシック" pitchFamily="-1" charset="-128"/>
                <a:cs typeface="Symbol" charset="2"/>
              </a:rPr>
              <a:t>a</a:t>
            </a:r>
            <a:r>
              <a:rPr lang="fr-FR" sz="3200" dirty="0" smtClean="0">
                <a:ea typeface="ＭＳ Ｐゴシック" pitchFamily="-1" charset="-128"/>
                <a:cs typeface="ＭＳ Ｐゴシック" pitchFamily="-1" charset="-128"/>
              </a:rPr>
              <a:t>-2a + RBV</a:t>
            </a:r>
            <a:br>
              <a:rPr lang="fr-FR" sz="3200" dirty="0" smtClean="0">
                <a:ea typeface="ＭＳ Ｐゴシック" pitchFamily="-1" charset="-128"/>
                <a:cs typeface="ＭＳ Ｐゴシック" pitchFamily="-1" charset="-128"/>
              </a:rPr>
            </a:b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for HCV genotype 2 and 3</a:t>
            </a:r>
            <a:endParaRPr lang="en-GB" sz="3200" dirty="0"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12" name="ZoneTexte 69"/>
          <p:cNvSpPr txBox="1">
            <a:spLocks noChangeArrowheads="1"/>
          </p:cNvSpPr>
          <p:nvPr/>
        </p:nvSpPr>
        <p:spPr bwMode="auto">
          <a:xfrm>
            <a:off x="5638800" y="6574023"/>
            <a:ext cx="348334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r"/>
            <a:r>
              <a:rPr lang="pt-BR" sz="1200" i="1" dirty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Lawitz E. NEJM </a:t>
            </a:r>
            <a:r>
              <a:rPr lang="pt-BR" sz="1200" i="1" dirty="0" smtClean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2013;368:1878-87</a:t>
            </a:r>
            <a:endParaRPr lang="pt-BR" sz="1200" i="1" dirty="0">
              <a:solidFill>
                <a:srgbClr val="0070C0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98653" y="1116000"/>
            <a:ext cx="8748712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fr-FR" sz="2700" b="1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Adverse </a:t>
            </a:r>
            <a:r>
              <a:rPr lang="fr-FR" sz="2700" b="1" dirty="0" err="1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events</a:t>
            </a:r>
            <a:r>
              <a:rPr lang="fr-FR" sz="2700" b="1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, n (%)</a:t>
            </a:r>
            <a:endParaRPr lang="en-GB" sz="2700" b="1" dirty="0">
              <a:solidFill>
                <a:srgbClr val="0070C0"/>
              </a:solidFill>
              <a:latin typeface="Calibri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graphicFrame>
        <p:nvGraphicFramePr>
          <p:cNvPr id="6" name="Group 77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4020348659"/>
              </p:ext>
            </p:extLst>
          </p:nvPr>
        </p:nvGraphicFramePr>
        <p:xfrm>
          <a:off x="395288" y="1731665"/>
          <a:ext cx="8319719" cy="4690368"/>
        </p:xfrm>
        <a:graphic>
          <a:graphicData uri="http://schemas.openxmlformats.org/drawingml/2006/table">
            <a:tbl>
              <a:tblPr/>
              <a:tblGrid>
                <a:gridCol w="3569140"/>
                <a:gridCol w="1966353"/>
                <a:gridCol w="2784226"/>
              </a:tblGrid>
              <a:tr h="20992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SOF + RBV 12W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256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0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PEG-IFN</a:t>
                      </a: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Symbol" charset="2"/>
                          <a:ea typeface="ＭＳ Ｐゴシック" pitchFamily="-109" charset="-128"/>
                          <a:cs typeface="Symbol" charset="2"/>
                        </a:rPr>
                        <a:t>a</a:t>
                      </a: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-2a + RBV 24W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243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00"/>
                    </a:solidFill>
                  </a:tcPr>
                </a:tc>
              </a:tr>
              <a:tr h="20992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AE leading to treatment discontinuation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 (1%)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26 (11%)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0992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Serious adverse event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7 (3%)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 (1%)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7290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AE occurring in &gt; 15% in either group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Fatigue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Headache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Nausea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Insomnia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Decreased appetite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Influenza-like illness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Chills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Rash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Diarrhea</a:t>
                      </a: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Pruritus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Myalgia</a:t>
                      </a: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Irritability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36%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25%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18%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12%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7%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9%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9%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7%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8%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55%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44%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29%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29%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18%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18%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18%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18%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17%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17%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16%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16%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pSp>
        <p:nvGrpSpPr>
          <p:cNvPr id="4" name="Grouper 26"/>
          <p:cNvGrpSpPr/>
          <p:nvPr/>
        </p:nvGrpSpPr>
        <p:grpSpPr>
          <a:xfrm>
            <a:off x="0" y="6570663"/>
            <a:ext cx="857250" cy="288111"/>
            <a:chOff x="0" y="6570663"/>
            <a:chExt cx="1258957" cy="288111"/>
          </a:xfrm>
        </p:grpSpPr>
        <p:sp>
          <p:nvSpPr>
            <p:cNvPr id="7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088532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b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8" name="ZoneTexte 23"/>
            <p:cNvSpPr txBox="1">
              <a:spLocks noChangeArrowheads="1"/>
            </p:cNvSpPr>
            <p:nvPr/>
          </p:nvSpPr>
          <p:spPr bwMode="auto">
            <a:xfrm>
              <a:off x="76199" y="6581775"/>
              <a:ext cx="1182758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200" b="1" i="1" dirty="0" smtClean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FISSION</a:t>
              </a:r>
              <a:endParaRPr lang="en-GB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  <p:sp>
        <p:nvSpPr>
          <p:cNvPr id="9" name="Rectangle 27"/>
          <p:cNvSpPr>
            <a:spLocks noGrp="1" noChangeArrowheads="1"/>
          </p:cNvSpPr>
          <p:nvPr>
            <p:ph type="title"/>
          </p:nvPr>
        </p:nvSpPr>
        <p:spPr>
          <a:xfrm>
            <a:off x="50799" y="31356"/>
            <a:ext cx="8736013" cy="1106488"/>
          </a:xfrm>
        </p:spPr>
        <p:txBody>
          <a:bodyPr/>
          <a:lstStyle/>
          <a:p>
            <a:pPr lvl="0"/>
            <a:r>
              <a:rPr lang="fr-FR" sz="3200" dirty="0" smtClean="0">
                <a:ea typeface="ＭＳ Ｐゴシック" pitchFamily="-1" charset="-128"/>
                <a:cs typeface="ＭＳ Ｐゴシック" pitchFamily="-1" charset="-128"/>
              </a:rPr>
              <a:t>FISSION </a:t>
            </a:r>
            <a:r>
              <a:rPr lang="fr-FR" sz="3200" dirty="0" err="1" smtClean="0">
                <a:ea typeface="ＭＳ Ｐゴシック" pitchFamily="-1" charset="-128"/>
                <a:cs typeface="ＭＳ Ｐゴシック" pitchFamily="-1" charset="-128"/>
              </a:rPr>
              <a:t>Study</a:t>
            </a: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: SOF + RBV </a:t>
            </a:r>
            <a:r>
              <a:rPr lang="en-GB" sz="3200" dirty="0" err="1" smtClean="0">
                <a:ea typeface="ＭＳ Ｐゴシック" pitchFamily="-1" charset="-128"/>
                <a:cs typeface="ＭＳ Ｐゴシック" pitchFamily="-1" charset="-128"/>
              </a:rPr>
              <a:t>vs</a:t>
            </a: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 </a:t>
            </a:r>
            <a:r>
              <a:rPr lang="fr-FR" sz="3200" dirty="0" smtClean="0">
                <a:ea typeface="ＭＳ Ｐゴシック" pitchFamily="-1" charset="-128"/>
                <a:cs typeface="ＭＳ Ｐゴシック" pitchFamily="-1" charset="-128"/>
              </a:rPr>
              <a:t>PEG-IFN</a:t>
            </a:r>
            <a:r>
              <a:rPr lang="fr-FR" sz="3200" dirty="0" smtClean="0">
                <a:latin typeface="Symbol" charset="2"/>
                <a:ea typeface="ＭＳ Ｐゴシック" pitchFamily="-1" charset="-128"/>
                <a:cs typeface="Symbol" charset="2"/>
              </a:rPr>
              <a:t>a</a:t>
            </a:r>
            <a:r>
              <a:rPr lang="fr-FR" sz="3200" dirty="0" smtClean="0">
                <a:ea typeface="ＭＳ Ｐゴシック" pitchFamily="-1" charset="-128"/>
                <a:cs typeface="ＭＳ Ｐゴシック" pitchFamily="-1" charset="-128"/>
              </a:rPr>
              <a:t>-2a + RBV</a:t>
            </a:r>
            <a:br>
              <a:rPr lang="fr-FR" sz="3200" dirty="0" smtClean="0">
                <a:ea typeface="ＭＳ Ｐゴシック" pitchFamily="-1" charset="-128"/>
                <a:cs typeface="ＭＳ Ｐゴシック" pitchFamily="-1" charset="-128"/>
              </a:rPr>
            </a:b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for HCV genotype 2 and 3</a:t>
            </a:r>
            <a:endParaRPr lang="en-GB" sz="3200" dirty="0"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10" name="ZoneTexte 69"/>
          <p:cNvSpPr txBox="1">
            <a:spLocks noChangeArrowheads="1"/>
          </p:cNvSpPr>
          <p:nvPr/>
        </p:nvSpPr>
        <p:spPr bwMode="auto">
          <a:xfrm>
            <a:off x="5638800" y="6574023"/>
            <a:ext cx="348334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r"/>
            <a:r>
              <a:rPr lang="pt-BR" sz="1200" i="1" dirty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Lawitz E. NEJM </a:t>
            </a:r>
            <a:r>
              <a:rPr lang="pt-BR" sz="1200" i="1" dirty="0" smtClean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2013;368:1878-87</a:t>
            </a:r>
            <a:endParaRPr lang="pt-BR" sz="1200" i="1" dirty="0">
              <a:solidFill>
                <a:srgbClr val="0070C0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740" name="Espace réservé du contenu 2"/>
          <p:cNvSpPr>
            <a:spLocks noGrp="1"/>
          </p:cNvSpPr>
          <p:nvPr>
            <p:ph idx="4294967295"/>
          </p:nvPr>
        </p:nvSpPr>
        <p:spPr>
          <a:xfrm>
            <a:off x="108000" y="1188000"/>
            <a:ext cx="8810414" cy="5303838"/>
          </a:xfrm>
        </p:spPr>
        <p:txBody>
          <a:bodyPr/>
          <a:lstStyle/>
          <a:p>
            <a:pPr>
              <a:spcBef>
                <a:spcPts val="302"/>
              </a:spcBef>
              <a:buClr>
                <a:srgbClr val="0070C0"/>
              </a:buClr>
            </a:pPr>
            <a:r>
              <a:rPr lang="en-US" sz="2800" b="1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Summary</a:t>
            </a:r>
          </a:p>
          <a:p>
            <a:pPr lvl="1">
              <a:spcBef>
                <a:spcPts val="302"/>
              </a:spcBef>
              <a:buClr>
                <a:srgbClr val="0070C0"/>
              </a:buClr>
            </a:pPr>
            <a:r>
              <a:rPr lang="en-US" sz="2000" dirty="0" smtClean="0">
                <a:ea typeface="ＭＳ Ｐゴシック" pitchFamily="-1" charset="-128"/>
                <a:cs typeface="ＭＳ Ｐゴシック" pitchFamily="-1" charset="-128"/>
              </a:rPr>
              <a:t>In this open-label, </a:t>
            </a:r>
            <a:r>
              <a:rPr lang="en-US" sz="2000" dirty="0" err="1" smtClean="0">
                <a:ea typeface="ＭＳ Ｐゴシック" pitchFamily="-1" charset="-128"/>
                <a:cs typeface="ＭＳ Ｐゴシック" pitchFamily="-1" charset="-128"/>
              </a:rPr>
              <a:t>randomised</a:t>
            </a:r>
            <a:r>
              <a:rPr lang="en-US" sz="2000" dirty="0" smtClean="0">
                <a:ea typeface="ＭＳ Ｐゴシック" pitchFamily="-1" charset="-128"/>
                <a:cs typeface="ＭＳ Ｐゴシック" pitchFamily="-1" charset="-128"/>
              </a:rPr>
              <a:t> trial of previously untreated patients with genotype 2 or 3 infection, the rate SVR</a:t>
            </a:r>
            <a:r>
              <a:rPr lang="en-US" sz="2000" baseline="-25000" dirty="0" smtClean="0">
                <a:ea typeface="ＭＳ Ｐゴシック" pitchFamily="-1" charset="-128"/>
                <a:cs typeface="ＭＳ Ｐゴシック" pitchFamily="-1" charset="-128"/>
              </a:rPr>
              <a:t>12 </a:t>
            </a:r>
            <a:r>
              <a:rPr lang="en-US" sz="2000" dirty="0" smtClean="0">
                <a:ea typeface="ＭＳ Ｐゴシック" pitchFamily="-1" charset="-128"/>
                <a:cs typeface="ＭＳ Ｐゴシック" pitchFamily="-1" charset="-128"/>
              </a:rPr>
              <a:t>was the same among patients who were assigned 12 weeks of SOF + RBV or 24 weeks of PEG-IFN </a:t>
            </a:r>
            <a:r>
              <a:rPr lang="en-US" sz="2000" dirty="0" smtClean="0">
                <a:ea typeface="ＭＳ Ｐゴシック" pitchFamily="-1" charset="-128"/>
                <a:cs typeface="ＭＳ Ｐゴシック" pitchFamily="-1" charset="-128"/>
              </a:rPr>
              <a:t>+ </a:t>
            </a:r>
            <a:r>
              <a:rPr lang="en-US" sz="2000" dirty="0" smtClean="0">
                <a:ea typeface="ＭＳ Ｐゴシック" pitchFamily="-1" charset="-128"/>
                <a:cs typeface="ＭＳ Ｐゴシック" pitchFamily="-1" charset="-128"/>
              </a:rPr>
              <a:t>RBV (67% in each group)</a:t>
            </a:r>
          </a:p>
          <a:p>
            <a:pPr lvl="2">
              <a:spcBef>
                <a:spcPts val="302"/>
              </a:spcBef>
              <a:buClr>
                <a:srgbClr val="0070C0"/>
              </a:buClr>
            </a:pPr>
            <a:r>
              <a:rPr lang="en-US" sz="1800" dirty="0" smtClean="0">
                <a:ea typeface="ＭＳ Ｐゴシック" pitchFamily="-1" charset="-128"/>
                <a:cs typeface="ＭＳ Ｐゴシック" pitchFamily="-1" charset="-128"/>
              </a:rPr>
              <a:t>In genotype 2, </a:t>
            </a:r>
            <a:r>
              <a:rPr lang="en-US" sz="1800" dirty="0">
                <a:ea typeface="ＭＳ Ｐゴシック" pitchFamily="-1" charset="-128"/>
                <a:cs typeface="ＭＳ Ｐゴシック" pitchFamily="-1" charset="-128"/>
              </a:rPr>
              <a:t>SVR</a:t>
            </a:r>
            <a:r>
              <a:rPr lang="en-US" sz="1800" baseline="-25000" dirty="0">
                <a:ea typeface="ＭＳ Ｐゴシック" pitchFamily="-1" charset="-128"/>
                <a:cs typeface="ＭＳ Ｐゴシック" pitchFamily="-1" charset="-128"/>
              </a:rPr>
              <a:t>12 </a:t>
            </a:r>
            <a:r>
              <a:rPr lang="en-US" sz="1800" dirty="0" smtClean="0">
                <a:ea typeface="ＭＳ Ｐゴシック" pitchFamily="-1" charset="-128"/>
                <a:cs typeface="ＭＳ Ｐゴシック" pitchFamily="-1" charset="-128"/>
              </a:rPr>
              <a:t>was higher with SOF + RBV (97% </a:t>
            </a:r>
            <a:r>
              <a:rPr lang="en-US" sz="1800" dirty="0" err="1" smtClean="0">
                <a:ea typeface="ＭＳ Ｐゴシック" pitchFamily="-1" charset="-128"/>
                <a:cs typeface="ＭＳ Ｐゴシック" pitchFamily="-1" charset="-128"/>
              </a:rPr>
              <a:t>vs</a:t>
            </a:r>
            <a:r>
              <a:rPr lang="en-US" sz="1800" dirty="0" smtClean="0">
                <a:ea typeface="ＭＳ Ｐゴシック" pitchFamily="-1" charset="-128"/>
                <a:cs typeface="ＭＳ Ｐゴシック" pitchFamily="-1" charset="-128"/>
              </a:rPr>
              <a:t> 78%)</a:t>
            </a:r>
          </a:p>
          <a:p>
            <a:pPr lvl="2">
              <a:spcBef>
                <a:spcPts val="302"/>
              </a:spcBef>
              <a:buClr>
                <a:srgbClr val="0070C0"/>
              </a:buClr>
            </a:pPr>
            <a:r>
              <a:rPr lang="en-US" sz="1800" dirty="0" smtClean="0">
                <a:ea typeface="ＭＳ Ｐゴシック" pitchFamily="-1" charset="-128"/>
                <a:cs typeface="ＭＳ Ｐゴシック" pitchFamily="-1" charset="-128"/>
              </a:rPr>
              <a:t>In genotype </a:t>
            </a:r>
            <a:r>
              <a:rPr lang="en-US" sz="1800" dirty="0">
                <a:ea typeface="ＭＳ Ｐゴシック" pitchFamily="-1" charset="-128"/>
                <a:cs typeface="ＭＳ Ｐゴシック" pitchFamily="-1" charset="-128"/>
              </a:rPr>
              <a:t>2, SVR</a:t>
            </a:r>
            <a:r>
              <a:rPr lang="en-US" sz="1800" baseline="-25000" dirty="0">
                <a:ea typeface="ＭＳ Ｐゴシック" pitchFamily="-1" charset="-128"/>
                <a:cs typeface="ＭＳ Ｐゴシック" pitchFamily="-1" charset="-128"/>
              </a:rPr>
              <a:t>12 </a:t>
            </a:r>
            <a:r>
              <a:rPr lang="en-US" sz="1800" dirty="0">
                <a:ea typeface="ＭＳ Ｐゴシック" pitchFamily="-1" charset="-128"/>
                <a:cs typeface="ＭＳ Ｐゴシック" pitchFamily="-1" charset="-128"/>
              </a:rPr>
              <a:t>was </a:t>
            </a:r>
            <a:r>
              <a:rPr lang="en-US" sz="1800" dirty="0" smtClean="0">
                <a:ea typeface="ＭＳ Ｐゴシック" pitchFamily="-1" charset="-128"/>
                <a:cs typeface="ＭＳ Ｐゴシック" pitchFamily="-1" charset="-128"/>
              </a:rPr>
              <a:t>similarly low in both groups (56% </a:t>
            </a:r>
            <a:r>
              <a:rPr lang="en-US" sz="1800" dirty="0" err="1" smtClean="0">
                <a:ea typeface="ＭＳ Ｐゴシック" pitchFamily="-1" charset="-128"/>
                <a:cs typeface="ＭＳ Ｐゴシック" pitchFamily="-1" charset="-128"/>
              </a:rPr>
              <a:t>vs</a:t>
            </a:r>
            <a:r>
              <a:rPr lang="en-US" sz="1800" dirty="0" smtClean="0">
                <a:ea typeface="ＭＳ Ｐゴシック" pitchFamily="-1" charset="-128"/>
                <a:cs typeface="ＭＳ Ｐゴシック" pitchFamily="-1" charset="-128"/>
              </a:rPr>
              <a:t> 63%)</a:t>
            </a:r>
            <a:endParaRPr lang="en-US" sz="1800" dirty="0">
              <a:ea typeface="ＭＳ Ｐゴシック" pitchFamily="-1" charset="-128"/>
              <a:cs typeface="ＭＳ Ｐゴシック" pitchFamily="-1" charset="-128"/>
            </a:endParaRPr>
          </a:p>
          <a:p>
            <a:pPr lvl="1">
              <a:spcBef>
                <a:spcPts val="302"/>
              </a:spcBef>
              <a:buClr>
                <a:srgbClr val="0070C0"/>
              </a:buClr>
            </a:pPr>
            <a:r>
              <a:rPr lang="en-US" sz="2000" dirty="0" smtClean="0"/>
              <a:t>SOF + RBV was associated with fewer adverse events than PEG-IFN </a:t>
            </a:r>
            <a:br>
              <a:rPr lang="en-US" sz="2000" dirty="0" smtClean="0"/>
            </a:br>
            <a:r>
              <a:rPr lang="en-US" sz="2000" dirty="0" smtClean="0"/>
              <a:t>+ RBV</a:t>
            </a:r>
          </a:p>
          <a:p>
            <a:pPr lvl="2">
              <a:spcBef>
                <a:spcPts val="302"/>
              </a:spcBef>
              <a:buClr>
                <a:srgbClr val="0070C0"/>
              </a:buClr>
            </a:pPr>
            <a:r>
              <a:rPr lang="en-US" dirty="0" smtClean="0"/>
              <a:t>Influenza-like constitutional symptoms and neuropsychiatric events were less common among patients receiving SOF + RBV than among those receiving PEG-IFN + RBV. </a:t>
            </a:r>
          </a:p>
          <a:p>
            <a:pPr lvl="2">
              <a:spcBef>
                <a:spcPts val="302"/>
              </a:spcBef>
              <a:buClr>
                <a:srgbClr val="0070C0"/>
              </a:buClr>
            </a:pPr>
            <a:r>
              <a:rPr lang="en-US" dirty="0" smtClean="0"/>
              <a:t>Although the rates of anemia was similar in both groups, </a:t>
            </a:r>
            <a:r>
              <a:rPr lang="en-US" dirty="0" err="1" smtClean="0"/>
              <a:t>neutropenia</a:t>
            </a:r>
            <a:r>
              <a:rPr lang="en-US" dirty="0" smtClean="0"/>
              <a:t> and thrombocytopenia were not observed in the SOF + RBV group</a:t>
            </a:r>
            <a:endParaRPr lang="en-US" sz="4800" dirty="0">
              <a:ea typeface="ＭＳ Ｐゴシック" pitchFamily="-1" charset="-128"/>
              <a:cs typeface="ＭＳ Ｐゴシック" pitchFamily="-1" charset="-128"/>
            </a:endParaRPr>
          </a:p>
          <a:p>
            <a:pPr lvl="1">
              <a:spcBef>
                <a:spcPts val="302"/>
              </a:spcBef>
              <a:buClr>
                <a:srgbClr val="0070C0"/>
              </a:buClr>
            </a:pPr>
            <a:r>
              <a:rPr lang="en-US" sz="2000" dirty="0">
                <a:ea typeface="ＭＳ Ｐゴシック" pitchFamily="-1" charset="-128"/>
                <a:cs typeface="ＭＳ Ｐゴシック" pitchFamily="-1" charset="-128"/>
              </a:rPr>
              <a:t>No </a:t>
            </a:r>
            <a:r>
              <a:rPr lang="en-US" sz="2000" dirty="0" err="1">
                <a:ea typeface="ＭＳ Ｐゴシック" pitchFamily="-1" charset="-128"/>
                <a:cs typeface="ＭＳ Ｐゴシック" pitchFamily="-1" charset="-128"/>
              </a:rPr>
              <a:t>virologic</a:t>
            </a:r>
            <a:r>
              <a:rPr lang="en-US" sz="2000" dirty="0">
                <a:ea typeface="ＭＳ Ｐゴシック" pitchFamily="-1" charset="-128"/>
                <a:cs typeface="ＭＳ Ｐゴシック" pitchFamily="-1" charset="-128"/>
              </a:rPr>
              <a:t> resistance was detected in patients who did not have a sustained </a:t>
            </a:r>
            <a:r>
              <a:rPr lang="en-US" sz="2000" dirty="0" err="1">
                <a:ea typeface="ＭＳ Ｐゴシック" pitchFamily="-1" charset="-128"/>
                <a:cs typeface="ＭＳ Ｐゴシック" pitchFamily="-1" charset="-128"/>
              </a:rPr>
              <a:t>virologic</a:t>
            </a:r>
            <a:r>
              <a:rPr lang="en-US" sz="2000" dirty="0">
                <a:ea typeface="ＭＳ Ｐゴシック" pitchFamily="-1" charset="-128"/>
                <a:cs typeface="ＭＳ Ｐゴシック" pitchFamily="-1" charset="-128"/>
              </a:rPr>
              <a:t> </a:t>
            </a:r>
            <a:r>
              <a:rPr lang="en-US" sz="2000" dirty="0" smtClean="0">
                <a:ea typeface="ＭＳ Ｐゴシック" pitchFamily="-1" charset="-128"/>
                <a:cs typeface="ＭＳ Ｐゴシック" pitchFamily="-1" charset="-128"/>
              </a:rPr>
              <a:t>response</a:t>
            </a:r>
          </a:p>
        </p:txBody>
      </p:sp>
      <p:grpSp>
        <p:nvGrpSpPr>
          <p:cNvPr id="3" name="Grouper 26"/>
          <p:cNvGrpSpPr/>
          <p:nvPr/>
        </p:nvGrpSpPr>
        <p:grpSpPr>
          <a:xfrm>
            <a:off x="0" y="6570663"/>
            <a:ext cx="857250" cy="288111"/>
            <a:chOff x="0" y="6570663"/>
            <a:chExt cx="1258957" cy="288111"/>
          </a:xfrm>
        </p:grpSpPr>
        <p:sp>
          <p:nvSpPr>
            <p:cNvPr id="4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088532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b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5" name="ZoneTexte 23"/>
            <p:cNvSpPr txBox="1">
              <a:spLocks noChangeArrowheads="1"/>
            </p:cNvSpPr>
            <p:nvPr/>
          </p:nvSpPr>
          <p:spPr bwMode="auto">
            <a:xfrm>
              <a:off x="76199" y="6581775"/>
              <a:ext cx="1182758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200" b="1" i="1" dirty="0" smtClean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FISSION</a:t>
              </a:r>
              <a:endParaRPr lang="en-GB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  <p:sp>
        <p:nvSpPr>
          <p:cNvPr id="6" name="Rectangle 27"/>
          <p:cNvSpPr>
            <a:spLocks noGrp="1" noChangeArrowheads="1"/>
          </p:cNvSpPr>
          <p:nvPr>
            <p:ph type="title"/>
          </p:nvPr>
        </p:nvSpPr>
        <p:spPr>
          <a:xfrm>
            <a:off x="50799" y="31356"/>
            <a:ext cx="8736013" cy="1106488"/>
          </a:xfrm>
        </p:spPr>
        <p:txBody>
          <a:bodyPr/>
          <a:lstStyle/>
          <a:p>
            <a:pPr lvl="0"/>
            <a:r>
              <a:rPr lang="fr-FR" sz="3200" dirty="0" smtClean="0">
                <a:ea typeface="ＭＳ Ｐゴシック" pitchFamily="-1" charset="-128"/>
                <a:cs typeface="ＭＳ Ｐゴシック" pitchFamily="-1" charset="-128"/>
              </a:rPr>
              <a:t>FISSION </a:t>
            </a:r>
            <a:r>
              <a:rPr lang="fr-FR" sz="3200" dirty="0" err="1" smtClean="0">
                <a:ea typeface="ＭＳ Ｐゴシック" pitchFamily="-1" charset="-128"/>
                <a:cs typeface="ＭＳ Ｐゴシック" pitchFamily="-1" charset="-128"/>
              </a:rPr>
              <a:t>Study</a:t>
            </a: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: SOF + RBV </a:t>
            </a:r>
            <a:r>
              <a:rPr lang="en-GB" sz="3200" dirty="0" err="1" smtClean="0">
                <a:ea typeface="ＭＳ Ｐゴシック" pitchFamily="-1" charset="-128"/>
                <a:cs typeface="ＭＳ Ｐゴシック" pitchFamily="-1" charset="-128"/>
              </a:rPr>
              <a:t>vs</a:t>
            </a: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 </a:t>
            </a:r>
            <a:r>
              <a:rPr lang="fr-FR" sz="3200" dirty="0" smtClean="0">
                <a:ea typeface="ＭＳ Ｐゴシック" pitchFamily="-1" charset="-128"/>
                <a:cs typeface="ＭＳ Ｐゴシック" pitchFamily="-1" charset="-128"/>
              </a:rPr>
              <a:t>PEG-IFN</a:t>
            </a:r>
            <a:r>
              <a:rPr lang="fr-FR" sz="3200" dirty="0" smtClean="0">
                <a:latin typeface="Symbol" charset="2"/>
                <a:ea typeface="ＭＳ Ｐゴシック" pitchFamily="-1" charset="-128"/>
                <a:cs typeface="Symbol" charset="2"/>
              </a:rPr>
              <a:t>a</a:t>
            </a:r>
            <a:r>
              <a:rPr lang="fr-FR" sz="3200" dirty="0" smtClean="0">
                <a:ea typeface="ＭＳ Ｐゴシック" pitchFamily="-1" charset="-128"/>
                <a:cs typeface="ＭＳ Ｐゴシック" pitchFamily="-1" charset="-128"/>
              </a:rPr>
              <a:t>-2a + RBV</a:t>
            </a:r>
            <a:br>
              <a:rPr lang="fr-FR" sz="3200" dirty="0" smtClean="0">
                <a:ea typeface="ＭＳ Ｐゴシック" pitchFamily="-1" charset="-128"/>
                <a:cs typeface="ＭＳ Ｐゴシック" pitchFamily="-1" charset="-128"/>
              </a:rPr>
            </a:b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for HCV genotype 2 and 3</a:t>
            </a:r>
            <a:endParaRPr lang="en-GB" sz="3200" dirty="0"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7" name="ZoneTexte 69"/>
          <p:cNvSpPr txBox="1">
            <a:spLocks noChangeArrowheads="1"/>
          </p:cNvSpPr>
          <p:nvPr/>
        </p:nvSpPr>
        <p:spPr bwMode="auto">
          <a:xfrm>
            <a:off x="5638800" y="6574023"/>
            <a:ext cx="348334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r"/>
            <a:r>
              <a:rPr lang="pt-BR" sz="1200" i="1" dirty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Lawitz E. NEJM </a:t>
            </a:r>
            <a:r>
              <a:rPr lang="pt-BR" sz="1200" i="1" dirty="0" smtClean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2013;368:1878-87</a:t>
            </a:r>
            <a:endParaRPr lang="pt-BR" sz="1200" i="1" dirty="0">
              <a:solidFill>
                <a:srgbClr val="0070C0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ARV_trials_2010">
  <a:themeElements>
    <a:clrScheme name="ARV_trials_2010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RV_trials_2010">
      <a:majorFont>
        <a:latin typeface="Calibri"/>
        <a:ea typeface=""/>
        <a:cs typeface=""/>
      </a:majorFont>
      <a:minorFont>
        <a:latin typeface="Arial"/>
        <a:ea typeface=""/>
        <a:cs typeface="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lnDef>
  </a:objectDefaults>
  <a:extraClrSchemeLst>
    <a:extraClrScheme>
      <a:clrScheme name="ARV_trials_201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3755</TotalTime>
  <Words>947</Words>
  <Application>Microsoft Macintosh PowerPoint</Application>
  <PresentationFormat>Présentation à l'écran (4:3)</PresentationFormat>
  <Paragraphs>193</Paragraphs>
  <Slides>6</Slides>
  <Notes>4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ARV_trials_2010</vt:lpstr>
      <vt:lpstr>FISSION Study: SOF + RBV vs PEG-IFNa-2a + RBV for HCV genotype 2 and 3</vt:lpstr>
      <vt:lpstr>FISSION Study: SOF + RBV vs PEG-IFNa-2a + RBV for HCV genotype 2 and 3</vt:lpstr>
      <vt:lpstr>FISSION Study: SOF + RBV vs PEG-IFNa-2a + RBV for HCV genotype 2 and 3</vt:lpstr>
      <vt:lpstr>FISSION Study: SOF + RBV vs PEG-IFNa-2a + RBV for HCV genotype 2 and 3</vt:lpstr>
      <vt:lpstr>FISSION Study: SOF + RBV vs PEG-IFNa-2a + RBV for HCV genotype 2 and 3</vt:lpstr>
      <vt:lpstr>FISSION Study: SOF + RBV vs PEG-IFNa-2a + RBV for HCV genotype 2 and 3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subject/>
  <dc:creator>François RAFFI</dc:creator>
  <cp:keywords/>
  <dc:description/>
  <cp:lastModifiedBy>Utilisateur de Microsoft Office</cp:lastModifiedBy>
  <cp:revision>117</cp:revision>
  <dcterms:created xsi:type="dcterms:W3CDTF">2015-05-22T21:07:49Z</dcterms:created>
  <dcterms:modified xsi:type="dcterms:W3CDTF">2015-07-22T22:47:17Z</dcterms:modified>
  <cp:category/>
</cp:coreProperties>
</file>