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80" r:id="rId4"/>
    <p:sldId id="273" r:id="rId5"/>
    <p:sldId id="275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66"/>
    <a:srgbClr val="800080"/>
    <a:srgbClr val="CC6600"/>
    <a:srgbClr val="DDDDDD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133" d="100"/>
          <a:sy n="13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5196501738332"/>
          <c:y val="0.108423925969002"/>
          <c:w val="0.926117224713583"/>
          <c:h val="0.785750168398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2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3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9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CC66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Feuil1!$A$2:$A$18</c:f>
              <c:numCache>
                <c:formatCode>General</c:formatCode>
                <c:ptCount val="17"/>
                <c:pt idx="0">
                  <c:v>100.0</c:v>
                </c:pt>
                <c:pt idx="1">
                  <c:v>95.0</c:v>
                </c:pt>
                <c:pt idx="2">
                  <c:v>100.0</c:v>
                </c:pt>
                <c:pt idx="3">
                  <c:v>95.0</c:v>
                </c:pt>
                <c:pt idx="4">
                  <c:v>100.0</c:v>
                </c:pt>
                <c:pt idx="5">
                  <c:v>95.0</c:v>
                </c:pt>
                <c:pt idx="6">
                  <c:v>100.0</c:v>
                </c:pt>
                <c:pt idx="7">
                  <c:v>95.0</c:v>
                </c:pt>
                <c:pt idx="9">
                  <c:v>26.0</c:v>
                </c:pt>
                <c:pt idx="10">
                  <c:v>23.0</c:v>
                </c:pt>
                <c:pt idx="11">
                  <c:v>10.0</c:v>
                </c:pt>
                <c:pt idx="12">
                  <c:v>9.0</c:v>
                </c:pt>
                <c:pt idx="13">
                  <c:v>38.0</c:v>
                </c:pt>
                <c:pt idx="14">
                  <c:v>40.0</c:v>
                </c:pt>
                <c:pt idx="15">
                  <c:v>26.0</c:v>
                </c:pt>
                <c:pt idx="16">
                  <c:v>23.0</c:v>
                </c:pt>
              </c:numCache>
            </c:numRef>
          </c:cat>
          <c:val>
            <c:numRef>
              <c:f>Feuil1!$B$2:$B$18</c:f>
              <c:numCache>
                <c:formatCode>General</c:formatCode>
                <c:ptCount val="17"/>
                <c:pt idx="0">
                  <c:v>97.0</c:v>
                </c:pt>
                <c:pt idx="1">
                  <c:v>98.0</c:v>
                </c:pt>
                <c:pt idx="2">
                  <c:v>100.0</c:v>
                </c:pt>
                <c:pt idx="3">
                  <c:v>100.0</c:v>
                </c:pt>
                <c:pt idx="4">
                  <c:v>56.0</c:v>
                </c:pt>
                <c:pt idx="5">
                  <c:v>77.0</c:v>
                </c:pt>
                <c:pt idx="6">
                  <c:v>50.0</c:v>
                </c:pt>
                <c:pt idx="7">
                  <c:v>73.0</c:v>
                </c:pt>
                <c:pt idx="9">
                  <c:v>96.0</c:v>
                </c:pt>
                <c:pt idx="10">
                  <c:v>100.0</c:v>
                </c:pt>
                <c:pt idx="11">
                  <c:v>60.0</c:v>
                </c:pt>
                <c:pt idx="12">
                  <c:v>78.0</c:v>
                </c:pt>
                <c:pt idx="13">
                  <c:v>37.0</c:v>
                </c:pt>
                <c:pt idx="14">
                  <c:v>63.0</c:v>
                </c:pt>
                <c:pt idx="15">
                  <c:v>19.0</c:v>
                </c:pt>
                <c:pt idx="16">
                  <c:v>61.0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2100781128"/>
        <c:axId val="2097496440"/>
      </c:barChart>
      <c:catAx>
        <c:axId val="2100781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200">
                <a:solidFill>
                  <a:srgbClr val="000066"/>
                </a:solidFill>
              </a:defRPr>
            </a:pPr>
            <a:endParaRPr lang="fr-FR"/>
          </a:p>
        </c:txPr>
        <c:crossAx val="2097496440"/>
        <c:crosses val="autoZero"/>
        <c:auto val="1"/>
        <c:lblAlgn val="ctr"/>
        <c:lblOffset val="100"/>
        <c:noMultiLvlLbl val="0"/>
      </c:catAx>
      <c:valAx>
        <c:axId val="2097496440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0">
                <a:solidFill>
                  <a:srgbClr val="000066"/>
                </a:solidFill>
              </a:defRPr>
            </a:pPr>
            <a:endParaRPr lang="fr-FR"/>
          </a:p>
        </c:txPr>
        <c:crossAx val="2100781128"/>
        <c:crosses val="autoZero"/>
        <c:crossBetween val="between"/>
        <c:majorUnit val="25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65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8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134172" y="2413835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108000" y="5075281"/>
            <a:ext cx="9104427" cy="119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Objectives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 ≥ 20% compared with historical control of 25%, 97% power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Difference of SVR &gt; 20% between the 2 groups, 82% power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323901"/>
              </p:ext>
            </p:extLst>
          </p:nvPr>
        </p:nvGraphicFramePr>
        <p:xfrm>
          <a:off x="4238815" y="2408727"/>
          <a:ext cx="1724990" cy="377825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34082"/>
              </p:ext>
            </p:extLst>
          </p:nvPr>
        </p:nvGraphicFramePr>
        <p:xfrm>
          <a:off x="4238815" y="3275020"/>
          <a:ext cx="2683707" cy="368300"/>
        </p:xfrm>
        <a:graphic>
          <a:graphicData uri="http://schemas.openxmlformats.org/drawingml/2006/table">
            <a:tbl>
              <a:tblPr/>
              <a:tblGrid>
                <a:gridCol w="268370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283086" y="1261700"/>
            <a:ext cx="2178744" cy="936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Blinded, active-control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97564" y="2171594"/>
            <a:ext cx="2808661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2 or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response to prior treatment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with IFN-based regimen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allowed</a:t>
            </a: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576103" y="3853754"/>
            <a:ext cx="82132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was stratified on cirrhosis (presence vs absence) and genotype (2 vs 3)</a:t>
            </a:r>
            <a:endParaRPr lang="en-US" sz="16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190555" y="2632266"/>
            <a:ext cx="1587" cy="813600"/>
          </a:xfrm>
          <a:prstGeom prst="bentConnector3">
            <a:avLst>
              <a:gd name="adj1" fmla="val -480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925755" y="3060774"/>
            <a:ext cx="50327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5963805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675667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922522" y="3542300"/>
            <a:ext cx="144740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52740" y="337023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6922523" y="1796598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634385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27758"/>
              </p:ext>
            </p:extLst>
          </p:nvPr>
        </p:nvGraphicFramePr>
        <p:xfrm>
          <a:off x="5941925" y="2408727"/>
          <a:ext cx="966282" cy="377825"/>
        </p:xfrm>
        <a:graphic>
          <a:graphicData uri="http://schemas.openxmlformats.org/drawingml/2006/table">
            <a:tbl>
              <a:tblPr/>
              <a:tblGrid>
                <a:gridCol w="96628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7676758" y="240951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6922523" y="2602776"/>
            <a:ext cx="8501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7729573" y="1752588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7441435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8369923" y="1741139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081785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8000" y="4242794"/>
            <a:ext cx="8789320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SOF : 400 mg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(bid dosing) : 1000 mg/day if &lt; 75 kg or 1200 mg/day if ≥ 75 kg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461197" y="3460750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98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09199" y="2309847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103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30273352"/>
              </p:ext>
            </p:extLst>
          </p:nvPr>
        </p:nvGraphicFramePr>
        <p:xfrm>
          <a:off x="395288" y="1659530"/>
          <a:ext cx="8353425" cy="4466222"/>
        </p:xfrm>
        <a:graphic>
          <a:graphicData uri="http://schemas.openxmlformats.org/drawingml/2006/table">
            <a:tbl>
              <a:tblPr/>
              <a:tblGrid>
                <a:gridCol w="4378325"/>
                <a:gridCol w="2070100"/>
                <a:gridCol w="1905000"/>
              </a:tblGrid>
              <a:tr h="496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 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16 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 /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88% /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1* / 2 /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35% / 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33% / 64%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0.67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0.63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09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 to previous IFN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(AE)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W4 visit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W12 visit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1160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0602" y="6101303"/>
            <a:ext cx="2426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0066"/>
                </a:solidFill>
              </a:rPr>
              <a:t>* </a:t>
            </a:r>
            <a:r>
              <a:rPr lang="fr-FR" sz="1200" dirty="0" err="1" smtClean="0">
                <a:solidFill>
                  <a:srgbClr val="000066"/>
                </a:solidFill>
              </a:rPr>
              <a:t>Excluded</a:t>
            </a:r>
            <a:r>
              <a:rPr lang="fr-FR" sz="1200" dirty="0" smtClean="0">
                <a:solidFill>
                  <a:srgbClr val="000066"/>
                </a:solidFill>
              </a:rPr>
              <a:t> </a:t>
            </a:r>
            <a:r>
              <a:rPr lang="fr-FR" sz="1200" dirty="0" err="1" smtClean="0">
                <a:solidFill>
                  <a:srgbClr val="000066"/>
                </a:solidFill>
              </a:rPr>
              <a:t>from</a:t>
            </a:r>
            <a:r>
              <a:rPr lang="fr-FR" sz="1200" dirty="0" smtClean="0">
                <a:solidFill>
                  <a:srgbClr val="000066"/>
                </a:solidFill>
              </a:rPr>
              <a:t> </a:t>
            </a:r>
            <a:r>
              <a:rPr lang="fr-FR" sz="1200" dirty="0" err="1" smtClean="0">
                <a:solidFill>
                  <a:srgbClr val="000066"/>
                </a:solidFill>
              </a:rPr>
              <a:t>efficacy</a:t>
            </a:r>
            <a:r>
              <a:rPr lang="fr-FR" sz="1200" dirty="0" smtClean="0">
                <a:solidFill>
                  <a:srgbClr val="000066"/>
                </a:solidFill>
              </a:rPr>
              <a:t> </a:t>
            </a:r>
            <a:r>
              <a:rPr lang="fr-FR" sz="1200" dirty="0" err="1" smtClean="0">
                <a:solidFill>
                  <a:srgbClr val="000066"/>
                </a:solidFill>
              </a:rPr>
              <a:t>analysis</a:t>
            </a:r>
            <a:endParaRPr lang="fr-FR" sz="1200" dirty="0">
              <a:solidFill>
                <a:srgbClr val="000066"/>
              </a:solidFill>
            </a:endParaRP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964623" y="1116000"/>
            <a:ext cx="32020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104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10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2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23" name="Graphique 122"/>
          <p:cNvGraphicFramePr/>
          <p:nvPr>
            <p:extLst>
              <p:ext uri="{D42A27DB-BD31-4B8C-83A1-F6EECF244321}">
                <p14:modId xmlns:p14="http://schemas.microsoft.com/office/powerpoint/2010/main" val="939572024"/>
              </p:ext>
            </p:extLst>
          </p:nvPr>
        </p:nvGraphicFramePr>
        <p:xfrm>
          <a:off x="20293" y="2016055"/>
          <a:ext cx="9145087" cy="3514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4" name="Rectangle 40"/>
          <p:cNvSpPr>
            <a:spLocks noChangeArrowheads="1"/>
          </p:cNvSpPr>
          <p:nvPr/>
        </p:nvSpPr>
        <p:spPr bwMode="auto">
          <a:xfrm>
            <a:off x="839218" y="5469397"/>
            <a:ext cx="4026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W4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5" name="Rectangle 40"/>
          <p:cNvSpPr>
            <a:spLocks noChangeArrowheads="1"/>
          </p:cNvSpPr>
          <p:nvPr/>
        </p:nvSpPr>
        <p:spPr bwMode="auto">
          <a:xfrm>
            <a:off x="1797992" y="5469397"/>
            <a:ext cx="48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W12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6" name="Rectangle 40"/>
          <p:cNvSpPr>
            <a:spLocks noChangeArrowheads="1"/>
          </p:cNvSpPr>
          <p:nvPr/>
        </p:nvSpPr>
        <p:spPr bwMode="auto">
          <a:xfrm>
            <a:off x="2835314" y="5469397"/>
            <a:ext cx="4026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W4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7" name="Rectangle 40"/>
          <p:cNvSpPr>
            <a:spLocks noChangeArrowheads="1"/>
          </p:cNvSpPr>
          <p:nvPr/>
        </p:nvSpPr>
        <p:spPr bwMode="auto">
          <a:xfrm>
            <a:off x="3794088" y="5469397"/>
            <a:ext cx="48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W12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8" name="Rectangle 40"/>
          <p:cNvSpPr>
            <a:spLocks noChangeArrowheads="1"/>
          </p:cNvSpPr>
          <p:nvPr/>
        </p:nvSpPr>
        <p:spPr bwMode="auto">
          <a:xfrm>
            <a:off x="5060328" y="5469397"/>
            <a:ext cx="94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No cirrhosis</a:t>
            </a:r>
          </a:p>
        </p:txBody>
      </p:sp>
      <p:sp>
        <p:nvSpPr>
          <p:cNvPr id="129" name="Rectangle 40"/>
          <p:cNvSpPr>
            <a:spLocks noChangeArrowheads="1"/>
          </p:cNvSpPr>
          <p:nvPr/>
        </p:nvSpPr>
        <p:spPr bwMode="auto">
          <a:xfrm>
            <a:off x="6159365" y="5469397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30" name="Rectangle 40"/>
          <p:cNvSpPr>
            <a:spLocks noChangeArrowheads="1"/>
          </p:cNvSpPr>
          <p:nvPr/>
        </p:nvSpPr>
        <p:spPr bwMode="auto">
          <a:xfrm>
            <a:off x="7056424" y="5469397"/>
            <a:ext cx="94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No cirrhosis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31" name="Rectangle 40"/>
          <p:cNvSpPr>
            <a:spLocks noChangeArrowheads="1"/>
          </p:cNvSpPr>
          <p:nvPr/>
        </p:nvSpPr>
        <p:spPr bwMode="auto">
          <a:xfrm>
            <a:off x="8155461" y="5469397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Cirrhosis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32" name="Connecteur droit 131"/>
          <p:cNvCxnSpPr/>
          <p:nvPr/>
        </p:nvCxnSpPr>
        <p:spPr bwMode="auto">
          <a:xfrm>
            <a:off x="586038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Connecteur droit 132"/>
          <p:cNvCxnSpPr/>
          <p:nvPr/>
        </p:nvCxnSpPr>
        <p:spPr bwMode="auto">
          <a:xfrm>
            <a:off x="1596664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Connecteur droit 133"/>
          <p:cNvCxnSpPr/>
          <p:nvPr/>
        </p:nvCxnSpPr>
        <p:spPr bwMode="auto">
          <a:xfrm>
            <a:off x="2607290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Connecteur droit 134"/>
          <p:cNvCxnSpPr/>
          <p:nvPr/>
        </p:nvCxnSpPr>
        <p:spPr bwMode="auto">
          <a:xfrm>
            <a:off x="3617916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Connecteur droit 135"/>
          <p:cNvCxnSpPr/>
          <p:nvPr/>
        </p:nvCxnSpPr>
        <p:spPr bwMode="auto">
          <a:xfrm>
            <a:off x="5082806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Connecteur droit 136"/>
          <p:cNvCxnSpPr/>
          <p:nvPr/>
        </p:nvCxnSpPr>
        <p:spPr bwMode="auto">
          <a:xfrm>
            <a:off x="6093432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Connecteur droit 137"/>
          <p:cNvCxnSpPr/>
          <p:nvPr/>
        </p:nvCxnSpPr>
        <p:spPr bwMode="auto">
          <a:xfrm>
            <a:off x="7104058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Connecteur droit 138"/>
          <p:cNvCxnSpPr/>
          <p:nvPr/>
        </p:nvCxnSpPr>
        <p:spPr bwMode="auto">
          <a:xfrm>
            <a:off x="8114684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Connecteur droit 139"/>
          <p:cNvCxnSpPr/>
          <p:nvPr/>
        </p:nvCxnSpPr>
        <p:spPr bwMode="auto">
          <a:xfrm>
            <a:off x="586038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Connecteur droit 140"/>
          <p:cNvCxnSpPr/>
          <p:nvPr/>
        </p:nvCxnSpPr>
        <p:spPr bwMode="auto">
          <a:xfrm>
            <a:off x="2607290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Rectangle 40"/>
          <p:cNvSpPr>
            <a:spLocks noChangeArrowheads="1"/>
          </p:cNvSpPr>
          <p:nvPr/>
        </p:nvSpPr>
        <p:spPr bwMode="auto">
          <a:xfrm>
            <a:off x="719010" y="5862938"/>
            <a:ext cx="1492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During treatment</a:t>
            </a:r>
            <a:endParaRPr lang="en-GB" sz="14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43" name="Rectangle 40"/>
          <p:cNvSpPr>
            <a:spLocks noChangeArrowheads="1"/>
          </p:cNvSpPr>
          <p:nvPr/>
        </p:nvSpPr>
        <p:spPr bwMode="auto">
          <a:xfrm>
            <a:off x="2588887" y="5862938"/>
            <a:ext cx="17451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Post treatment (SVR)</a:t>
            </a:r>
            <a:endParaRPr lang="en-GB" sz="14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46" name="Connecteur droit 145"/>
          <p:cNvCxnSpPr/>
          <p:nvPr/>
        </p:nvCxnSpPr>
        <p:spPr bwMode="auto">
          <a:xfrm>
            <a:off x="5082806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Connecteur droit 146"/>
          <p:cNvCxnSpPr/>
          <p:nvPr/>
        </p:nvCxnSpPr>
        <p:spPr bwMode="auto">
          <a:xfrm>
            <a:off x="7104058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Rectangle 40"/>
          <p:cNvSpPr>
            <a:spLocks noChangeArrowheads="1"/>
          </p:cNvSpPr>
          <p:nvPr/>
        </p:nvSpPr>
        <p:spPr bwMode="auto">
          <a:xfrm>
            <a:off x="5439397" y="5862938"/>
            <a:ext cx="1045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Genotype 2</a:t>
            </a:r>
            <a:endParaRPr lang="en-GB" sz="14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49" name="Rectangle 40"/>
          <p:cNvSpPr>
            <a:spLocks noChangeArrowheads="1"/>
          </p:cNvSpPr>
          <p:nvPr/>
        </p:nvSpPr>
        <p:spPr bwMode="auto">
          <a:xfrm>
            <a:off x="7435495" y="5862938"/>
            <a:ext cx="10454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Genotype </a:t>
            </a:r>
            <a:r>
              <a:rPr lang="en-GB" sz="14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3</a:t>
            </a:r>
            <a:endParaRPr lang="en-GB" sz="14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18" name="AutoShape 165"/>
          <p:cNvSpPr>
            <a:spLocks noChangeArrowheads="1"/>
          </p:cNvSpPr>
          <p:nvPr/>
        </p:nvSpPr>
        <p:spPr bwMode="auto">
          <a:xfrm>
            <a:off x="2595041" y="1693909"/>
            <a:ext cx="2375683" cy="592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2704579" y="1792334"/>
            <a:ext cx="177800" cy="144462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0" name="Rectangle 4"/>
          <p:cNvSpPr>
            <a:spLocks noChangeArrowheads="1"/>
          </p:cNvSpPr>
          <p:nvPr/>
        </p:nvSpPr>
        <p:spPr bwMode="auto">
          <a:xfrm>
            <a:off x="2704579" y="2057446"/>
            <a:ext cx="177800" cy="14446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1" name="ZoneTexte 84"/>
          <p:cNvSpPr txBox="1">
            <a:spLocks noChangeArrowheads="1"/>
          </p:cNvSpPr>
          <p:nvPr/>
        </p:nvSpPr>
        <p:spPr bwMode="auto">
          <a:xfrm>
            <a:off x="2861742" y="1671684"/>
            <a:ext cx="2108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SOF + RBV 12 weeks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2" name="ZoneTexte 85"/>
          <p:cNvSpPr txBox="1">
            <a:spLocks noChangeArrowheads="1"/>
          </p:cNvSpPr>
          <p:nvPr/>
        </p:nvSpPr>
        <p:spPr bwMode="auto">
          <a:xfrm>
            <a:off x="2861742" y="1932034"/>
            <a:ext cx="2108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SOF </a:t>
            </a: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+ RBV 16 weeks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50" name="Connecteur droit 149"/>
          <p:cNvCxnSpPr/>
          <p:nvPr/>
        </p:nvCxnSpPr>
        <p:spPr bwMode="auto">
          <a:xfrm>
            <a:off x="5082806" y="2100507"/>
            <a:ext cx="39061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Rectangle 40"/>
          <p:cNvSpPr>
            <a:spLocks noChangeArrowheads="1"/>
          </p:cNvSpPr>
          <p:nvPr/>
        </p:nvSpPr>
        <p:spPr bwMode="auto">
          <a:xfrm>
            <a:off x="5732432" y="1805232"/>
            <a:ext cx="26068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SVR</a:t>
            </a:r>
            <a:r>
              <a:rPr lang="en-US" sz="1400" b="1" baseline="-25000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12</a:t>
            </a:r>
            <a:r>
              <a:rPr lang="en-US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 by genotype and cirrhosis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08000" y="1188001"/>
            <a:ext cx="8653297" cy="1352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-1" charset="-128"/>
                <a:cs typeface="ＭＳ Ｐゴシック" pitchFamily="-1" charset="-128"/>
              </a:rPr>
              <a:t> breakthrough 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-1" charset="-128"/>
                <a:cs typeface="ＭＳ Ｐゴシック" pitchFamily="-1" charset="-128"/>
              </a:rPr>
              <a:t>during treatment : none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lang="en-US" sz="2000" b="1" kern="0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Relapse</a:t>
            </a:r>
            <a:r>
              <a:rPr lang="en-US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in patients with HCV RNA &lt; 25 IU/ml at end of completed treatment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-1" charset="-128"/>
                <a:cs typeface="Arial" pitchFamily="34" charset="0"/>
              </a:rPr>
              <a:t>46/99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-1" charset="-128"/>
                <a:cs typeface="Arial" pitchFamily="34" charset="0"/>
              </a:rPr>
              <a:t> (46%) in 12W group </a:t>
            </a:r>
            <a:r>
              <a:rPr kumimoji="0" lang="en-US" sz="1600" i="0" u="none" strike="noStrike" kern="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-1" charset="-128"/>
                <a:cs typeface="Arial" pitchFamily="34" charset="0"/>
              </a:rPr>
              <a:t>vs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-1" charset="-128"/>
                <a:cs typeface="Arial" pitchFamily="34" charset="0"/>
              </a:rPr>
              <a:t> 26/95 (27%) in 16W group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ＭＳ Ｐゴシック" pitchFamily="-1" charset="-128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SzTx/>
              <a:tabLst/>
              <a:defRPr/>
            </a:pP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CC3300"/>
              </a:buClr>
            </a:pPr>
            <a:endParaRPr lang="en-US" sz="1400" kern="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00" y="5270589"/>
            <a:ext cx="88923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testing (sequencing) 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73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relapses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: 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No SOF-associated mutation (S282T)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11 NS5B substitutions in &gt; 2 subjects (no change in susceptibility to SOF)</a:t>
            </a:r>
          </a:p>
        </p:txBody>
      </p:sp>
      <p:grpSp>
        <p:nvGrpSpPr>
          <p:cNvPr id="7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96518"/>
              </p:ext>
            </p:extLst>
          </p:nvPr>
        </p:nvGraphicFramePr>
        <p:xfrm>
          <a:off x="649825" y="3159151"/>
          <a:ext cx="7627875" cy="2000644"/>
        </p:xfrm>
        <a:graphic>
          <a:graphicData uri="http://schemas.openxmlformats.org/drawingml/2006/table">
            <a:tbl>
              <a:tblPr/>
              <a:tblGrid>
                <a:gridCol w="2276729"/>
                <a:gridCol w="1825943"/>
                <a:gridCol w="925830"/>
                <a:gridCol w="1825943"/>
                <a:gridCol w="773430"/>
              </a:tblGrid>
              <a:tr h="41850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 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16 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124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OR (95% CI)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OR (95% CI)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223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 2 (vs 3)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21.49 (6.14 – 75.14)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&lt; 0.0001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10.52 (2.25 – 49.17)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0.0028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223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Weight-based RBV dose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1.47 (1.09 – 1.98)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223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Cirrhosis (no vs yes)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3.12 (1.02 – 9.54)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0.046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223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Female vs male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3.98 (1.17 – 13.54)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0.027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22625" y="2642271"/>
            <a:ext cx="67470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Aft>
                <a:spcPct val="0"/>
              </a:spcAft>
              <a:buClr>
                <a:srgbClr val="CC3300"/>
              </a:buClr>
              <a:defRPr/>
            </a:pPr>
            <a:r>
              <a:rPr lang="en-US" sz="2000" b="1" kern="0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Multivariate analysis of factors associated with SVR</a:t>
            </a:r>
            <a:r>
              <a:rPr lang="en-US" sz="2000" b="1" kern="0" baseline="-25000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55807944"/>
              </p:ext>
            </p:extLst>
          </p:nvPr>
        </p:nvGraphicFramePr>
        <p:xfrm>
          <a:off x="826759" y="1740209"/>
          <a:ext cx="7333802" cy="4501392"/>
        </p:xfrm>
        <a:graphic>
          <a:graphicData uri="http://schemas.openxmlformats.org/drawingml/2006/table">
            <a:tbl>
              <a:tblPr/>
              <a:tblGrid>
                <a:gridCol w="3586840"/>
                <a:gridCol w="1818609"/>
                <a:gridCol w="1928353"/>
              </a:tblGrid>
              <a:tr h="281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98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16000"/>
            <a:ext cx="87487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7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08000" y="1188000"/>
            <a:ext cx="9036050" cy="5303838"/>
          </a:xfrm>
        </p:spPr>
        <p:txBody>
          <a:bodyPr/>
          <a:lstStyle/>
          <a:p>
            <a:pPr>
              <a:spcBef>
                <a:spcPts val="302"/>
              </a:spcBef>
              <a:buClr>
                <a:srgbClr val="0070C0"/>
              </a:buClr>
            </a:pP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this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phase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III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study, 12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or 16 weeks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of treatment with SOF and RBV resulted in a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50 to 73%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of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patients with prior treatment failure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genotype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2,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h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igh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response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rates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(SVR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&gt;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96%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) were observed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patients with no cirrhosis ; those with cirrhosis had lower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(60 to 78%)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genotype 3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infection, response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rates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were sub-optimal, whether patients had or not cirrhosis</a:t>
            </a:r>
            <a:endParaRPr lang="en-US" sz="18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No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resistance was detected in patients who did not have a sustained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response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000" dirty="0" smtClean="0"/>
              <a:t>he rate of premature discontinuation of treatment with SOF and RBV due to adverse events was low (1%)</a:t>
            </a:r>
          </a:p>
          <a:p>
            <a:pPr lvl="1">
              <a:spcBef>
                <a:spcPts val="302"/>
              </a:spcBef>
            </a:pPr>
            <a:endParaRPr lang="en-US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conclusion, 12 weeks of treatment with SOF and RBV can be an effective option for patients with HCV genotype 2 infection who failed prior IFN-based therapy, in the absence of cirrhosis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marL="457200" lvl="1" indent="0">
              <a:spcBef>
                <a:spcPts val="302"/>
              </a:spcBef>
              <a:buNone/>
            </a:pPr>
            <a:endParaRPr lang="en-US" sz="36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FUSION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FUSION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(12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16 weeks)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genotypes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e-DE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IM. NEJM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2013;368:1867-77</a:t>
            </a:r>
            <a:endParaRPr lang="de-DE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893</Words>
  <Application>Microsoft Macintosh PowerPoint</Application>
  <PresentationFormat>Présentation à l'écran (4:3)</PresentationFormat>
  <Paragraphs>203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ARV_trials_2010</vt:lpstr>
      <vt:lpstr>FUSION Study: SOF + RBV (12 vs 16 weeks) for HCV genotypes 2 and 3</vt:lpstr>
      <vt:lpstr>FUSION Study: SOF + RBV (12 vs 16 weeks) for HCV genotypes 2 and 3</vt:lpstr>
      <vt:lpstr>FUSION Study: SOF + RBV (12 vs 16 weeks) for HCV genotypes 2 and 3</vt:lpstr>
      <vt:lpstr>FUSION Study: SOF + RBV (12 vs 16 weeks) for HCV genotypes 2 and 3</vt:lpstr>
      <vt:lpstr>FUSION Study: SOF + RBV (12 vs 16 weeks) for HCV genotypes 2 and 3</vt:lpstr>
      <vt:lpstr>FUSION Study: SOF + RBV (12 vs 16 weeks) for HCV genotypes 2 and 3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 de Microsoft Office</cp:lastModifiedBy>
  <cp:revision>101</cp:revision>
  <dcterms:created xsi:type="dcterms:W3CDTF">2015-05-24T16:10:38Z</dcterms:created>
  <dcterms:modified xsi:type="dcterms:W3CDTF">2015-07-22T22:49:56Z</dcterms:modified>
  <cp:category/>
</cp:coreProperties>
</file>