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8" r:id="rId2"/>
    <p:sldId id="318" r:id="rId3"/>
    <p:sldId id="310" r:id="rId4"/>
    <p:sldId id="311" r:id="rId5"/>
    <p:sldId id="312" r:id="rId6"/>
    <p:sldId id="319" r:id="rId7"/>
    <p:sldId id="315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000099"/>
    <a:srgbClr val="000066"/>
    <a:srgbClr val="333399"/>
    <a:srgbClr val="800080"/>
    <a:srgbClr val="FFC000"/>
    <a:srgbClr val="10EB00"/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04" autoAdjust="0"/>
  </p:normalViewPr>
  <p:slideViewPr>
    <p:cSldViewPr>
      <p:cViewPr varScale="1">
        <p:scale>
          <a:sx n="113" d="100"/>
          <a:sy n="113" d="100"/>
        </p:scale>
        <p:origin x="-2358" y="-10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12/10/2015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58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293295" y="2188071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456726"/>
              </p:ext>
            </p:extLst>
          </p:nvPr>
        </p:nvGraphicFramePr>
        <p:xfrm>
          <a:off x="4397097" y="2204864"/>
          <a:ext cx="1364853" cy="394257"/>
        </p:xfrm>
        <a:graphic>
          <a:graphicData uri="http://schemas.openxmlformats.org/drawingml/2006/table">
            <a:tbl>
              <a:tblPr/>
              <a:tblGrid>
                <a:gridCol w="1364853"/>
              </a:tblGrid>
              <a:tr h="394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59367"/>
              </p:ext>
            </p:extLst>
          </p:nvPr>
        </p:nvGraphicFramePr>
        <p:xfrm>
          <a:off x="4385340" y="2896755"/>
          <a:ext cx="1340610" cy="368300"/>
        </p:xfrm>
        <a:graphic>
          <a:graphicData uri="http://schemas.openxmlformats.org/drawingml/2006/table">
            <a:tbl>
              <a:tblPr/>
              <a:tblGrid>
                <a:gridCol w="134061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722589" y="1283824"/>
            <a:ext cx="1539875" cy="705016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t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2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: 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1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251520" y="1771293"/>
            <a:ext cx="2475964" cy="248578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18-75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1b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/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 or pre-treated, </a:t>
            </a:r>
            <a:endParaRPr lang="en-US" sz="1400" b="1" dirty="0" smtClean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o 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prior failure with 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DAA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Without c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irrhosis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or with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compensated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(Child-Pugh A)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4384115" y="2422328"/>
            <a:ext cx="1587" cy="723600"/>
          </a:xfrm>
          <a:prstGeom prst="bentConnector3">
            <a:avLst>
              <a:gd name="adj1" fmla="val -40590485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727485" y="2754686"/>
            <a:ext cx="100513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737614" y="2856189"/>
            <a:ext cx="6662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106</a:t>
            </a:r>
            <a:endParaRPr lang="en-US" sz="12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698341" y="2133948"/>
            <a:ext cx="6662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215</a:t>
            </a:r>
            <a:endParaRPr lang="en-US" sz="12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149711" y="1700808"/>
            <a:ext cx="0" cy="205199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5757559" y="1700810"/>
            <a:ext cx="0" cy="226799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5469421" y="1283825"/>
            <a:ext cx="540262" cy="46799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" name="Oval 110"/>
          <p:cNvSpPr>
            <a:spLocks noChangeArrowheads="1"/>
          </p:cNvSpPr>
          <p:nvPr/>
        </p:nvSpPr>
        <p:spPr bwMode="auto">
          <a:xfrm>
            <a:off x="6842752" y="1283825"/>
            <a:ext cx="540262" cy="46799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51520" y="4293096"/>
            <a:ext cx="87385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</a:t>
            </a:r>
            <a:r>
              <a:rPr lang="en-US" sz="1400" dirty="0" err="1" smtClean="0"/>
              <a:t>Randomisation</a:t>
            </a:r>
            <a:r>
              <a:rPr lang="en-US" sz="1400" dirty="0" smtClean="0"/>
              <a:t> was stratified on prior IFN-based therapy (naïve or experienced) ; Naïve patients also </a:t>
            </a:r>
          </a:p>
          <a:p>
            <a:r>
              <a:rPr lang="en-US" sz="1400" dirty="0" smtClean="0"/>
              <a:t>stratified on HCV RNA level (&lt; or ≥ 100,000 IU/ml), patients with HCV RNA ≥ 100,000 IU/ml further stratified </a:t>
            </a:r>
          </a:p>
          <a:p>
            <a:r>
              <a:rPr lang="en-US" sz="1400" dirty="0" smtClean="0"/>
              <a:t>on eligibility to IFN-based therapy (yes or no) ; Experienced patients also stratified on response to prior </a:t>
            </a:r>
          </a:p>
          <a:p>
            <a:r>
              <a:rPr lang="en-US" sz="1400" dirty="0" smtClean="0"/>
              <a:t>IFN therapy (relapse, non response or intolerance)</a:t>
            </a:r>
            <a:endParaRPr lang="en-US" sz="1400" dirty="0"/>
          </a:p>
        </p:txBody>
      </p:sp>
      <p:graphicFrame>
        <p:nvGraphicFramePr>
          <p:cNvPr id="25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309845"/>
              </p:ext>
            </p:extLst>
          </p:nvPr>
        </p:nvGraphicFramePr>
        <p:xfrm>
          <a:off x="5774994" y="2896755"/>
          <a:ext cx="1364853" cy="377825"/>
        </p:xfrm>
        <a:graphic>
          <a:graphicData uri="http://schemas.openxmlformats.org/drawingml/2006/table">
            <a:tbl>
              <a:tblPr/>
              <a:tblGrid>
                <a:gridCol w="1364853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32" name="Connecteur droit 31"/>
          <p:cNvCxnSpPr/>
          <p:nvPr/>
        </p:nvCxnSpPr>
        <p:spPr bwMode="auto">
          <a:xfrm>
            <a:off x="5775155" y="2408358"/>
            <a:ext cx="1368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3" name="Connecteur droit 32"/>
          <p:cNvCxnSpPr/>
          <p:nvPr/>
        </p:nvCxnSpPr>
        <p:spPr bwMode="auto">
          <a:xfrm>
            <a:off x="7129666" y="3079401"/>
            <a:ext cx="1368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ZoneTexte 35"/>
          <p:cNvSpPr txBox="1"/>
          <p:nvPr/>
        </p:nvSpPr>
        <p:spPr>
          <a:xfrm>
            <a:off x="8453068" y="2924944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173229" y="2239081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 bwMode="auto">
          <a:xfrm flipV="1">
            <a:off x="5775155" y="2780928"/>
            <a:ext cx="1374556" cy="973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5965413" y="2483931"/>
            <a:ext cx="9932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5" name="AutoShape 162"/>
          <p:cNvSpPr>
            <a:spLocks noChangeArrowheads="1"/>
          </p:cNvSpPr>
          <p:nvPr/>
        </p:nvSpPr>
        <p:spPr bwMode="auto">
          <a:xfrm>
            <a:off x="1" y="6548004"/>
            <a:ext cx="683567" cy="30999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GIFT-I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5952179" y="6565900"/>
            <a:ext cx="31838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Kumada H. Hepatology 2015; 62:1037-1046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GIFT-I Study: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for genotype 1b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japanese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patients</a:t>
            </a:r>
            <a:endParaRPr lang="en-US" sz="2800" dirty="0"/>
          </a:p>
        </p:txBody>
      </p:sp>
      <p:sp>
        <p:nvSpPr>
          <p:cNvPr id="39" name="Espace réservé du contenu 2"/>
          <p:cNvSpPr>
            <a:spLocks/>
          </p:cNvSpPr>
          <p:nvPr/>
        </p:nvSpPr>
        <p:spPr bwMode="auto">
          <a:xfrm>
            <a:off x="220663" y="5373216"/>
            <a:ext cx="866980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84" charset="0"/>
              </a:rPr>
              <a:t>Treatment regimen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sz="1600" dirty="0" smtClean="0"/>
              <a:t>Co-formulated </a:t>
            </a:r>
            <a:r>
              <a:rPr lang="en-US" sz="1600" dirty="0" err="1"/>
              <a:t>ombitasvir</a:t>
            </a:r>
            <a:r>
              <a:rPr lang="en-US" sz="1600" dirty="0"/>
              <a:t> (OBV)/</a:t>
            </a:r>
            <a:r>
              <a:rPr lang="en-US" sz="1600" dirty="0" err="1"/>
              <a:t>paritaprevir</a:t>
            </a:r>
            <a:r>
              <a:rPr lang="en-US" sz="1600" dirty="0"/>
              <a:t> (PTV)/</a:t>
            </a:r>
            <a:r>
              <a:rPr lang="en-US" sz="1600" dirty="0" smtClean="0"/>
              <a:t>ritonavir </a:t>
            </a:r>
            <a:r>
              <a:rPr lang="en-US" sz="1600" dirty="0"/>
              <a:t>(r) </a:t>
            </a:r>
            <a:r>
              <a:rPr lang="en-US" sz="1600" dirty="0" smtClean="0"/>
              <a:t>:</a:t>
            </a:r>
            <a:br>
              <a:rPr lang="en-US" sz="1600" dirty="0" smtClean="0"/>
            </a:br>
            <a:r>
              <a:rPr lang="en-US" sz="1600" dirty="0" smtClean="0"/>
              <a:t>25/150/100 </a:t>
            </a:r>
            <a:r>
              <a:rPr lang="en-US" sz="1600" dirty="0"/>
              <a:t>mg </a:t>
            </a:r>
            <a:r>
              <a:rPr lang="en-US" sz="1600" dirty="0" err="1"/>
              <a:t>qd</a:t>
            </a:r>
            <a:r>
              <a:rPr lang="en-US" sz="1600" dirty="0"/>
              <a:t> = 2 </a:t>
            </a:r>
            <a:r>
              <a:rPr lang="en-US" sz="1600" dirty="0" smtClean="0"/>
              <a:t>tablets</a:t>
            </a:r>
            <a:endParaRPr lang="en-US" sz="1600" dirty="0"/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 bwMode="auto">
          <a:xfrm>
            <a:off x="220663" y="1193801"/>
            <a:ext cx="1390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692858" y="2431038"/>
            <a:ext cx="10695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  <a:endParaRPr lang="en-US" sz="1400" b="1" dirty="0">
              <a:solidFill>
                <a:srgbClr val="0070C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43" name="Connecteur droit 42"/>
          <p:cNvCxnSpPr/>
          <p:nvPr/>
        </p:nvCxnSpPr>
        <p:spPr bwMode="auto">
          <a:xfrm flipV="1">
            <a:off x="4364679" y="2078937"/>
            <a:ext cx="1374556" cy="973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4" name="Rectangle 43"/>
          <p:cNvSpPr/>
          <p:nvPr/>
        </p:nvSpPr>
        <p:spPr>
          <a:xfrm>
            <a:off x="4474728" y="1772816"/>
            <a:ext cx="11537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Double-blind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2727485" y="3727182"/>
            <a:ext cx="162105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4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376403"/>
              </p:ext>
            </p:extLst>
          </p:nvPr>
        </p:nvGraphicFramePr>
        <p:xfrm>
          <a:off x="4355976" y="3501008"/>
          <a:ext cx="1364853" cy="394257"/>
        </p:xfrm>
        <a:graphic>
          <a:graphicData uri="http://schemas.openxmlformats.org/drawingml/2006/table">
            <a:tbl>
              <a:tblPr/>
              <a:tblGrid>
                <a:gridCol w="1364853"/>
              </a:tblGrid>
              <a:tr h="394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2656998" y="3402105"/>
            <a:ext cx="17620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70C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Cirrhosis: open-label</a:t>
            </a:r>
            <a:endParaRPr lang="en-US" sz="1400" b="1" dirty="0">
              <a:solidFill>
                <a:srgbClr val="0070C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49" name="Connecteur droit 48"/>
          <p:cNvCxnSpPr/>
          <p:nvPr/>
        </p:nvCxnSpPr>
        <p:spPr bwMode="auto">
          <a:xfrm>
            <a:off x="5758850" y="3691771"/>
            <a:ext cx="1368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0" name="ZoneTexte 49"/>
          <p:cNvSpPr txBox="1"/>
          <p:nvPr/>
        </p:nvSpPr>
        <p:spPr>
          <a:xfrm>
            <a:off x="7156924" y="3522494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3746902" y="3737030"/>
            <a:ext cx="5882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42</a:t>
            </a:r>
            <a:endParaRPr lang="en-US" sz="12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2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utoShape 162"/>
          <p:cNvSpPr>
            <a:spLocks noChangeArrowheads="1"/>
          </p:cNvSpPr>
          <p:nvPr/>
        </p:nvSpPr>
        <p:spPr bwMode="auto">
          <a:xfrm>
            <a:off x="1" y="6548004"/>
            <a:ext cx="683567" cy="30999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GIFT-I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ZoneTexte 69"/>
          <p:cNvSpPr txBox="1">
            <a:spLocks noChangeArrowheads="1"/>
          </p:cNvSpPr>
          <p:nvPr/>
        </p:nvSpPr>
        <p:spPr bwMode="auto">
          <a:xfrm>
            <a:off x="5952179" y="6565900"/>
            <a:ext cx="31838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Kumada H. Hepatology 2015; 62:1037-1046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54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GIFT-I Study: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for genotype 1b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japanese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patients</a:t>
            </a:r>
            <a:endParaRPr lang="en-US" sz="2800" dirty="0"/>
          </a:p>
        </p:txBody>
      </p:sp>
      <p:sp>
        <p:nvSpPr>
          <p:cNvPr id="38" name="Espace réservé du contenu 2"/>
          <p:cNvSpPr>
            <a:spLocks/>
          </p:cNvSpPr>
          <p:nvPr/>
        </p:nvSpPr>
        <p:spPr bwMode="auto">
          <a:xfrm>
            <a:off x="220663" y="5175122"/>
            <a:ext cx="89025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600" baseline="-25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25 IU/ml) in naïve patients with no cirrhosis and HCV</a:t>
            </a:r>
            <a:b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RNA </a:t>
            </a:r>
            <a:r>
              <a:rPr lang="en-US" sz="16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100.000 IU/ml,  with 95% CI, ITT analysis 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Comparison to historical rate with TVR + PEG-IFN + RBV (63%) : superiority if lower bound of the SVR 95% CI &gt; 63%, &gt; 90% power</a:t>
            </a:r>
          </a:p>
        </p:txBody>
      </p:sp>
      <p:cxnSp>
        <p:nvCxnSpPr>
          <p:cNvPr id="51" name="Connecteur droit 66"/>
          <p:cNvCxnSpPr>
            <a:cxnSpLocks noChangeShapeType="1"/>
          </p:cNvCxnSpPr>
          <p:nvPr/>
        </p:nvCxnSpPr>
        <p:spPr bwMode="auto">
          <a:xfrm rot="5400000">
            <a:off x="3293295" y="2188071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55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560474"/>
              </p:ext>
            </p:extLst>
          </p:nvPr>
        </p:nvGraphicFramePr>
        <p:xfrm>
          <a:off x="4397097" y="2204864"/>
          <a:ext cx="1364853" cy="394257"/>
        </p:xfrm>
        <a:graphic>
          <a:graphicData uri="http://schemas.openxmlformats.org/drawingml/2006/table">
            <a:tbl>
              <a:tblPr/>
              <a:tblGrid>
                <a:gridCol w="1364853"/>
              </a:tblGrid>
              <a:tr h="394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920793"/>
              </p:ext>
            </p:extLst>
          </p:nvPr>
        </p:nvGraphicFramePr>
        <p:xfrm>
          <a:off x="4385340" y="2896755"/>
          <a:ext cx="1340610" cy="368300"/>
        </p:xfrm>
        <a:graphic>
          <a:graphicData uri="http://schemas.openxmlformats.org/drawingml/2006/table">
            <a:tbl>
              <a:tblPr/>
              <a:tblGrid>
                <a:gridCol w="134061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7" name="Oval 170"/>
          <p:cNvSpPr>
            <a:spLocks noChangeArrowheads="1"/>
          </p:cNvSpPr>
          <p:nvPr/>
        </p:nvSpPr>
        <p:spPr bwMode="auto">
          <a:xfrm>
            <a:off x="2722589" y="1283824"/>
            <a:ext cx="1539875" cy="705016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t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2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: 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1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8" name="AutoShape 162"/>
          <p:cNvSpPr>
            <a:spLocks noChangeArrowheads="1"/>
          </p:cNvSpPr>
          <p:nvPr/>
        </p:nvSpPr>
        <p:spPr bwMode="auto">
          <a:xfrm>
            <a:off x="251520" y="1771293"/>
            <a:ext cx="2475964" cy="248578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18-75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1b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/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 or pre-treated, </a:t>
            </a:r>
            <a:endParaRPr lang="en-US" sz="1400" b="1" dirty="0" smtClean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o 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prior failure with 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DAA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Without c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irrhosis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or with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compensated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(Child-Pugh A)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59" name="AutoShape 60"/>
          <p:cNvCxnSpPr>
            <a:cxnSpLocks noChangeShapeType="1"/>
          </p:cNvCxnSpPr>
          <p:nvPr/>
        </p:nvCxnSpPr>
        <p:spPr bwMode="auto">
          <a:xfrm rot="10800000" flipH="1" flipV="1">
            <a:off x="4384115" y="2422328"/>
            <a:ext cx="1587" cy="723600"/>
          </a:xfrm>
          <a:prstGeom prst="bentConnector3">
            <a:avLst>
              <a:gd name="adj1" fmla="val -40590485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60" name="Line 63"/>
          <p:cNvSpPr>
            <a:spLocks noChangeShapeType="1"/>
          </p:cNvSpPr>
          <p:nvPr/>
        </p:nvSpPr>
        <p:spPr bwMode="auto">
          <a:xfrm>
            <a:off x="2727485" y="2754686"/>
            <a:ext cx="100513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1" name="Rectangle 9"/>
          <p:cNvSpPr>
            <a:spLocks noChangeArrowheads="1"/>
          </p:cNvSpPr>
          <p:nvPr/>
        </p:nvSpPr>
        <p:spPr bwMode="auto">
          <a:xfrm>
            <a:off x="3737614" y="2856189"/>
            <a:ext cx="6662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106</a:t>
            </a:r>
            <a:endParaRPr lang="en-US" sz="12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3698341" y="2133948"/>
            <a:ext cx="6662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215</a:t>
            </a:r>
            <a:endParaRPr lang="en-US" sz="12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3" name="Line 172"/>
          <p:cNvSpPr>
            <a:spLocks noChangeShapeType="1"/>
          </p:cNvSpPr>
          <p:nvPr/>
        </p:nvSpPr>
        <p:spPr bwMode="auto">
          <a:xfrm>
            <a:off x="7149711" y="1700808"/>
            <a:ext cx="0" cy="205199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4" name="Line 172"/>
          <p:cNvSpPr>
            <a:spLocks noChangeShapeType="1"/>
          </p:cNvSpPr>
          <p:nvPr/>
        </p:nvSpPr>
        <p:spPr bwMode="auto">
          <a:xfrm>
            <a:off x="5757559" y="1700810"/>
            <a:ext cx="0" cy="226799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5" name="Oval 110"/>
          <p:cNvSpPr>
            <a:spLocks noChangeArrowheads="1"/>
          </p:cNvSpPr>
          <p:nvPr/>
        </p:nvSpPr>
        <p:spPr bwMode="auto">
          <a:xfrm>
            <a:off x="5469421" y="1283825"/>
            <a:ext cx="540262" cy="46799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6" name="Oval 110"/>
          <p:cNvSpPr>
            <a:spLocks noChangeArrowheads="1"/>
          </p:cNvSpPr>
          <p:nvPr/>
        </p:nvSpPr>
        <p:spPr bwMode="auto">
          <a:xfrm>
            <a:off x="6842752" y="1283825"/>
            <a:ext cx="540262" cy="46799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6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134918"/>
              </p:ext>
            </p:extLst>
          </p:nvPr>
        </p:nvGraphicFramePr>
        <p:xfrm>
          <a:off x="5774994" y="2896755"/>
          <a:ext cx="1364853" cy="377825"/>
        </p:xfrm>
        <a:graphic>
          <a:graphicData uri="http://schemas.openxmlformats.org/drawingml/2006/table">
            <a:tbl>
              <a:tblPr/>
              <a:tblGrid>
                <a:gridCol w="1364853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69" name="Connecteur droit 68"/>
          <p:cNvCxnSpPr/>
          <p:nvPr/>
        </p:nvCxnSpPr>
        <p:spPr bwMode="auto">
          <a:xfrm>
            <a:off x="5775155" y="2408358"/>
            <a:ext cx="1368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0" name="Connecteur droit 69"/>
          <p:cNvCxnSpPr/>
          <p:nvPr/>
        </p:nvCxnSpPr>
        <p:spPr bwMode="auto">
          <a:xfrm>
            <a:off x="7129666" y="3079401"/>
            <a:ext cx="1368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1" name="ZoneTexte 70"/>
          <p:cNvSpPr txBox="1"/>
          <p:nvPr/>
        </p:nvSpPr>
        <p:spPr>
          <a:xfrm>
            <a:off x="8453068" y="2924944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7173229" y="2239081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cxnSp>
        <p:nvCxnSpPr>
          <p:cNvPr id="73" name="Connecteur droit 72"/>
          <p:cNvCxnSpPr/>
          <p:nvPr/>
        </p:nvCxnSpPr>
        <p:spPr bwMode="auto">
          <a:xfrm flipV="1">
            <a:off x="5775155" y="2780928"/>
            <a:ext cx="1374556" cy="973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4" name="Rectangle 73"/>
          <p:cNvSpPr/>
          <p:nvPr/>
        </p:nvSpPr>
        <p:spPr>
          <a:xfrm>
            <a:off x="5965413" y="2483931"/>
            <a:ext cx="9932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5" name="Espace réservé du contenu 2"/>
          <p:cNvSpPr txBox="1">
            <a:spLocks/>
          </p:cNvSpPr>
          <p:nvPr/>
        </p:nvSpPr>
        <p:spPr bwMode="auto">
          <a:xfrm>
            <a:off x="220663" y="1193801"/>
            <a:ext cx="1390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692858" y="2431038"/>
            <a:ext cx="10695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77" name="Connecteur droit 76"/>
          <p:cNvCxnSpPr/>
          <p:nvPr/>
        </p:nvCxnSpPr>
        <p:spPr bwMode="auto">
          <a:xfrm flipV="1">
            <a:off x="4364679" y="2078937"/>
            <a:ext cx="1374556" cy="973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8" name="Rectangle 77"/>
          <p:cNvSpPr/>
          <p:nvPr/>
        </p:nvSpPr>
        <p:spPr>
          <a:xfrm>
            <a:off x="4474728" y="1772816"/>
            <a:ext cx="11537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Double-blind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9" name="Line 63"/>
          <p:cNvSpPr>
            <a:spLocks noChangeShapeType="1"/>
          </p:cNvSpPr>
          <p:nvPr/>
        </p:nvSpPr>
        <p:spPr bwMode="auto">
          <a:xfrm>
            <a:off x="2727485" y="3727182"/>
            <a:ext cx="162105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542303"/>
              </p:ext>
            </p:extLst>
          </p:nvPr>
        </p:nvGraphicFramePr>
        <p:xfrm>
          <a:off x="4355976" y="3501008"/>
          <a:ext cx="1364853" cy="394257"/>
        </p:xfrm>
        <a:graphic>
          <a:graphicData uri="http://schemas.openxmlformats.org/drawingml/2006/table">
            <a:tbl>
              <a:tblPr/>
              <a:tblGrid>
                <a:gridCol w="1364853"/>
              </a:tblGrid>
              <a:tr h="394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sp>
        <p:nvSpPr>
          <p:cNvPr id="81" name="Rectangle 80"/>
          <p:cNvSpPr/>
          <p:nvPr/>
        </p:nvSpPr>
        <p:spPr>
          <a:xfrm>
            <a:off x="2656998" y="3402105"/>
            <a:ext cx="17620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C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irrhosis: open-label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82" name="Connecteur droit 81"/>
          <p:cNvCxnSpPr/>
          <p:nvPr/>
        </p:nvCxnSpPr>
        <p:spPr bwMode="auto">
          <a:xfrm>
            <a:off x="5758850" y="3691771"/>
            <a:ext cx="1368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3" name="ZoneTexte 82"/>
          <p:cNvSpPr txBox="1"/>
          <p:nvPr/>
        </p:nvSpPr>
        <p:spPr>
          <a:xfrm>
            <a:off x="7156924" y="3522494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84" name="Rectangle 9"/>
          <p:cNvSpPr>
            <a:spLocks noChangeArrowheads="1"/>
          </p:cNvSpPr>
          <p:nvPr/>
        </p:nvSpPr>
        <p:spPr bwMode="auto">
          <a:xfrm>
            <a:off x="3746902" y="3737030"/>
            <a:ext cx="5882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42</a:t>
            </a:r>
            <a:endParaRPr lang="en-US" sz="12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251520" y="4293096"/>
            <a:ext cx="87385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</a:t>
            </a:r>
            <a:r>
              <a:rPr lang="en-US" sz="1400" dirty="0" err="1" smtClean="0"/>
              <a:t>Randomisation</a:t>
            </a:r>
            <a:r>
              <a:rPr lang="en-US" sz="1400" dirty="0" smtClean="0"/>
              <a:t> was stratified on prior IFN-based therapy (naïve or experienced) ; Naïve patients also </a:t>
            </a:r>
          </a:p>
          <a:p>
            <a:r>
              <a:rPr lang="en-US" sz="1400" dirty="0" smtClean="0"/>
              <a:t>stratified on HCV RNA level (&lt; or ≥ 100,000 IU/ml), patients with HCV RNA ≥ 100,000 IU/ml further stratified </a:t>
            </a:r>
          </a:p>
          <a:p>
            <a:r>
              <a:rPr lang="en-US" sz="1400" dirty="0" smtClean="0"/>
              <a:t>on eligibility to IFN-based therapy (yes or no) ; Experienced patients also stratified on response to prior </a:t>
            </a:r>
          </a:p>
          <a:p>
            <a:r>
              <a:rPr lang="en-US" sz="1400" dirty="0" smtClean="0"/>
              <a:t>IFN therapy (relapse, non response or intolerance)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2390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41970237"/>
              </p:ext>
            </p:extLst>
          </p:nvPr>
        </p:nvGraphicFramePr>
        <p:xfrm>
          <a:off x="386323" y="1700808"/>
          <a:ext cx="8353427" cy="4621668"/>
        </p:xfrm>
        <a:graphic>
          <a:graphicData uri="http://schemas.openxmlformats.org/drawingml/2006/table">
            <a:tbl>
              <a:tblPr/>
              <a:tblGrid>
                <a:gridCol w="352907"/>
                <a:gridCol w="2755006"/>
                <a:gridCol w="1932895"/>
                <a:gridCol w="1761379"/>
                <a:gridCol w="1551240"/>
              </a:tblGrid>
              <a:tr h="307278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12596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106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F0-F1 / F2 / F3 / F4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60% / 21% / 20%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74% / 3% / 23%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 / 2% / 98%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 with IFN-based therapy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0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0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0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IFN-intolerance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0842"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 /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1" y="6548004"/>
            <a:ext cx="683567" cy="30999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GIFT-I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952179" y="6565900"/>
            <a:ext cx="31838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Kumada H. Hepatology 2015; 62:1037-1046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GIFT-I Study: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for genotype 1b Japanese patients</a:t>
            </a:r>
            <a:endParaRPr lang="en-US" sz="28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75517" y="1268760"/>
            <a:ext cx="6172972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</p:spTree>
    <p:extLst>
      <p:ext uri="{BB962C8B-B14F-4D97-AF65-F5344CB8AC3E}">
        <p14:creationId xmlns:p14="http://schemas.microsoft.com/office/powerpoint/2010/main" val="348643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ZoneTexte 113"/>
          <p:cNvSpPr txBox="1"/>
          <p:nvPr/>
        </p:nvSpPr>
        <p:spPr>
          <a:xfrm>
            <a:off x="662957" y="5971346"/>
            <a:ext cx="79414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* Treatment-naïve without cirrhosis, IFN-eligible, HCV RNA ≥ 100,000 IU/ml</a:t>
            </a:r>
          </a:p>
          <a:p>
            <a:r>
              <a:rPr lang="en-US" sz="1500" dirty="0" smtClean="0"/>
              <a:t>** 95% CI: 90.5 to 98.8 :  superior to the historical SVR</a:t>
            </a:r>
            <a:r>
              <a:rPr lang="en-US" sz="1500" baseline="-25000" dirty="0" smtClean="0"/>
              <a:t>12</a:t>
            </a:r>
            <a:r>
              <a:rPr lang="en-US" sz="1500" dirty="0" smtClean="0"/>
              <a:t> with TVR + PEG-IFN + RBV</a:t>
            </a:r>
            <a:endParaRPr lang="en-US" sz="1500" dirty="0"/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2663511" y="1246620"/>
            <a:ext cx="3804311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2" name="Groupe 61"/>
          <p:cNvGrpSpPr/>
          <p:nvPr/>
        </p:nvGrpSpPr>
        <p:grpSpPr>
          <a:xfrm>
            <a:off x="770656" y="1700808"/>
            <a:ext cx="8265840" cy="369882"/>
            <a:chOff x="770656" y="1700808"/>
            <a:chExt cx="8265840" cy="369882"/>
          </a:xfrm>
        </p:grpSpPr>
        <p:sp>
          <p:nvSpPr>
            <p:cNvPr id="60" name="AutoShape 126"/>
            <p:cNvSpPr>
              <a:spLocks noChangeArrowheads="1"/>
            </p:cNvSpPr>
            <p:nvPr/>
          </p:nvSpPr>
          <p:spPr bwMode="auto">
            <a:xfrm>
              <a:off x="770656" y="1700808"/>
              <a:ext cx="7920880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US" sz="2800"/>
            </a:p>
          </p:txBody>
        </p:sp>
        <p:sp>
          <p:nvSpPr>
            <p:cNvPr id="93" name="AutoShape 165"/>
            <p:cNvSpPr>
              <a:spLocks noChangeArrowheads="1"/>
            </p:cNvSpPr>
            <p:nvPr/>
          </p:nvSpPr>
          <p:spPr bwMode="auto">
            <a:xfrm>
              <a:off x="899592" y="1700808"/>
              <a:ext cx="2592288" cy="369882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    OBV/PTV/r (double-</a:t>
              </a:r>
              <a:r>
                <a:rPr lang="fr-FR" sz="1600" b="1" dirty="0" err="1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blind</a:t>
              </a: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)</a:t>
              </a:r>
              <a:endParaRPr lang="fr-FR" sz="1600" b="1" dirty="0">
                <a:solidFill>
                  <a:srgbClr val="333399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3" name="Rectangle 3"/>
            <p:cNvSpPr>
              <a:spLocks noChangeArrowheads="1"/>
            </p:cNvSpPr>
            <p:nvPr/>
          </p:nvSpPr>
          <p:spPr bwMode="auto">
            <a:xfrm>
              <a:off x="940133" y="1823052"/>
              <a:ext cx="188576" cy="14446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3" name="AutoShape 165"/>
            <p:cNvSpPr>
              <a:spLocks noChangeArrowheads="1"/>
            </p:cNvSpPr>
            <p:nvPr/>
          </p:nvSpPr>
          <p:spPr bwMode="auto">
            <a:xfrm>
              <a:off x="3707904" y="1700808"/>
              <a:ext cx="2592288" cy="369882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    OBV/PTV/r (open-label)</a:t>
              </a:r>
              <a:endParaRPr lang="fr-FR" sz="1600" b="1" dirty="0">
                <a:solidFill>
                  <a:srgbClr val="333399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3" name="AutoShape 165"/>
            <p:cNvSpPr>
              <a:spLocks noChangeArrowheads="1"/>
            </p:cNvSpPr>
            <p:nvPr/>
          </p:nvSpPr>
          <p:spPr bwMode="auto">
            <a:xfrm>
              <a:off x="6444208" y="1700808"/>
              <a:ext cx="2592288" cy="369882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    OBV/PTV/r (</a:t>
              </a:r>
              <a:r>
                <a:rPr lang="fr-FR" sz="1600" b="1" dirty="0" err="1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cirrhosis</a:t>
              </a: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)</a:t>
              </a:r>
              <a:endParaRPr lang="fr-FR" sz="1600" b="1" dirty="0">
                <a:solidFill>
                  <a:srgbClr val="333399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9" name="AutoShape 162"/>
          <p:cNvSpPr>
            <a:spLocks noChangeArrowheads="1"/>
          </p:cNvSpPr>
          <p:nvPr/>
        </p:nvSpPr>
        <p:spPr bwMode="auto">
          <a:xfrm>
            <a:off x="1" y="6548004"/>
            <a:ext cx="683567" cy="30999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GIFT-I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0" name="ZoneTexte 69"/>
          <p:cNvSpPr txBox="1">
            <a:spLocks noChangeArrowheads="1"/>
          </p:cNvSpPr>
          <p:nvPr/>
        </p:nvSpPr>
        <p:spPr bwMode="auto">
          <a:xfrm>
            <a:off x="5952179" y="6565900"/>
            <a:ext cx="31838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Kumada H. Hepatology 2015; 62:1037-1046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21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GIFT-I Study: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for genotype 1b Japanese patients</a:t>
            </a:r>
            <a:endParaRPr lang="en-US" sz="2800" dirty="0"/>
          </a:p>
        </p:txBody>
      </p:sp>
      <p:grpSp>
        <p:nvGrpSpPr>
          <p:cNvPr id="59" name="Groupe 58"/>
          <p:cNvGrpSpPr/>
          <p:nvPr/>
        </p:nvGrpSpPr>
        <p:grpSpPr>
          <a:xfrm>
            <a:off x="449554" y="1813518"/>
            <a:ext cx="8337257" cy="4112817"/>
            <a:chOff x="449554" y="1813518"/>
            <a:chExt cx="8337257" cy="4112817"/>
          </a:xfrm>
        </p:grpSpPr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548941" y="436326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548941" y="367111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449554" y="2289989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548941" y="298055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815975" y="4470985"/>
              <a:ext cx="92075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815975" y="3780423"/>
              <a:ext cx="92075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815975" y="2396123"/>
              <a:ext cx="92075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815975" y="3086685"/>
              <a:ext cx="92075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906464" y="2386598"/>
              <a:ext cx="0" cy="2764555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035902" y="2206284"/>
              <a:ext cx="6848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94.6**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2367127" y="2211236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94.9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815974" y="5151153"/>
              <a:ext cx="7970837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Rectangle 133"/>
            <p:cNvSpPr>
              <a:spLocks noChangeArrowheads="1"/>
            </p:cNvSpPr>
            <p:nvPr/>
          </p:nvSpPr>
          <p:spPr bwMode="auto">
            <a:xfrm>
              <a:off x="6782936" y="2456688"/>
              <a:ext cx="518400" cy="2695336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3"/>
            <p:cNvSpPr>
              <a:spLocks noChangeArrowheads="1"/>
            </p:cNvSpPr>
            <p:nvPr/>
          </p:nvSpPr>
          <p:spPr bwMode="auto">
            <a:xfrm>
              <a:off x="5163785" y="2456688"/>
              <a:ext cx="518400" cy="2692357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3143019" y="2236802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94.2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3981328" y="2207172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96.1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6789334" y="2127555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97.4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2" name="Rectangle 40"/>
            <p:cNvSpPr>
              <a:spLocks noChangeArrowheads="1"/>
            </p:cNvSpPr>
            <p:nvPr/>
          </p:nvSpPr>
          <p:spPr bwMode="auto">
            <a:xfrm>
              <a:off x="6415928" y="5166127"/>
              <a:ext cx="125241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Experienced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5" name="Rectangle 133"/>
            <p:cNvSpPr>
              <a:spLocks noChangeArrowheads="1"/>
            </p:cNvSpPr>
            <p:nvPr/>
          </p:nvSpPr>
          <p:spPr bwMode="auto">
            <a:xfrm>
              <a:off x="5932633" y="2438400"/>
              <a:ext cx="518400" cy="2710645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4" name="Rectangle 133"/>
            <p:cNvSpPr>
              <a:spLocks noChangeArrowheads="1"/>
            </p:cNvSpPr>
            <p:nvPr/>
          </p:nvSpPr>
          <p:spPr bwMode="auto">
            <a:xfrm>
              <a:off x="8013539" y="2651760"/>
              <a:ext cx="518400" cy="2500263"/>
            </a:xfrm>
            <a:prstGeom prst="rect">
              <a:avLst/>
            </a:prstGeom>
            <a:solidFill>
              <a:srgbClr val="80008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9" name="Rectangle 144"/>
            <p:cNvSpPr>
              <a:spLocks noChangeArrowheads="1"/>
            </p:cNvSpPr>
            <p:nvPr/>
          </p:nvSpPr>
          <p:spPr bwMode="auto">
            <a:xfrm>
              <a:off x="5170183" y="2145048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98.1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1" name="Rectangle 144"/>
            <p:cNvSpPr>
              <a:spLocks noChangeArrowheads="1"/>
            </p:cNvSpPr>
            <p:nvPr/>
          </p:nvSpPr>
          <p:spPr bwMode="auto">
            <a:xfrm>
              <a:off x="5939031" y="2120366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98.5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2" name="Rectangle 144"/>
            <p:cNvSpPr>
              <a:spLocks noChangeArrowheads="1"/>
            </p:cNvSpPr>
            <p:nvPr/>
          </p:nvSpPr>
          <p:spPr bwMode="auto">
            <a:xfrm>
              <a:off x="8019937" y="2308810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90.5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6" name="Rectangle 40"/>
            <p:cNvSpPr>
              <a:spLocks noChangeArrowheads="1"/>
            </p:cNvSpPr>
            <p:nvPr/>
          </p:nvSpPr>
          <p:spPr bwMode="auto">
            <a:xfrm>
              <a:off x="5855844" y="5166127"/>
              <a:ext cx="67197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ea typeface="Arial" pitchFamily="-1" charset="0"/>
                  <a:cs typeface="Arial" pitchFamily="-1" charset="0"/>
                </a:rPr>
                <a:t>Naïve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7" name="Rectangle 40"/>
            <p:cNvSpPr>
              <a:spLocks noChangeArrowheads="1"/>
            </p:cNvSpPr>
            <p:nvPr/>
          </p:nvSpPr>
          <p:spPr bwMode="auto">
            <a:xfrm>
              <a:off x="5215944" y="5166127"/>
              <a:ext cx="41408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All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8" name="Rectangle 40"/>
            <p:cNvSpPr>
              <a:spLocks noChangeArrowheads="1"/>
            </p:cNvSpPr>
            <p:nvPr/>
          </p:nvSpPr>
          <p:spPr bwMode="auto">
            <a:xfrm>
              <a:off x="8065698" y="5166127"/>
              <a:ext cx="41408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ea typeface="Arial" pitchFamily="-1" charset="0"/>
                  <a:cs typeface="Arial" pitchFamily="-1" charset="0"/>
                </a:rPr>
                <a:t>All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0" name="Text Box 148"/>
            <p:cNvSpPr txBox="1">
              <a:spLocks noChangeArrowheads="1"/>
            </p:cNvSpPr>
            <p:nvPr/>
          </p:nvSpPr>
          <p:spPr bwMode="auto">
            <a:xfrm>
              <a:off x="671513" y="2029713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81" name="Rectangle 133"/>
            <p:cNvSpPr>
              <a:spLocks noChangeArrowheads="1"/>
            </p:cNvSpPr>
            <p:nvPr/>
          </p:nvSpPr>
          <p:spPr bwMode="auto">
            <a:xfrm>
              <a:off x="1119103" y="2548128"/>
              <a:ext cx="518400" cy="2604198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5" name="Rectangle 133"/>
            <p:cNvSpPr>
              <a:spLocks noChangeArrowheads="1"/>
            </p:cNvSpPr>
            <p:nvPr/>
          </p:nvSpPr>
          <p:spPr bwMode="auto">
            <a:xfrm>
              <a:off x="2360729" y="2523744"/>
              <a:ext cx="518400" cy="2628582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7" name="Rectangle 133"/>
            <p:cNvSpPr>
              <a:spLocks noChangeArrowheads="1"/>
            </p:cNvSpPr>
            <p:nvPr/>
          </p:nvSpPr>
          <p:spPr bwMode="auto">
            <a:xfrm>
              <a:off x="3136621" y="2554224"/>
              <a:ext cx="518400" cy="2598102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9" name="Rectangle 133"/>
            <p:cNvSpPr>
              <a:spLocks noChangeArrowheads="1"/>
            </p:cNvSpPr>
            <p:nvPr/>
          </p:nvSpPr>
          <p:spPr bwMode="auto">
            <a:xfrm>
              <a:off x="3974930" y="2504440"/>
              <a:ext cx="518400" cy="2647886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8080557" y="4860406"/>
              <a:ext cx="384365" cy="30777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chemeClr val="bg1"/>
                  </a:solidFill>
                </a:rPr>
                <a:t>42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869833" y="4860406"/>
              <a:ext cx="314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N</a:t>
              </a:r>
              <a:endParaRPr lang="fr-FR" sz="1400" dirty="0"/>
            </a:p>
          </p:txBody>
        </p:sp>
        <p:sp>
          <p:nvSpPr>
            <p:cNvPr id="104" name="Rectangle 40"/>
            <p:cNvSpPr>
              <a:spLocks noChangeArrowheads="1"/>
            </p:cNvSpPr>
            <p:nvPr/>
          </p:nvSpPr>
          <p:spPr bwMode="auto">
            <a:xfrm>
              <a:off x="792245" y="5166127"/>
              <a:ext cx="1172116" cy="760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ea typeface="Arial" pitchFamily="-1" charset="0"/>
                  <a:cs typeface="Arial" pitchFamily="-1" charset="0"/>
                </a:rPr>
                <a:t>Primary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ea typeface="Arial" pitchFamily="-1" charset="0"/>
                  <a:cs typeface="Arial" pitchFamily="-1" charset="0"/>
                </a:rPr>
                <a:t>E</a:t>
              </a: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fficacy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>
                  <a:ea typeface="Arial" pitchFamily="-1" charset="0"/>
                  <a:cs typeface="Arial" pitchFamily="-1" charset="0"/>
                </a:rPr>
                <a:t>p</a:t>
              </a:r>
              <a:r>
                <a:rPr lang="en-GB" sz="1400" b="1" dirty="0" smtClean="0">
                  <a:ea typeface="Arial" pitchFamily="-1" charset="0"/>
                  <a:cs typeface="Arial" pitchFamily="-1" charset="0"/>
                </a:rPr>
                <a:t>opulation*</a:t>
              </a:r>
              <a:endPara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6" name="Rectangle 135"/>
            <p:cNvSpPr>
              <a:spLocks noChangeArrowheads="1"/>
            </p:cNvSpPr>
            <p:nvPr/>
          </p:nvSpPr>
          <p:spPr bwMode="auto">
            <a:xfrm>
              <a:off x="638938" y="5013756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 smtClean="0">
                  <a:ea typeface="Arial" pitchFamily="-1" charset="0"/>
                  <a:cs typeface="Arial" pitchFamily="-1" charset="0"/>
                </a:rPr>
                <a:t>0</a:t>
              </a:r>
              <a:endPara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6" name="Rectangle 3"/>
            <p:cNvSpPr>
              <a:spLocks noChangeArrowheads="1"/>
            </p:cNvSpPr>
            <p:nvPr/>
          </p:nvSpPr>
          <p:spPr bwMode="auto">
            <a:xfrm>
              <a:off x="3746128" y="1813518"/>
              <a:ext cx="177800" cy="14446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5" name="Rectangle 3"/>
            <p:cNvSpPr>
              <a:spLocks noChangeArrowheads="1"/>
            </p:cNvSpPr>
            <p:nvPr/>
          </p:nvSpPr>
          <p:spPr bwMode="auto">
            <a:xfrm>
              <a:off x="6482432" y="1813518"/>
              <a:ext cx="177800" cy="144462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6" name="Rectangle 40"/>
            <p:cNvSpPr>
              <a:spLocks noChangeArrowheads="1"/>
            </p:cNvSpPr>
            <p:nvPr/>
          </p:nvSpPr>
          <p:spPr bwMode="auto">
            <a:xfrm>
              <a:off x="3607922" y="5166127"/>
              <a:ext cx="125241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Experienced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7" name="Rectangle 40"/>
            <p:cNvSpPr>
              <a:spLocks noChangeArrowheads="1"/>
            </p:cNvSpPr>
            <p:nvPr/>
          </p:nvSpPr>
          <p:spPr bwMode="auto">
            <a:xfrm>
              <a:off x="3059832" y="5166127"/>
              <a:ext cx="67197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ea typeface="Arial" pitchFamily="-1" charset="0"/>
                  <a:cs typeface="Arial" pitchFamily="-1" charset="0"/>
                </a:rPr>
                <a:t>Naïve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8" name="Rectangle 40"/>
            <p:cNvSpPr>
              <a:spLocks noChangeArrowheads="1"/>
            </p:cNvSpPr>
            <p:nvPr/>
          </p:nvSpPr>
          <p:spPr bwMode="auto">
            <a:xfrm>
              <a:off x="2412888" y="5166127"/>
              <a:ext cx="41408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All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6850417" y="4860406"/>
              <a:ext cx="383438" cy="30777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000099"/>
                  </a:solidFill>
                </a:rPr>
                <a:t>38</a:t>
              </a:r>
              <a:endParaRPr lang="fr-FR" sz="1400" dirty="0">
                <a:solidFill>
                  <a:srgbClr val="000099"/>
                </a:solidFill>
              </a:endParaRP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6000114" y="4860406"/>
              <a:ext cx="383438" cy="30777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000099"/>
                  </a:solidFill>
                </a:rPr>
                <a:t>68</a:t>
              </a:r>
              <a:endParaRPr lang="fr-FR" sz="1400" dirty="0">
                <a:solidFill>
                  <a:srgbClr val="000099"/>
                </a:solidFill>
              </a:endParaRP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5181573" y="4860406"/>
              <a:ext cx="482824" cy="30777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000099"/>
                  </a:solidFill>
                </a:rPr>
                <a:t>106</a:t>
              </a:r>
              <a:endParaRPr lang="fr-FR" sz="1400" dirty="0">
                <a:solidFill>
                  <a:srgbClr val="000099"/>
                </a:solidFill>
              </a:endParaRP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4042411" y="4860406"/>
              <a:ext cx="383438" cy="30777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76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3154409" y="4860406"/>
              <a:ext cx="482824" cy="30777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139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2378517" y="4860406"/>
              <a:ext cx="482824" cy="30777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215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1143560" y="4860406"/>
              <a:ext cx="469487" cy="30777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112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157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151745"/>
              </p:ext>
            </p:extLst>
          </p:nvPr>
        </p:nvGraphicFramePr>
        <p:xfrm>
          <a:off x="395536" y="1809366"/>
          <a:ext cx="8351921" cy="2051682"/>
        </p:xfrm>
        <a:graphic>
          <a:graphicData uri="http://schemas.openxmlformats.org/drawingml/2006/table">
            <a:tbl>
              <a:tblPr/>
              <a:tblGrid>
                <a:gridCol w="4104456"/>
                <a:gridCol w="2160240"/>
                <a:gridCol w="2087225"/>
              </a:tblGrid>
              <a:tr h="474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321</a:t>
                      </a: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42</a:t>
                      </a: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(2.5%)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(7.1%)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On-treatment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6229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genotype CC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 HCV RNA &gt; 7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87846" marR="87846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220663" y="4149080"/>
            <a:ext cx="883905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Resistance testing (population sequencing) </a:t>
            </a:r>
            <a:endParaRPr lang="en-US" kern="0" dirty="0" smtClean="0"/>
          </a:p>
          <a:p>
            <a:pPr lvl="1"/>
            <a:r>
              <a:rPr lang="en-US" sz="1600" kern="0" dirty="0"/>
              <a:t>A</a:t>
            </a:r>
            <a:r>
              <a:rPr lang="en-US" sz="1600" kern="0" dirty="0" smtClean="0"/>
              <a:t>t baseline, NS3 resistance-associated variants in 1%, NS5A RAVs in 38%</a:t>
            </a:r>
          </a:p>
          <a:p>
            <a:pPr lvl="1"/>
            <a:r>
              <a:rPr lang="en-US" sz="1600" kern="0" dirty="0" smtClean="0"/>
              <a:t>At failure, 10/11 patients had both NS3 and NS5A RAVs</a:t>
            </a:r>
          </a:p>
          <a:p>
            <a:pPr lvl="2"/>
            <a:r>
              <a:rPr lang="en-US" kern="0" dirty="0" smtClean="0"/>
              <a:t>NS3 : D168V alone or + Y56H, N = 8 ; D168A + Y56H, N = 2</a:t>
            </a:r>
          </a:p>
          <a:p>
            <a:pPr lvl="2"/>
            <a:r>
              <a:rPr lang="en-US" kern="0" dirty="0" smtClean="0"/>
              <a:t>NS5A : Y93H alone or + L28M, R30Q, L31M, L31V and/or P58S, N = 10 </a:t>
            </a:r>
            <a:br>
              <a:rPr lang="en-US" kern="0" dirty="0" smtClean="0"/>
            </a:br>
            <a:r>
              <a:rPr lang="en-US" kern="0" dirty="0" smtClean="0"/>
              <a:t>(in 8/10, Y93H present at baseline) ; L31F, N = 1</a:t>
            </a:r>
            <a:endParaRPr lang="fr-FR" kern="0" dirty="0"/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1" y="6548004"/>
            <a:ext cx="683567" cy="30999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GIFT-I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5952179" y="6565900"/>
            <a:ext cx="31838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Kumada H. Hepatology 2015; 62:1037-1046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GIFT-I Study: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for genotype 1b Japanese patients</a:t>
            </a:r>
            <a:endParaRPr lang="en-US" sz="2800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100216" y="1246620"/>
            <a:ext cx="4930902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Patients </a:t>
            </a:r>
            <a:r>
              <a:rPr lang="fr-FR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without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SVR</a:t>
            </a:r>
            <a:r>
              <a:rPr lang="fr-FR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fr-FR" sz="2400" b="1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on OBV/PTV/r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13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75640907"/>
              </p:ext>
            </p:extLst>
          </p:nvPr>
        </p:nvGraphicFramePr>
        <p:xfrm>
          <a:off x="395288" y="1628800"/>
          <a:ext cx="8353427" cy="4861320"/>
        </p:xfrm>
        <a:graphic>
          <a:graphicData uri="http://schemas.openxmlformats.org/drawingml/2006/table">
            <a:tbl>
              <a:tblPr/>
              <a:tblGrid>
                <a:gridCol w="2736552"/>
                <a:gridCol w="1426456"/>
                <a:gridCol w="1454655"/>
                <a:gridCol w="1454655"/>
                <a:gridCol w="1281109"/>
              </a:tblGrid>
              <a:tr h="847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106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post 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106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  <a:tr h="449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treatment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9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Common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3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Nasopharyngitis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3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3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Peripheral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edema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3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32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Pyrexia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8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9326">
                <a:tc>
                  <a:txBody>
                    <a:bodyPr/>
                    <a:lstStyle/>
                    <a:p>
                      <a:pPr marL="446088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&gt; 5 x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9326">
                <a:tc>
                  <a:txBody>
                    <a:bodyPr/>
                    <a:lstStyle/>
                    <a:p>
                      <a:pPr marL="446088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5 x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9326">
                <a:tc>
                  <a:txBody>
                    <a:bodyPr/>
                    <a:lstStyle/>
                    <a:p>
                      <a:pPr marL="446088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&gt; 3 x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9326">
                <a:tc>
                  <a:txBody>
                    <a:bodyPr/>
                    <a:lstStyle/>
                    <a:p>
                      <a:pPr marL="446088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8 g/dl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82797" y="1246620"/>
            <a:ext cx="7965770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≥ grade 3 laboratory abnormalities, n (%)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683567" cy="30999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GIFT-I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952179" y="6565900"/>
            <a:ext cx="31838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Kumada H. Hepatology 2015; 62:1037-1046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GIFT-I Study: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for genotype 1b Japanese patients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030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50" y="1268760"/>
            <a:ext cx="8136706" cy="5256584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</a:rPr>
              <a:t>In this </a:t>
            </a:r>
            <a:r>
              <a:rPr lang="en-US" sz="2000" dirty="0">
                <a:ea typeface="ＭＳ Ｐゴシック" pitchFamily="-1" charset="-128"/>
              </a:rPr>
              <a:t>phase </a:t>
            </a:r>
            <a:r>
              <a:rPr lang="en-US" sz="2000" dirty="0" smtClean="0">
                <a:ea typeface="ＭＳ Ｐゴシック" pitchFamily="-1" charset="-128"/>
              </a:rPr>
              <a:t>III </a:t>
            </a:r>
            <a:r>
              <a:rPr lang="en-US" sz="2000" dirty="0">
                <a:ea typeface="ＭＳ Ｐゴシック" pitchFamily="-1" charset="-128"/>
              </a:rPr>
              <a:t>trial in </a:t>
            </a:r>
            <a:r>
              <a:rPr lang="en-US" sz="2000" dirty="0" smtClean="0">
                <a:ea typeface="ＭＳ Ｐゴシック" pitchFamily="-1" charset="-128"/>
              </a:rPr>
              <a:t>Japanese </a:t>
            </a:r>
            <a:r>
              <a:rPr lang="en-US" sz="2000" dirty="0">
                <a:ea typeface="ＭＳ Ｐゴシック" pitchFamily="-1" charset="-128"/>
              </a:rPr>
              <a:t>patients with HCV </a:t>
            </a:r>
            <a:r>
              <a:rPr lang="en-US" sz="2000" dirty="0" smtClean="0">
                <a:ea typeface="ＭＳ Ｐゴシック" pitchFamily="-1" charset="-128"/>
              </a:rPr>
              <a:t>genotype 1b </a:t>
            </a:r>
            <a:r>
              <a:rPr lang="en-US" sz="2000" dirty="0">
                <a:ea typeface="ＭＳ Ｐゴシック" pitchFamily="-1" charset="-128"/>
              </a:rPr>
              <a:t>infection with or </a:t>
            </a:r>
            <a:r>
              <a:rPr lang="en-US" sz="2000" dirty="0" smtClean="0">
                <a:ea typeface="ＭＳ Ｐゴシック" pitchFamily="-1" charset="-128"/>
              </a:rPr>
              <a:t>without cirrhosis, high SVR</a:t>
            </a:r>
            <a:r>
              <a:rPr lang="en-US" sz="2000" baseline="-25000" dirty="0" smtClean="0">
                <a:ea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</a:rPr>
              <a:t> </a:t>
            </a:r>
            <a:r>
              <a:rPr lang="en-US" sz="2000" dirty="0">
                <a:ea typeface="ＭＳ Ｐゴシック" pitchFamily="-1" charset="-128"/>
              </a:rPr>
              <a:t>rates </a:t>
            </a:r>
            <a:r>
              <a:rPr lang="en-US" sz="2000" dirty="0" smtClean="0">
                <a:ea typeface="ＭＳ Ｐゴシック" pitchFamily="-1" charset="-128"/>
              </a:rPr>
              <a:t>were </a:t>
            </a:r>
            <a:r>
              <a:rPr lang="en-US" sz="2000" dirty="0">
                <a:ea typeface="ＭＳ Ｐゴシック" pitchFamily="-1" charset="-128"/>
              </a:rPr>
              <a:t>achieved with 12 weeks of the IFN-free </a:t>
            </a:r>
            <a:r>
              <a:rPr lang="en-US" sz="2000" dirty="0" smtClean="0">
                <a:ea typeface="ＭＳ Ｐゴシック" pitchFamily="-1" charset="-128"/>
              </a:rPr>
              <a:t>and RBV</a:t>
            </a:r>
            <a:r>
              <a:rPr lang="en-US" sz="2000" dirty="0">
                <a:ea typeface="ＭＳ Ｐゴシック" pitchFamily="-1" charset="-128"/>
              </a:rPr>
              <a:t>-free regimen of </a:t>
            </a:r>
            <a:r>
              <a:rPr lang="en-US" sz="2000" dirty="0" smtClean="0">
                <a:ea typeface="ＭＳ Ｐゴシック" pitchFamily="-1" charset="-128"/>
              </a:rPr>
              <a:t>OBV/PTV/r</a:t>
            </a:r>
          </a:p>
          <a:p>
            <a:pPr lvl="1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</a:rPr>
              <a:t>Rate of </a:t>
            </a:r>
            <a:r>
              <a:rPr lang="en-US" sz="2000" dirty="0" err="1" smtClean="0">
                <a:ea typeface="ＭＳ Ｐゴシック" pitchFamily="-1" charset="-128"/>
              </a:rPr>
              <a:t>virologic</a:t>
            </a:r>
            <a:r>
              <a:rPr lang="en-US" sz="2000" dirty="0" smtClean="0">
                <a:ea typeface="ＭＳ Ｐゴシック" pitchFamily="-1" charset="-128"/>
              </a:rPr>
              <a:t> failure was low (3%) with RAVs observed in both NS3 and NS5A in 10 of 11 patients with </a:t>
            </a:r>
            <a:r>
              <a:rPr lang="en-US" sz="2000" dirty="0" err="1" smtClean="0">
                <a:ea typeface="ＭＳ Ｐゴシック" pitchFamily="-1" charset="-128"/>
              </a:rPr>
              <a:t>virologic</a:t>
            </a:r>
            <a:r>
              <a:rPr lang="en-US" sz="2000" dirty="0" smtClean="0">
                <a:ea typeface="ＭＳ Ｐゴシック" pitchFamily="-1" charset="-128"/>
              </a:rPr>
              <a:t> failure, including 8 patients with pre-existing NS5A RAV Y93H</a:t>
            </a:r>
          </a:p>
          <a:p>
            <a:pPr lvl="2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</a:rPr>
              <a:t>Y93H is present in 8.2% to 25% Japanese with HCV genotype 1b</a:t>
            </a:r>
          </a:p>
          <a:p>
            <a:pPr lvl="2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</a:rPr>
              <a:t>In this study, Y93H was present at baseline in 14% of patients and SVR</a:t>
            </a:r>
            <a:r>
              <a:rPr lang="en-US" sz="1800" baseline="-25000" dirty="0" smtClean="0">
                <a:ea typeface="ＭＳ Ｐゴシック" pitchFamily="-1" charset="-128"/>
              </a:rPr>
              <a:t>12</a:t>
            </a:r>
            <a:r>
              <a:rPr lang="en-US" sz="1800" dirty="0" smtClean="0">
                <a:ea typeface="ＭＳ Ｐゴシック" pitchFamily="-1" charset="-128"/>
              </a:rPr>
              <a:t> was 83% in patients with this RAV at baseline</a:t>
            </a:r>
          </a:p>
          <a:p>
            <a:pPr lvl="1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</a:rPr>
              <a:t>Among treatment-emergent adverse events, only peripheral edema occurred more frequently with OBV/PTV/r than with placebo</a:t>
            </a:r>
          </a:p>
          <a:p>
            <a:pPr lvl="2">
              <a:spcBef>
                <a:spcPts val="302"/>
              </a:spcBef>
            </a:pPr>
            <a:r>
              <a:rPr lang="en-US" dirty="0" smtClean="0">
                <a:ea typeface="ＭＳ Ｐゴシック" pitchFamily="-1" charset="-128"/>
              </a:rPr>
              <a:t>All patients who experienced peripheral edema were also taking concurrent calcium channel blockers, with a risk related to the dose of the CCB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548004"/>
            <a:ext cx="683567" cy="30999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GIFT-I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952179" y="6565900"/>
            <a:ext cx="31838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Kumada H. Hepatology 2015; 62:1037-1046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GIFT-I Study: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/ritonavir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for genotype 1b Japanese patients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091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2812</TotalTime>
  <Words>1023</Words>
  <Application>Microsoft Office PowerPoint</Application>
  <PresentationFormat>Affichage à l'écran (4:3)</PresentationFormat>
  <Paragraphs>298</Paragraphs>
  <Slides>7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2015 </vt:lpstr>
      <vt:lpstr>GIFT-I Study: ombitasvir/paritaprevir/ritonavir  for genotype 1b japanese patients</vt:lpstr>
      <vt:lpstr>GIFT-I Study: ombitasvir/paritaprevir/ritonavir  for genotype 1b japanese patients</vt:lpstr>
      <vt:lpstr>GIFT-I Study: ombitasvir/paritaprevir/ritonavir  for genotype 1b Japanese patients</vt:lpstr>
      <vt:lpstr>GIFT-I Study: ombitasvir/paritaprevir/ritonavir  for genotype 1b Japanese patients</vt:lpstr>
      <vt:lpstr>GIFT-I Study: ombitasvir/paritaprevir/ritonavir  for genotype 1b Japanese patients</vt:lpstr>
      <vt:lpstr>GIFT-I Study: ombitasvir/paritaprevir/ritonavir  for genotype 1b Japanese patients</vt:lpstr>
      <vt:lpstr>GIFT-I Study: ombitasvir/paritaprevir/ritonavir  for genotype 1b Japanese patients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170</cp:revision>
  <dcterms:created xsi:type="dcterms:W3CDTF">2015-05-24T21:56:52Z</dcterms:created>
  <dcterms:modified xsi:type="dcterms:W3CDTF">2015-10-12T07:25:24Z</dcterms:modified>
</cp:coreProperties>
</file>