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85" r:id="rId3"/>
    <p:sldId id="291" r:id="rId4"/>
    <p:sldId id="290" r:id="rId5"/>
    <p:sldId id="289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DDDDD"/>
    <a:srgbClr val="00FFCC"/>
    <a:srgbClr val="FFC000"/>
    <a:srgbClr val="000066"/>
    <a:srgbClr val="10EB00"/>
    <a:srgbClr val="FF6600"/>
    <a:srgbClr val="000000"/>
    <a:srgbClr val="3333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804" autoAdjust="0"/>
  </p:normalViewPr>
  <p:slideViewPr>
    <p:cSldViewPr>
      <p:cViewPr>
        <p:scale>
          <a:sx n="99" d="100"/>
          <a:sy n="99" d="100"/>
        </p:scale>
        <p:origin x="-2748" y="-396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12/10/2015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584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35" name="AutoShape 162"/>
          <p:cNvSpPr>
            <a:spLocks noChangeArrowheads="1"/>
          </p:cNvSpPr>
          <p:nvPr/>
        </p:nvSpPr>
        <p:spPr bwMode="auto">
          <a:xfrm>
            <a:off x="-1" y="6570663"/>
            <a:ext cx="1799998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36" name="ZoneTexte 23"/>
          <p:cNvSpPr txBox="1">
            <a:spLocks noChangeArrowheads="1"/>
          </p:cNvSpPr>
          <p:nvPr/>
        </p:nvSpPr>
        <p:spPr bwMode="auto">
          <a:xfrm>
            <a:off x="76458" y="6581775"/>
            <a:ext cx="18312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GS-9451/9256 </a:t>
            </a: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Failure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179513" y="76200"/>
            <a:ext cx="8856984" cy="976313"/>
          </a:xfrm>
        </p:spPr>
        <p:txBody>
          <a:bodyPr/>
          <a:lstStyle/>
          <a:p>
            <a:pPr lvl="0"/>
            <a:r>
              <a:rPr lang="fr-FR" sz="3000" dirty="0" smtClean="0">
                <a:ea typeface="ＭＳ Ｐゴシック" pitchFamily="-1" charset="-128"/>
                <a:cs typeface="ＭＳ Ｐゴシック" pitchFamily="-1" charset="-128"/>
              </a:rPr>
              <a:t>GS-9451/GS-9256 </a:t>
            </a:r>
            <a:r>
              <a:rPr lang="fr-FR" sz="3000" dirty="0" err="1" smtClean="0">
                <a:ea typeface="ＭＳ Ｐゴシック" pitchFamily="-1" charset="-128"/>
                <a:cs typeface="ＭＳ Ｐゴシック" pitchFamily="-1" charset="-128"/>
              </a:rPr>
              <a:t>Failure</a:t>
            </a:r>
            <a:r>
              <a:rPr lang="fr-FR" sz="30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30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000" dirty="0" smtClean="0">
                <a:ea typeface="ＭＳ Ｐゴシック" pitchFamily="-1" charset="-128"/>
                <a:cs typeface="ＭＳ Ｐゴシック" pitchFamily="-1" charset="-128"/>
              </a:rPr>
              <a:t>: SOF + PEG-IFN + RBV for genotype 1 and prior failure to DAA</a:t>
            </a:r>
            <a:endParaRPr lang="en-GB" sz="30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496" y="1412776"/>
            <a:ext cx="8351838" cy="475687"/>
          </a:xfrm>
        </p:spPr>
        <p:txBody>
          <a:bodyPr/>
          <a:lstStyle/>
          <a:p>
            <a:r>
              <a:rPr lang="fr-FR" dirty="0"/>
              <a:t>Design</a:t>
            </a:r>
          </a:p>
          <a:p>
            <a:endParaRPr lang="fr-FR" dirty="0"/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3018874" y="3243923"/>
            <a:ext cx="9906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6520225" y="2424522"/>
            <a:ext cx="0" cy="120040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6228184" y="188922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90600" y="2342599"/>
            <a:ext cx="2969232" cy="173664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</a:t>
            </a:r>
            <a:r>
              <a:rPr lang="en-GB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1</a:t>
            </a:r>
            <a:endParaRPr lang="en-GB" sz="16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/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Failure to achieve SVR on </a:t>
            </a:r>
          </a:p>
          <a:p>
            <a:pPr algn="ctr"/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GS-9451* or GS-9256*-</a:t>
            </a:r>
          </a:p>
          <a:p>
            <a:pPr algn="ctr"/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containing regimen </a:t>
            </a:r>
          </a:p>
          <a:p>
            <a:pPr algn="ctr"/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 </a:t>
            </a:r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6105062" y="6586474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Pol S.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2015; 62:129-34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5496" y="4484827"/>
            <a:ext cx="9093617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SOF 400 </a:t>
            </a:r>
            <a:r>
              <a:rPr lang="en-US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mg : 1 pill </a:t>
            </a:r>
            <a:r>
              <a:rPr lang="en-US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</a:t>
            </a:r>
          </a:p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en-US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-2a 180 </a:t>
            </a:r>
            <a:r>
              <a:rPr lang="en-US" dirty="0">
                <a:latin typeface="Symbol" charset="2"/>
                <a:ea typeface="ＭＳ Ｐゴシック" pitchFamily="-1" charset="-128"/>
                <a:cs typeface="Symbol" charset="2"/>
              </a:rPr>
              <a:t>m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g SC once weekly</a:t>
            </a:r>
            <a:endParaRPr lang="en-US" dirty="0" smtClean="0"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RBV : 1000 or 1200 mg/day (bid dosing) according to body weight (&lt; or ≥ 75 kg)</a:t>
            </a:r>
          </a:p>
        </p:txBody>
      </p:sp>
      <p:graphicFrame>
        <p:nvGraphicFramePr>
          <p:cNvPr id="3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483676"/>
              </p:ext>
            </p:extLst>
          </p:nvPr>
        </p:nvGraphicFramePr>
        <p:xfrm>
          <a:off x="3923928" y="2924944"/>
          <a:ext cx="2588096" cy="609602"/>
        </p:xfrm>
        <a:graphic>
          <a:graphicData uri="http://schemas.openxmlformats.org/drawingml/2006/table">
            <a:tbl>
              <a:tblPr/>
              <a:tblGrid>
                <a:gridCol w="2588096"/>
              </a:tblGrid>
              <a:tr h="60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PEG-IFN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</a:tr>
            </a:tbl>
          </a:graphicData>
        </a:graphic>
      </p:graphicFrame>
      <p:sp>
        <p:nvSpPr>
          <p:cNvPr id="44" name="ZoneTexte 43"/>
          <p:cNvSpPr txBox="1"/>
          <p:nvPr/>
        </p:nvSpPr>
        <p:spPr>
          <a:xfrm>
            <a:off x="8309052" y="3015323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45" name="Line 63"/>
          <p:cNvSpPr>
            <a:spLocks noChangeShapeType="1"/>
          </p:cNvSpPr>
          <p:nvPr/>
        </p:nvSpPr>
        <p:spPr bwMode="auto">
          <a:xfrm>
            <a:off x="6516216" y="3219772"/>
            <a:ext cx="183599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8" name="Rectangle 8"/>
          <p:cNvSpPr>
            <a:spLocks noChangeArrowheads="1"/>
          </p:cNvSpPr>
          <p:nvPr/>
        </p:nvSpPr>
        <p:spPr bwMode="auto">
          <a:xfrm>
            <a:off x="3133799" y="2905369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 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84" charset="0"/>
              </a:rPr>
              <a:t>80</a:t>
            </a:r>
            <a:endParaRPr lang="en-GB" sz="1600" b="1" dirty="0">
              <a:solidFill>
                <a:srgbClr val="C00000"/>
              </a:solidFill>
              <a:latin typeface="Calibri" pitchFamily="-84" charset="0"/>
              <a:cs typeface="Arial" charset="0"/>
            </a:endParaRPr>
          </a:p>
        </p:txBody>
      </p:sp>
      <p:cxnSp>
        <p:nvCxnSpPr>
          <p:cNvPr id="67" name="Connecteur droit 66"/>
          <p:cNvCxnSpPr>
            <a:cxnSpLocks noChangeShapeType="1"/>
          </p:cNvCxnSpPr>
          <p:nvPr/>
        </p:nvCxnSpPr>
        <p:spPr bwMode="auto">
          <a:xfrm rot="5400000">
            <a:off x="3358358" y="2508101"/>
            <a:ext cx="400050" cy="1587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1" name="Espace réservé du contenu 2"/>
          <p:cNvSpPr txBox="1">
            <a:spLocks/>
          </p:cNvSpPr>
          <p:nvPr/>
        </p:nvSpPr>
        <p:spPr bwMode="auto">
          <a:xfrm>
            <a:off x="35496" y="5301208"/>
            <a:ext cx="856895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Objective</a:t>
            </a:r>
          </a:p>
          <a:p>
            <a:pPr lvl="1"/>
            <a:r>
              <a:rPr lang="en-US" kern="0" dirty="0"/>
              <a:t>Primary endpoint : SVR</a:t>
            </a:r>
            <a:r>
              <a:rPr lang="en-US" kern="0" baseline="-25000" dirty="0"/>
              <a:t>12</a:t>
            </a:r>
            <a:r>
              <a:rPr lang="en-US" kern="0" dirty="0"/>
              <a:t> (HCV RNA &lt; </a:t>
            </a:r>
            <a:r>
              <a:rPr lang="en-US" kern="0" dirty="0" smtClean="0"/>
              <a:t>25 </a:t>
            </a:r>
            <a:r>
              <a:rPr lang="en-US" kern="0" dirty="0"/>
              <a:t>IU</a:t>
            </a:r>
            <a:r>
              <a:rPr lang="en-US" kern="0" dirty="0" smtClean="0"/>
              <a:t>/ml) </a:t>
            </a:r>
            <a:r>
              <a:rPr lang="en-US" kern="0" dirty="0"/>
              <a:t>by intention to treat, with 2-sided 95% CI, no statistical hypothesis</a:t>
            </a:r>
          </a:p>
        </p:txBody>
      </p:sp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987824" y="1720165"/>
            <a:ext cx="1157282" cy="60590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square" lIns="0" tIns="0" rIns="0" bIns="0" anchor="ctr" anchorCtr="0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51520" y="4077072"/>
            <a:ext cx="67996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* GS-9451 (</a:t>
            </a:r>
            <a:r>
              <a:rPr lang="fr-FR" sz="1600" dirty="0" err="1" smtClean="0"/>
              <a:t>vedroprevir</a:t>
            </a:r>
            <a:r>
              <a:rPr lang="fr-FR" sz="1600" dirty="0" smtClean="0"/>
              <a:t>) : 1st </a:t>
            </a:r>
            <a:r>
              <a:rPr lang="fr-FR" sz="1600" dirty="0" err="1" smtClean="0"/>
              <a:t>generation</a:t>
            </a:r>
            <a:r>
              <a:rPr lang="fr-FR" sz="1600" dirty="0" smtClean="0"/>
              <a:t> PI ; GS-9256 : 1st </a:t>
            </a:r>
            <a:r>
              <a:rPr lang="fr-FR" sz="1600" dirty="0" err="1" smtClean="0"/>
              <a:t>generation</a:t>
            </a:r>
            <a:r>
              <a:rPr lang="fr-FR" sz="1600" dirty="0" smtClean="0"/>
              <a:t> PI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0" y="1295400"/>
            <a:ext cx="8915400" cy="331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9394692"/>
              </p:ext>
            </p:extLst>
          </p:nvPr>
        </p:nvGraphicFramePr>
        <p:xfrm>
          <a:off x="539552" y="1628800"/>
          <a:ext cx="8351751" cy="5003839"/>
        </p:xfrm>
        <a:graphic>
          <a:graphicData uri="http://schemas.openxmlformats.org/drawingml/2006/table">
            <a:tbl>
              <a:tblPr/>
              <a:tblGrid>
                <a:gridCol w="4889051"/>
                <a:gridCol w="3462700"/>
              </a:tblGrid>
              <a:tr h="3133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80</a:t>
                      </a: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</a:tr>
              <a:tr h="247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7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White / 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82% / 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7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7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85% / 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067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Previous treatment experience &lt; 12W / ≥ 12W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PEG-IFN +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GS-9451/9256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GS-9451/9256 + LDV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GS-9451 + LDV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GS-9451 + TGV + LDV</a:t>
                      </a: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27.5% / 72.5%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99% (79/80)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942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Baseline RAVs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NS3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NS5A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SOF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74/79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38 (51%)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66 (84%)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 (4%)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ZoneTexte 23"/>
          <p:cNvSpPr txBox="1">
            <a:spLocks noChangeArrowheads="1"/>
          </p:cNvSpPr>
          <p:nvPr/>
        </p:nvSpPr>
        <p:spPr bwMode="auto">
          <a:xfrm>
            <a:off x="76458" y="6581775"/>
            <a:ext cx="18312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GS-9451/9256 </a:t>
            </a: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Failure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Rectangle 27"/>
          <p:cNvSpPr>
            <a:spLocks noGrp="1" noChangeArrowheads="1"/>
          </p:cNvSpPr>
          <p:nvPr>
            <p:ph type="title"/>
          </p:nvPr>
        </p:nvSpPr>
        <p:spPr>
          <a:xfrm>
            <a:off x="179513" y="76200"/>
            <a:ext cx="8856984" cy="976313"/>
          </a:xfrm>
        </p:spPr>
        <p:txBody>
          <a:bodyPr/>
          <a:lstStyle/>
          <a:p>
            <a:pPr lvl="0"/>
            <a:r>
              <a:rPr lang="fr-FR" sz="3000" dirty="0" smtClean="0">
                <a:ea typeface="ＭＳ Ｐゴシック" pitchFamily="-1" charset="-128"/>
                <a:cs typeface="ＭＳ Ｐゴシック" pitchFamily="-1" charset="-128"/>
              </a:rPr>
              <a:t>GS-9451/GS-9256 </a:t>
            </a:r>
            <a:r>
              <a:rPr lang="fr-FR" sz="3000" dirty="0" err="1" smtClean="0">
                <a:ea typeface="ＭＳ Ｐゴシック" pitchFamily="-1" charset="-128"/>
                <a:cs typeface="ＭＳ Ｐゴシック" pitchFamily="-1" charset="-128"/>
              </a:rPr>
              <a:t>Failure</a:t>
            </a:r>
            <a:r>
              <a:rPr lang="fr-FR" sz="30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30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000" dirty="0" smtClean="0">
                <a:ea typeface="ＭＳ Ｐゴシック" pitchFamily="-1" charset="-128"/>
                <a:cs typeface="ＭＳ Ｐゴシック" pitchFamily="-1" charset="-128"/>
              </a:rPr>
              <a:t>: SOF + PEG-IFN + RBV for genotype 1 and prior failure to DAA</a:t>
            </a:r>
            <a:endParaRPr lang="en-GB" sz="30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7" name="ZoneTexte 69"/>
          <p:cNvSpPr txBox="1">
            <a:spLocks noChangeArrowheads="1"/>
          </p:cNvSpPr>
          <p:nvPr/>
        </p:nvSpPr>
        <p:spPr bwMode="auto">
          <a:xfrm>
            <a:off x="6105062" y="6586474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Pol S.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2015; 62:129-34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0" y="1295400"/>
            <a:ext cx="8915400" cy="331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utcome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118590"/>
              </p:ext>
            </p:extLst>
          </p:nvPr>
        </p:nvGraphicFramePr>
        <p:xfrm>
          <a:off x="539552" y="1628800"/>
          <a:ext cx="8351752" cy="4250700"/>
        </p:xfrm>
        <a:graphic>
          <a:graphicData uri="http://schemas.openxmlformats.org/drawingml/2006/table">
            <a:tbl>
              <a:tblPr/>
              <a:tblGrid>
                <a:gridCol w="4968552"/>
                <a:gridCol w="935383"/>
                <a:gridCol w="2447817"/>
              </a:tblGrid>
              <a:tr h="320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80</a:t>
                      </a: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</a:tr>
              <a:tr h="262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, N (% [95% CI])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63 (79% [68-87)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2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17 (21%)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2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 by subgroup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n/N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945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Male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47/60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16/20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80%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8945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Black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Non-black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7/11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58/69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81%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945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1b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54/68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9/12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945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Baseline HCV RNA, log 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 IU/ml &lt; 6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≥ 6</a:t>
                      </a: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7/8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56/72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89%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8945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IL28B genotype CC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Non-CC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13/13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49/66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2249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Baseline SOF RAVs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"/>
                        </a:rPr>
                        <a:t>2/3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"/>
                        </a:rPr>
                        <a:t>67%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"/>
                      </a:endParaRPr>
                    </a:p>
                  </a:txBody>
                  <a:tcPr marL="92083" marR="920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539552" y="587727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Emergence of NS5B RAV </a:t>
            </a:r>
            <a:r>
              <a:rPr lang="fr-FR" sz="1400" dirty="0" err="1"/>
              <a:t>a</a:t>
            </a:r>
            <a:r>
              <a:rPr lang="fr-FR" sz="1400" dirty="0" err="1" smtClean="0"/>
              <a:t>t</a:t>
            </a:r>
            <a:r>
              <a:rPr lang="fr-FR" sz="1400" dirty="0" smtClean="0"/>
              <a:t> relapse : 1 patient </a:t>
            </a:r>
            <a:r>
              <a:rPr lang="fr-FR" sz="1400" dirty="0" err="1" smtClean="0"/>
              <a:t>with</a:t>
            </a:r>
            <a:r>
              <a:rPr lang="fr-FR" sz="1400" dirty="0" smtClean="0"/>
              <a:t> </a:t>
            </a:r>
            <a:r>
              <a:rPr lang="fr-FR" sz="1400" dirty="0" err="1" smtClean="0"/>
              <a:t>emergence</a:t>
            </a:r>
            <a:r>
              <a:rPr lang="fr-FR" sz="1400" dirty="0" smtClean="0"/>
              <a:t> of L159F and</a:t>
            </a:r>
            <a:r>
              <a:rPr lang="fr-FR" sz="1400" dirty="0"/>
              <a:t> </a:t>
            </a:r>
            <a:r>
              <a:rPr lang="fr-FR" sz="1400" dirty="0" smtClean="0"/>
              <a:t>1 </a:t>
            </a:r>
            <a:r>
              <a:rPr lang="fr-FR" sz="1400" dirty="0" err="1" smtClean="0"/>
              <a:t>with</a:t>
            </a:r>
            <a:r>
              <a:rPr lang="fr-FR" sz="1400" dirty="0" smtClean="0"/>
              <a:t> </a:t>
            </a:r>
            <a:r>
              <a:rPr lang="fr-FR" sz="1400" dirty="0" err="1" smtClean="0"/>
              <a:t>emergence</a:t>
            </a:r>
            <a:r>
              <a:rPr lang="fr-FR" sz="1400" dirty="0" smtClean="0"/>
              <a:t> of S282G ; no </a:t>
            </a:r>
            <a:r>
              <a:rPr lang="fr-FR" sz="1400" dirty="0" err="1" smtClean="0"/>
              <a:t>emergence</a:t>
            </a:r>
            <a:r>
              <a:rPr lang="fr-FR" sz="1400" dirty="0" smtClean="0"/>
              <a:t> of S282T</a:t>
            </a:r>
            <a:endParaRPr lang="fr-FR" sz="1400" dirty="0"/>
          </a:p>
        </p:txBody>
      </p:sp>
      <p:sp>
        <p:nvSpPr>
          <p:cNvPr id="5" name="ZoneTexte 23"/>
          <p:cNvSpPr txBox="1">
            <a:spLocks noChangeArrowheads="1"/>
          </p:cNvSpPr>
          <p:nvPr/>
        </p:nvSpPr>
        <p:spPr bwMode="auto">
          <a:xfrm>
            <a:off x="76458" y="6581775"/>
            <a:ext cx="18312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GS-9451/9256 </a:t>
            </a: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Failure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179513" y="76200"/>
            <a:ext cx="8856984" cy="976313"/>
          </a:xfrm>
        </p:spPr>
        <p:txBody>
          <a:bodyPr/>
          <a:lstStyle/>
          <a:p>
            <a:pPr lvl="0"/>
            <a:r>
              <a:rPr lang="fr-FR" sz="3000" dirty="0" smtClean="0">
                <a:ea typeface="ＭＳ Ｐゴシック" pitchFamily="-1" charset="-128"/>
                <a:cs typeface="ＭＳ Ｐゴシック" pitchFamily="-1" charset="-128"/>
              </a:rPr>
              <a:t>GS-9451/GS-9256 </a:t>
            </a:r>
            <a:r>
              <a:rPr lang="fr-FR" sz="3000" dirty="0" err="1" smtClean="0">
                <a:ea typeface="ＭＳ Ｐゴシック" pitchFamily="-1" charset="-128"/>
                <a:cs typeface="ＭＳ Ｐゴシック" pitchFamily="-1" charset="-128"/>
              </a:rPr>
              <a:t>Failure</a:t>
            </a:r>
            <a:r>
              <a:rPr lang="fr-FR" sz="30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30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000" dirty="0" smtClean="0">
                <a:ea typeface="ＭＳ Ｐゴシック" pitchFamily="-1" charset="-128"/>
                <a:cs typeface="ＭＳ Ｐゴシック" pitchFamily="-1" charset="-128"/>
              </a:rPr>
              <a:t>: SOF + PEG-IFN + RBV for genotype 1 and prior failure to DAA</a:t>
            </a:r>
            <a:endParaRPr lang="en-GB" sz="30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105062" y="6586474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Pol S.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2015; 62:129-34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744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539750" y="1340768"/>
            <a:ext cx="8604250" cy="5517232"/>
          </a:xfrm>
        </p:spPr>
        <p:txBody>
          <a:bodyPr/>
          <a:lstStyle/>
          <a:p>
            <a:r>
              <a:rPr lang="en-US" sz="2800" dirty="0" smtClean="0"/>
              <a:t>Adverse events</a:t>
            </a:r>
          </a:p>
          <a:p>
            <a:pPr lvl="1"/>
            <a:r>
              <a:rPr lang="fr-FR" sz="2000" dirty="0" err="1" smtClean="0"/>
              <a:t>Serious</a:t>
            </a:r>
            <a:r>
              <a:rPr lang="fr-FR" sz="2000" dirty="0" smtClean="0"/>
              <a:t> adverse </a:t>
            </a:r>
            <a:r>
              <a:rPr lang="fr-FR" sz="2000" dirty="0" err="1" smtClean="0"/>
              <a:t>event</a:t>
            </a:r>
            <a:r>
              <a:rPr lang="fr-FR" sz="2000" dirty="0" smtClean="0"/>
              <a:t> : </a:t>
            </a:r>
            <a:r>
              <a:rPr lang="fr-FR" sz="2000" dirty="0"/>
              <a:t>1</a:t>
            </a:r>
            <a:r>
              <a:rPr lang="fr-FR" sz="2000" dirty="0" smtClean="0"/>
              <a:t> (</a:t>
            </a:r>
            <a:r>
              <a:rPr lang="fr-FR" sz="2000" dirty="0" err="1" smtClean="0"/>
              <a:t>dysphagia</a:t>
            </a:r>
            <a:r>
              <a:rPr lang="fr-FR" sz="2000" dirty="0" smtClean="0"/>
              <a:t>, </a:t>
            </a:r>
            <a:r>
              <a:rPr lang="fr-FR" sz="2000" dirty="0" err="1" smtClean="0"/>
              <a:t>unrelated</a:t>
            </a:r>
            <a:r>
              <a:rPr lang="fr-FR" sz="2000" dirty="0" smtClean="0"/>
              <a:t>)</a:t>
            </a:r>
          </a:p>
          <a:p>
            <a:pPr lvl="1"/>
            <a:r>
              <a:rPr lang="en-US" sz="2000" dirty="0" smtClean="0"/>
              <a:t>Discontinuation due to adverse event : 3 (PEG-IFN in 2, RBV in 1)</a:t>
            </a:r>
          </a:p>
          <a:p>
            <a:pPr lvl="1"/>
            <a:r>
              <a:rPr lang="fr-FR" sz="2000" dirty="0" smtClean="0"/>
              <a:t>Most </a:t>
            </a:r>
            <a:r>
              <a:rPr lang="fr-FR" sz="2000" dirty="0" err="1" smtClean="0"/>
              <a:t>common</a:t>
            </a:r>
            <a:r>
              <a:rPr lang="fr-FR" sz="2000" dirty="0" smtClean="0"/>
              <a:t> adverse </a:t>
            </a:r>
            <a:r>
              <a:rPr lang="fr-FR" sz="2000" dirty="0" err="1" smtClean="0"/>
              <a:t>events</a:t>
            </a:r>
            <a:r>
              <a:rPr lang="fr-FR" sz="2000" dirty="0" smtClean="0"/>
              <a:t> :</a:t>
            </a:r>
          </a:p>
          <a:p>
            <a:pPr lvl="2"/>
            <a:r>
              <a:rPr lang="fr-FR" sz="1800" dirty="0" smtClean="0"/>
              <a:t>Fatigue (43%)</a:t>
            </a:r>
          </a:p>
          <a:p>
            <a:pPr lvl="2"/>
            <a:r>
              <a:rPr lang="fr-FR" sz="1800" dirty="0" err="1" smtClean="0"/>
              <a:t>Headache</a:t>
            </a:r>
            <a:r>
              <a:rPr lang="fr-FR" sz="1800" dirty="0" smtClean="0"/>
              <a:t> (35%)</a:t>
            </a:r>
          </a:p>
          <a:p>
            <a:pPr lvl="2"/>
            <a:r>
              <a:rPr lang="fr-FR" sz="1800" dirty="0" err="1" smtClean="0"/>
              <a:t>Nausea</a:t>
            </a:r>
            <a:r>
              <a:rPr lang="fr-FR" sz="1800" dirty="0" smtClean="0"/>
              <a:t> (24%)</a:t>
            </a:r>
          </a:p>
          <a:p>
            <a:pPr lvl="2"/>
            <a:r>
              <a:rPr lang="fr-FR" sz="1800" dirty="0" err="1" smtClean="0"/>
              <a:t>Neutropenia</a:t>
            </a:r>
            <a:r>
              <a:rPr lang="fr-FR" sz="1800" dirty="0" smtClean="0"/>
              <a:t> (23%)</a:t>
            </a:r>
          </a:p>
          <a:p>
            <a:pPr lvl="2"/>
            <a:r>
              <a:rPr lang="fr-FR" sz="1800" dirty="0" smtClean="0"/>
              <a:t>Influenza-</a:t>
            </a:r>
            <a:r>
              <a:rPr lang="fr-FR" sz="1800" dirty="0" err="1" smtClean="0"/>
              <a:t>like</a:t>
            </a:r>
            <a:r>
              <a:rPr lang="fr-FR" sz="1800" dirty="0" smtClean="0"/>
              <a:t> </a:t>
            </a:r>
            <a:r>
              <a:rPr lang="fr-FR" sz="1800" dirty="0" err="1" smtClean="0"/>
              <a:t>illness</a:t>
            </a:r>
            <a:r>
              <a:rPr lang="fr-FR" sz="1800" dirty="0" smtClean="0"/>
              <a:t> (19%)</a:t>
            </a:r>
          </a:p>
          <a:p>
            <a:pPr lvl="2"/>
            <a:r>
              <a:rPr lang="fr-FR" sz="1800" dirty="0" err="1" smtClean="0"/>
              <a:t>Myalgia</a:t>
            </a:r>
            <a:r>
              <a:rPr lang="fr-FR" sz="1800" dirty="0" smtClean="0"/>
              <a:t> </a:t>
            </a:r>
            <a:r>
              <a:rPr lang="en-US" sz="1800" dirty="0" smtClean="0"/>
              <a:t>(15%)</a:t>
            </a:r>
          </a:p>
          <a:p>
            <a:pPr lvl="2"/>
            <a:r>
              <a:rPr lang="en-US" sz="1800" dirty="0" smtClean="0"/>
              <a:t>Pruritus (</a:t>
            </a:r>
            <a:r>
              <a:rPr lang="en-US" sz="1800" smtClean="0"/>
              <a:t>15%)</a:t>
            </a:r>
            <a:endParaRPr lang="en-US" sz="1800" dirty="0" smtClean="0"/>
          </a:p>
          <a:p>
            <a:pPr lvl="2"/>
            <a:r>
              <a:rPr lang="en-US" sz="1800" dirty="0" smtClean="0"/>
              <a:t>Rash (15%)</a:t>
            </a:r>
          </a:p>
          <a:p>
            <a:pPr lvl="1"/>
            <a:r>
              <a:rPr lang="en-US" sz="2000" dirty="0" smtClean="0"/>
              <a:t>Grade 3 / grade 4 laboratory abnormalities : 41% / 10%</a:t>
            </a:r>
          </a:p>
          <a:p>
            <a:pPr lvl="1"/>
            <a:r>
              <a:rPr lang="en-US" sz="2000" dirty="0" smtClean="0"/>
              <a:t>Mean decrease in hemoglobin : -2.8 g/dl</a:t>
            </a:r>
          </a:p>
        </p:txBody>
      </p:sp>
      <p:sp>
        <p:nvSpPr>
          <p:cNvPr id="12" name="ZoneTexte 23"/>
          <p:cNvSpPr txBox="1">
            <a:spLocks noChangeArrowheads="1"/>
          </p:cNvSpPr>
          <p:nvPr/>
        </p:nvSpPr>
        <p:spPr bwMode="auto">
          <a:xfrm>
            <a:off x="76458" y="6581775"/>
            <a:ext cx="18312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GS-9451/9256 </a:t>
            </a: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Failure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Rectangle 27"/>
          <p:cNvSpPr>
            <a:spLocks noGrp="1" noChangeArrowheads="1"/>
          </p:cNvSpPr>
          <p:nvPr>
            <p:ph type="title"/>
          </p:nvPr>
        </p:nvSpPr>
        <p:spPr>
          <a:xfrm>
            <a:off x="179513" y="76200"/>
            <a:ext cx="8856984" cy="976313"/>
          </a:xfrm>
        </p:spPr>
        <p:txBody>
          <a:bodyPr/>
          <a:lstStyle/>
          <a:p>
            <a:pPr lvl="0"/>
            <a:r>
              <a:rPr lang="fr-FR" sz="3000" dirty="0" smtClean="0">
                <a:ea typeface="ＭＳ Ｐゴシック" pitchFamily="-1" charset="-128"/>
                <a:cs typeface="ＭＳ Ｐゴシック" pitchFamily="-1" charset="-128"/>
              </a:rPr>
              <a:t>GS-9451/GS-9256 </a:t>
            </a:r>
            <a:r>
              <a:rPr lang="fr-FR" sz="3000" dirty="0" err="1" smtClean="0">
                <a:ea typeface="ＭＳ Ｐゴシック" pitchFamily="-1" charset="-128"/>
                <a:cs typeface="ＭＳ Ｐゴシック" pitchFamily="-1" charset="-128"/>
              </a:rPr>
              <a:t>Failure</a:t>
            </a:r>
            <a:r>
              <a:rPr lang="fr-FR" sz="30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30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000" dirty="0" smtClean="0">
                <a:ea typeface="ＭＳ Ｐゴシック" pitchFamily="-1" charset="-128"/>
                <a:cs typeface="ＭＳ Ｐゴシック" pitchFamily="-1" charset="-128"/>
              </a:rPr>
              <a:t>: SOF + PEG-IFN + RBV for genotype 1 and prior failure to DAA</a:t>
            </a:r>
            <a:endParaRPr lang="en-GB" sz="30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6105062" y="6586474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Pol S.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2015; 62:129-34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Summary</a:t>
            </a:r>
          </a:p>
          <a:p>
            <a:pPr lvl="1"/>
            <a:r>
              <a:rPr lang="en-US" sz="2000" dirty="0"/>
              <a:t>In this open-label study, 12 weeks of treatment </a:t>
            </a:r>
            <a:r>
              <a:rPr lang="en-US" sz="2000" dirty="0" smtClean="0"/>
              <a:t>with SOF + PEG-</a:t>
            </a:r>
            <a:r>
              <a:rPr lang="en-US" sz="2000" dirty="0"/>
              <a:t>IFN +</a:t>
            </a:r>
            <a:r>
              <a:rPr lang="en-US" sz="2000" dirty="0" smtClean="0"/>
              <a:t> </a:t>
            </a:r>
            <a:r>
              <a:rPr lang="en-US" sz="2000" dirty="0"/>
              <a:t>RBV resulted in a high rate </a:t>
            </a:r>
            <a:r>
              <a:rPr lang="en-US" sz="2000" dirty="0" smtClean="0"/>
              <a:t>of SVR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</a:t>
            </a:r>
            <a:r>
              <a:rPr lang="en-US" sz="2000" dirty="0"/>
              <a:t>in patients without cirrhosis who had </a:t>
            </a:r>
            <a:r>
              <a:rPr lang="en-US" sz="2000" dirty="0" smtClean="0"/>
              <a:t>not achieved </a:t>
            </a:r>
            <a:r>
              <a:rPr lang="en-US" sz="2000" dirty="0"/>
              <a:t>SVR in previous trials involving </a:t>
            </a:r>
            <a:r>
              <a:rPr lang="en-US" sz="2000" dirty="0" smtClean="0"/>
              <a:t>PEG-</a:t>
            </a:r>
            <a:r>
              <a:rPr lang="en-US" sz="2000" dirty="0"/>
              <a:t>IFN</a:t>
            </a:r>
            <a:r>
              <a:rPr lang="en-US" sz="2000" dirty="0" smtClean="0"/>
              <a:t>/RBV </a:t>
            </a:r>
            <a:r>
              <a:rPr lang="en-US" sz="2000" dirty="0"/>
              <a:t>plus a protease inhibitor with and without </a:t>
            </a:r>
            <a:r>
              <a:rPr lang="en-US" sz="2000" dirty="0" smtClean="0"/>
              <a:t>other DAAs</a:t>
            </a:r>
          </a:p>
          <a:p>
            <a:pPr lvl="2"/>
            <a:r>
              <a:rPr lang="en-US" sz="1800" dirty="0" smtClean="0"/>
              <a:t>Similar SVR</a:t>
            </a:r>
            <a:r>
              <a:rPr lang="en-US" sz="1800" baseline="-25000" dirty="0" smtClean="0"/>
              <a:t>12 </a:t>
            </a:r>
            <a:r>
              <a:rPr lang="en-US" sz="1800" dirty="0" smtClean="0"/>
              <a:t>by baseline patient characteristics</a:t>
            </a:r>
          </a:p>
          <a:p>
            <a:pPr lvl="2"/>
            <a:r>
              <a:rPr lang="en-US" sz="1800" dirty="0" smtClean="0"/>
              <a:t>High efficacy regardless of baseline RAVs : benefit of using a different class (SOF)</a:t>
            </a:r>
          </a:p>
          <a:p>
            <a:pPr lvl="1"/>
            <a:r>
              <a:rPr lang="en-US" sz="2000" dirty="0" smtClean="0"/>
              <a:t>Limitations</a:t>
            </a:r>
          </a:p>
          <a:p>
            <a:pPr lvl="2"/>
            <a:r>
              <a:rPr lang="en-US" sz="1800" dirty="0" smtClean="0"/>
              <a:t>Small sample size</a:t>
            </a:r>
          </a:p>
          <a:p>
            <a:pPr lvl="2"/>
            <a:r>
              <a:rPr lang="en-US" sz="1800" dirty="0" smtClean="0"/>
              <a:t>Uncontrolled design</a:t>
            </a:r>
          </a:p>
          <a:p>
            <a:pPr lvl="2"/>
            <a:r>
              <a:rPr lang="en-US" sz="1800" dirty="0" smtClean="0"/>
              <a:t>Lack of patients with cirrhosis</a:t>
            </a:r>
          </a:p>
        </p:txBody>
      </p:sp>
      <p:sp>
        <p:nvSpPr>
          <p:cNvPr id="12" name="ZoneTexte 23"/>
          <p:cNvSpPr txBox="1">
            <a:spLocks noChangeArrowheads="1"/>
          </p:cNvSpPr>
          <p:nvPr/>
        </p:nvSpPr>
        <p:spPr bwMode="auto">
          <a:xfrm>
            <a:off x="76458" y="6581775"/>
            <a:ext cx="18312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GS-9451/9256 </a:t>
            </a: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Failure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Rectangle 27"/>
          <p:cNvSpPr>
            <a:spLocks noGrp="1" noChangeArrowheads="1"/>
          </p:cNvSpPr>
          <p:nvPr>
            <p:ph type="title"/>
          </p:nvPr>
        </p:nvSpPr>
        <p:spPr>
          <a:xfrm>
            <a:off x="179513" y="76200"/>
            <a:ext cx="8856984" cy="976313"/>
          </a:xfrm>
        </p:spPr>
        <p:txBody>
          <a:bodyPr/>
          <a:lstStyle/>
          <a:p>
            <a:pPr lvl="0"/>
            <a:r>
              <a:rPr lang="fr-FR" sz="3000" dirty="0" smtClean="0">
                <a:ea typeface="ＭＳ Ｐゴシック" pitchFamily="-1" charset="-128"/>
                <a:cs typeface="ＭＳ Ｐゴシック" pitchFamily="-1" charset="-128"/>
              </a:rPr>
              <a:t>GS-9451/GS-9256 </a:t>
            </a:r>
            <a:r>
              <a:rPr lang="fr-FR" sz="3000" dirty="0" err="1" smtClean="0">
                <a:ea typeface="ＭＳ Ｐゴシック" pitchFamily="-1" charset="-128"/>
                <a:cs typeface="ＭＳ Ｐゴシック" pitchFamily="-1" charset="-128"/>
              </a:rPr>
              <a:t>Failure</a:t>
            </a:r>
            <a:r>
              <a:rPr lang="fr-FR" sz="30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30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000" dirty="0" smtClean="0">
                <a:ea typeface="ＭＳ Ｐゴシック" pitchFamily="-1" charset="-128"/>
                <a:cs typeface="ＭＳ Ｐゴシック" pitchFamily="-1" charset="-128"/>
              </a:rPr>
              <a:t>: SOF + PEG-IFN + RBV for genotype 1 and prior failure to DAA</a:t>
            </a:r>
            <a:endParaRPr lang="en-GB" sz="30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6105062" y="6586474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Pol S.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Hepatology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2015; 62:129-34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1943</TotalTime>
  <Words>574</Words>
  <Application>Microsoft Office PowerPoint</Application>
  <PresentationFormat>Affichage à l'écran (4:3)</PresentationFormat>
  <Paragraphs>143</Paragraphs>
  <Slides>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HCV-trials.com 2015 </vt:lpstr>
      <vt:lpstr>GS-9451/GS-9256 Failure Study: SOF + PEG-IFN + RBV for genotype 1 and prior failure to DAA</vt:lpstr>
      <vt:lpstr>GS-9451/GS-9256 Failure Study: SOF + PEG-IFN + RBV for genotype 1 and prior failure to DAA</vt:lpstr>
      <vt:lpstr>GS-9451/GS-9256 Failure Study: SOF + PEG-IFN + RBV for genotype 1 and prior failure to DAA</vt:lpstr>
      <vt:lpstr>GS-9451/GS-9256 Failure Study: SOF + PEG-IFN + RBV for genotype 1 and prior failure to DAA</vt:lpstr>
      <vt:lpstr>GS-9451/GS-9256 Failure Study: SOF + PEG-IFN + RBV for genotype 1 and prior failure to DAA</vt:lpstr>
    </vt:vector>
  </TitlesOfParts>
  <Manager/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keywords/>
  <dc:description/>
  <cp:lastModifiedBy>Utilisateur</cp:lastModifiedBy>
  <cp:revision>115</cp:revision>
  <dcterms:created xsi:type="dcterms:W3CDTF">2015-05-24T21:56:52Z</dcterms:created>
  <dcterms:modified xsi:type="dcterms:W3CDTF">2015-10-12T07:38:43Z</dcterms:modified>
  <cp:category/>
</cp:coreProperties>
</file>