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85" r:id="rId3"/>
    <p:sldId id="288" r:id="rId4"/>
    <p:sldId id="287" r:id="rId5"/>
    <p:sldId id="291" r:id="rId6"/>
    <p:sldId id="290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16" userDrawn="1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000066"/>
    <a:srgbClr val="333399"/>
    <a:srgbClr val="FFFFFF"/>
    <a:srgbClr val="10EB00"/>
    <a:srgbClr val="CC3300"/>
    <a:srgbClr val="FFC000"/>
    <a:srgbClr val="FF6600"/>
    <a:srgbClr val="0000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>
        <p:scale>
          <a:sx n="114" d="100"/>
          <a:sy n="114" d="100"/>
        </p:scale>
        <p:origin x="-2328" y="228"/>
      </p:cViewPr>
      <p:guideLst>
        <p:guide orient="horz" pos="916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2772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06/04/2016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31264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1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2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A5C083B-3316-48E2-A9C9-B8D92804D6AB}" type="slidenum">
              <a:rPr lang="en-US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359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03896-9F7B-4049-841F-639197E05FE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724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88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6595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685800" y="6497638"/>
            <a:ext cx="6858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685800" y="6503988"/>
            <a:ext cx="6858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7640"/>
            <a:ext cx="7924800" cy="787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09599" y="6248400"/>
            <a:ext cx="7870371" cy="4572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85000" y="6492879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276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429479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4126743" y="2139344"/>
            <a:ext cx="512416" cy="1588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</p:spPr>
      </p:cxnSp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725459"/>
              </p:ext>
            </p:extLst>
          </p:nvPr>
        </p:nvGraphicFramePr>
        <p:xfrm>
          <a:off x="5418434" y="2553357"/>
          <a:ext cx="1433251" cy="502669"/>
        </p:xfrm>
        <a:graphic>
          <a:graphicData uri="http://schemas.openxmlformats.org/drawingml/2006/table">
            <a:tbl>
              <a:tblPr/>
              <a:tblGrid>
                <a:gridCol w="14332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026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E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3735506" y="1383735"/>
            <a:ext cx="1226648" cy="467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 337-1119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LDV/SOF in genotype 5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1" name="Oval 110"/>
          <p:cNvSpPr>
            <a:spLocks noChangeArrowheads="1"/>
          </p:cNvSpPr>
          <p:nvPr/>
        </p:nvSpPr>
        <p:spPr bwMode="auto">
          <a:xfrm>
            <a:off x="6563547" y="1375132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253339" y="1729695"/>
            <a:ext cx="3382557" cy="22814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Genotype </a:t>
            </a:r>
            <a:r>
              <a:rPr lang="en-GB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5</a:t>
            </a:r>
            <a:endParaRPr lang="en-GB" sz="1600" b="1" dirty="0" smtClean="0"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HCV RNA ≥ 10,000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Treatment-naïve or experienced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Compensated cirrhosis allowed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err="1" smtClean="0">
                <a:latin typeface="Calibri" pitchFamily="-1" charset="0"/>
                <a:ea typeface="Arial" pitchFamily="-1" charset="0"/>
                <a:cs typeface="Arial" pitchFamily="-1" charset="0"/>
              </a:rPr>
              <a:t>Creatinine</a:t>
            </a:r>
            <a:r>
              <a:rPr lang="en-GB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 clearance ≥ 60 ml/min</a:t>
            </a:r>
            <a:endParaRPr lang="en-GB" sz="1600" b="1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  <a:endParaRPr lang="en-GB" sz="1600" b="1" baseline="30000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48" name="ZoneTexte 69"/>
          <p:cNvSpPr txBox="1">
            <a:spLocks noChangeArrowheads="1"/>
          </p:cNvSpPr>
          <p:nvPr/>
        </p:nvSpPr>
        <p:spPr bwMode="auto">
          <a:xfrm>
            <a:off x="5292080" y="6562724"/>
            <a:ext cx="38180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Abergel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A. Lancet Infect Dis.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2016;16:459-64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3" name="Line 63"/>
          <p:cNvSpPr>
            <a:spLocks noChangeShapeType="1"/>
          </p:cNvSpPr>
          <p:nvPr/>
        </p:nvSpPr>
        <p:spPr bwMode="auto">
          <a:xfrm>
            <a:off x="3635896" y="2815402"/>
            <a:ext cx="179754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6" name="Rectangle 8"/>
          <p:cNvSpPr>
            <a:spLocks noChangeArrowheads="1"/>
          </p:cNvSpPr>
          <p:nvPr/>
        </p:nvSpPr>
        <p:spPr bwMode="auto">
          <a:xfrm>
            <a:off x="4602583" y="2507987"/>
            <a:ext cx="7227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41</a:t>
            </a:r>
            <a:endParaRPr lang="en-GB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8307905" y="2641556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sz="1600" b="1" baseline="-25000" dirty="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fr-FR" sz="1600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885932" y="4386534"/>
            <a:ext cx="80774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Co-formulated </a:t>
            </a:r>
            <a:r>
              <a:rPr lang="en-US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ledipasvir-sofosbuvir</a:t>
            </a:r>
            <a:r>
              <a:rPr lang="en-US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(LDV 90 mg/SOF 400 mg): 1 pill QD</a:t>
            </a:r>
          </a:p>
        </p:txBody>
      </p:sp>
      <p:sp>
        <p:nvSpPr>
          <p:cNvPr id="74" name="Espace réservé du contenu 2"/>
          <p:cNvSpPr>
            <a:spLocks/>
          </p:cNvSpPr>
          <p:nvPr/>
        </p:nvSpPr>
        <p:spPr bwMode="auto">
          <a:xfrm>
            <a:off x="429479" y="5361146"/>
            <a:ext cx="8246977" cy="1099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buClr>
                <a:srgbClr val="0070C0"/>
              </a:buClr>
              <a:buFont typeface="Wingdings" pitchFamily="-84" charset="2"/>
              <a:buChar char="§"/>
            </a:pPr>
            <a:r>
              <a:rPr lang="en-GB" sz="2800" b="1" dirty="0">
                <a:solidFill>
                  <a:srgbClr val="0070C0"/>
                </a:solidFill>
                <a:latin typeface="Calibri" pitchFamily="-84" charset="0"/>
              </a:rPr>
              <a:t>Objective</a:t>
            </a:r>
            <a:endParaRPr lang="en-GB" sz="2800" b="1" dirty="0" smtClean="0">
              <a:solidFill>
                <a:srgbClr val="0070C0"/>
              </a:solidFill>
              <a:latin typeface="Calibri" pitchFamily="-84" charset="0"/>
            </a:endParaRPr>
          </a:p>
          <a:p>
            <a:pPr marL="800100" lvl="1" indent="-342900" defTabSz="914400">
              <a:buClr>
                <a:srgbClr val="0070C0"/>
              </a:buClr>
              <a:buFont typeface="Arial" charset="0"/>
              <a:buChar char="–"/>
            </a:pPr>
            <a:r>
              <a:rPr lang="en-GB" dirty="0" smtClean="0">
                <a:solidFill>
                  <a:srgbClr val="000066"/>
                </a:solidFill>
              </a:rPr>
              <a:t>Primary endpoint: SVR</a:t>
            </a:r>
            <a:r>
              <a:rPr lang="en-GB" baseline="-25000" dirty="0" smtClean="0">
                <a:solidFill>
                  <a:srgbClr val="000066"/>
                </a:solidFill>
              </a:rPr>
              <a:t>12</a:t>
            </a:r>
            <a:r>
              <a:rPr lang="en-GB" dirty="0" smtClean="0">
                <a:solidFill>
                  <a:srgbClr val="000066"/>
                </a:solidFill>
              </a:rPr>
              <a:t> (HCV RNA &lt; 15 IU/ml), with 2-sided 95% CI</a:t>
            </a:r>
            <a:endParaRPr lang="en-GB" dirty="0">
              <a:solidFill>
                <a:srgbClr val="000066"/>
              </a:solidFill>
            </a:endParaRPr>
          </a:p>
        </p:txBody>
      </p:sp>
      <p:sp>
        <p:nvSpPr>
          <p:cNvPr id="77" name="Line 63"/>
          <p:cNvSpPr>
            <a:spLocks noChangeShapeType="1"/>
          </p:cNvSpPr>
          <p:nvPr/>
        </p:nvSpPr>
        <p:spPr bwMode="auto">
          <a:xfrm>
            <a:off x="6900393" y="2815402"/>
            <a:ext cx="138150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0" name="AutoShape 162"/>
          <p:cNvSpPr>
            <a:spLocks noChangeArrowheads="1"/>
          </p:cNvSpPr>
          <p:nvPr/>
        </p:nvSpPr>
        <p:spPr bwMode="auto">
          <a:xfrm>
            <a:off x="0" y="6597352"/>
            <a:ext cx="827584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 smtClean="0">
                <a:solidFill>
                  <a:srgbClr val="000066"/>
                </a:solidFill>
                <a:latin typeface="Cambria"/>
                <a:ea typeface="Arial" pitchFamily="-1" charset="0"/>
                <a:cs typeface="Cambria"/>
              </a:rPr>
              <a:t>337-1119</a:t>
            </a:r>
            <a:endParaRPr lang="en-GB" sz="1200" b="1" i="1" dirty="0">
              <a:solidFill>
                <a:srgbClr val="000066"/>
              </a:solidFill>
              <a:latin typeface="Cambria"/>
              <a:ea typeface="Arial" pitchFamily="-1" charset="0"/>
              <a:cs typeface="Cambria"/>
            </a:endParaRPr>
          </a:p>
        </p:txBody>
      </p:sp>
      <p:sp>
        <p:nvSpPr>
          <p:cNvPr id="21" name="Line 172"/>
          <p:cNvSpPr>
            <a:spLocks noChangeShapeType="1"/>
          </p:cNvSpPr>
          <p:nvPr/>
        </p:nvSpPr>
        <p:spPr bwMode="auto">
          <a:xfrm>
            <a:off x="6876256" y="1940973"/>
            <a:ext cx="0" cy="111505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4629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 337-1119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LDV/SOF in genotype 5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52531254"/>
              </p:ext>
            </p:extLst>
          </p:nvPr>
        </p:nvGraphicFramePr>
        <p:xfrm>
          <a:off x="558293" y="1700213"/>
          <a:ext cx="8118163" cy="4667388"/>
        </p:xfrm>
        <a:graphic>
          <a:graphicData uri="http://schemas.openxmlformats.org/drawingml/2006/table">
            <a:tbl>
              <a:tblPr/>
              <a:tblGrid>
                <a:gridCol w="45897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6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naïve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Treatment-experienced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Body mass index &lt; 30 kg/m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Previous HCV treatment response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Relapse/breakthrough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Non-response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Intolerance to IFN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Creatinine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clearance (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Cockroft-Gault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ml/min,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85.4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85.1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3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(95% CI)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95% (76-100)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95% (75-100)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1550" y="1295400"/>
            <a:ext cx="7776914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characteristics, 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patient 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disposition and outcome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0" y="6597352"/>
            <a:ext cx="827584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 smtClean="0">
                <a:solidFill>
                  <a:srgbClr val="000066"/>
                </a:solidFill>
                <a:latin typeface="Cambria"/>
                <a:ea typeface="Arial" pitchFamily="-1" charset="0"/>
                <a:cs typeface="Cambria"/>
              </a:rPr>
              <a:t>337-1119</a:t>
            </a:r>
            <a:endParaRPr lang="en-GB" sz="1200" b="1" i="1" dirty="0">
              <a:solidFill>
                <a:srgbClr val="000066"/>
              </a:solidFill>
              <a:latin typeface="Cambria"/>
              <a:ea typeface="Arial" pitchFamily="-1" charset="0"/>
              <a:cs typeface="Cambria"/>
            </a:endParaRPr>
          </a:p>
        </p:txBody>
      </p:sp>
      <p:sp>
        <p:nvSpPr>
          <p:cNvPr id="14" name="ZoneTexte 69"/>
          <p:cNvSpPr txBox="1">
            <a:spLocks noChangeArrowheads="1"/>
          </p:cNvSpPr>
          <p:nvPr/>
        </p:nvSpPr>
        <p:spPr bwMode="auto">
          <a:xfrm>
            <a:off x="5292080" y="6562724"/>
            <a:ext cx="38180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Abergel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A. Lancet Infect Dis. 2016;16:459-64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033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52"/>
          <p:cNvSpPr>
            <a:spLocks noChangeArrowheads="1"/>
          </p:cNvSpPr>
          <p:nvPr/>
        </p:nvSpPr>
        <p:spPr bwMode="auto">
          <a:xfrm>
            <a:off x="1343025" y="3017838"/>
            <a:ext cx="3875088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600" b="1" baseline="-25000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080188" y="1205495"/>
            <a:ext cx="651436" cy="43752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800" y="1122253"/>
            <a:ext cx="89965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events, N (%)</a:t>
            </a:r>
            <a:endParaRPr lang="en-US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16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8771957"/>
              </p:ext>
            </p:extLst>
          </p:nvPr>
        </p:nvGraphicFramePr>
        <p:xfrm>
          <a:off x="611560" y="1628800"/>
          <a:ext cx="7495569" cy="4885944"/>
        </p:xfrm>
        <a:graphic>
          <a:graphicData uri="http://schemas.openxmlformats.org/drawingml/2006/table">
            <a:tbl>
              <a:tblPr/>
              <a:tblGrid>
                <a:gridCol w="54347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608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39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82359" marR="82359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 = 41</a:t>
                      </a:r>
                    </a:p>
                  </a:txBody>
                  <a:tcPr marL="82359" marR="82359" anchor="b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30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Any adverse events</a:t>
                      </a:r>
                    </a:p>
                  </a:txBody>
                  <a:tcPr marL="82359" marR="823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33 (80)</a:t>
                      </a:r>
                    </a:p>
                  </a:txBody>
                  <a:tcPr marL="82359" marR="823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30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Serious adverse events</a:t>
                      </a:r>
                    </a:p>
                  </a:txBody>
                  <a:tcPr marL="82359" marR="823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 (2) : depression</a:t>
                      </a:r>
                    </a:p>
                  </a:txBody>
                  <a:tcPr marL="82359" marR="823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30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Treatment discontinuation due to adverse event</a:t>
                      </a:r>
                    </a:p>
                  </a:txBody>
                  <a:tcPr marL="82359" marR="823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82359" marR="823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30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Adverse events in ≥ 5% of patients</a:t>
                      </a:r>
                    </a:p>
                  </a:txBody>
                  <a:tcPr marL="82359" marR="823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82359" marR="823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7816">
                <a:tc>
                  <a:txBody>
                    <a:bodyPr/>
                    <a:lstStyle/>
                    <a:p>
                      <a:pPr marL="639763" marR="0" lvl="1" indent="-182563"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Asthenia</a:t>
                      </a:r>
                      <a:endParaRPr lang="en-US" sz="1400" b="1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39%</a:t>
                      </a:r>
                      <a:endParaRPr lang="en-US" sz="1400" b="1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7816">
                <a:tc>
                  <a:txBody>
                    <a:bodyPr/>
                    <a:lstStyle/>
                    <a:p>
                      <a:pPr marL="457200" marR="0" lvl="1" indent="0"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Headache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27%</a:t>
                      </a:r>
                      <a:endParaRPr lang="en-US" sz="1400" b="1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7816">
                <a:tc>
                  <a:txBody>
                    <a:bodyPr/>
                    <a:lstStyle/>
                    <a:p>
                      <a:pPr marL="457200" marR="0" lvl="1" indent="0"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Fatigue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  <a:endParaRPr lang="en-US" sz="1400" b="1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7816">
                <a:tc>
                  <a:txBody>
                    <a:bodyPr/>
                    <a:lstStyle/>
                    <a:p>
                      <a:pPr marL="639763" marR="0" lvl="1" indent="-182563"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Upper abdominal pain</a:t>
                      </a:r>
                      <a:endParaRPr lang="en-US" sz="1400" b="1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  <a:endParaRPr lang="en-US" sz="1400" b="1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7816">
                <a:tc>
                  <a:txBody>
                    <a:bodyPr/>
                    <a:lstStyle/>
                    <a:p>
                      <a:pPr marL="457200" marR="0" lvl="1" indent="0"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Arthralgia</a:t>
                      </a:r>
                      <a:endParaRPr lang="en-US" sz="1400" b="1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  <a:endParaRPr lang="en-US" sz="1400" b="1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27816">
                <a:tc>
                  <a:txBody>
                    <a:bodyPr/>
                    <a:lstStyle/>
                    <a:p>
                      <a:pPr marL="457200" marR="0" lvl="1" indent="0"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Diarrhea</a:t>
                      </a:r>
                      <a:endParaRPr lang="en-US" sz="1400" b="1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  <a:endParaRPr lang="en-US" sz="1400" b="1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300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Dizziness</a:t>
                      </a:r>
                    </a:p>
                  </a:txBody>
                  <a:tcPr marL="82359" marR="823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  <a:endParaRPr lang="en-US" sz="1400" b="1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300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Musculoskeletal pain</a:t>
                      </a:r>
                    </a:p>
                  </a:txBody>
                  <a:tcPr marL="82359" marR="823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  <a:endParaRPr lang="en-US" sz="1400" b="1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300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Myalgia</a:t>
                      </a:r>
                    </a:p>
                  </a:txBody>
                  <a:tcPr marL="82359" marR="823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  <a:endParaRPr lang="en-US" sz="1400" b="1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300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Nasopharyngitis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82359" marR="823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  <a:endParaRPr lang="en-US" sz="1400" b="1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300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Urinary tract infection</a:t>
                      </a:r>
                    </a:p>
                  </a:txBody>
                  <a:tcPr marL="82359" marR="823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  <a:endParaRPr lang="en-US" sz="1400" b="1" dirty="0">
                        <a:solidFill>
                          <a:srgbClr val="000066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8300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Cough</a:t>
                      </a:r>
                    </a:p>
                  </a:txBody>
                  <a:tcPr marL="82359" marR="823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</a:rPr>
                        <a:t>5%</a:t>
                      </a:r>
                      <a:endParaRPr lang="en-US" sz="1400" b="1" baseline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82359" marR="823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</a:tbl>
          </a:graphicData>
        </a:graphic>
      </p:graphicFrame>
      <p:sp>
        <p:nvSpPr>
          <p:cNvPr id="17" name="AutoShape 162"/>
          <p:cNvSpPr>
            <a:spLocks noChangeArrowheads="1"/>
          </p:cNvSpPr>
          <p:nvPr/>
        </p:nvSpPr>
        <p:spPr bwMode="auto">
          <a:xfrm>
            <a:off x="0" y="6597352"/>
            <a:ext cx="827584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 smtClean="0">
                <a:solidFill>
                  <a:srgbClr val="000066"/>
                </a:solidFill>
                <a:latin typeface="Cambria"/>
                <a:ea typeface="Arial" pitchFamily="-1" charset="0"/>
                <a:cs typeface="Cambria"/>
              </a:rPr>
              <a:t>337-1119</a:t>
            </a:r>
            <a:endParaRPr lang="en-GB" sz="1200" b="1" i="1" dirty="0">
              <a:solidFill>
                <a:srgbClr val="000066"/>
              </a:solidFill>
              <a:latin typeface="Cambria"/>
              <a:ea typeface="Arial" pitchFamily="-1" charset="0"/>
              <a:cs typeface="Cambria"/>
            </a:endParaRPr>
          </a:p>
        </p:txBody>
      </p:sp>
      <p:sp>
        <p:nvSpPr>
          <p:cNvPr id="19" name="ZoneTexte 69"/>
          <p:cNvSpPr txBox="1">
            <a:spLocks noChangeArrowheads="1"/>
          </p:cNvSpPr>
          <p:nvPr/>
        </p:nvSpPr>
        <p:spPr bwMode="auto">
          <a:xfrm>
            <a:off x="5292080" y="6562724"/>
            <a:ext cx="38180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Abergel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A. Lancet Infect Dis. 2016;16:459-64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pPr lvl="0"/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 337-1119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LDV/SOF in genotype 5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8110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 337-1119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LDV/SOF in genotype 5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49" y="1557338"/>
            <a:ext cx="8570381" cy="482441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No grade 3 or 4 laboratory abnormalities</a:t>
            </a:r>
            <a:br>
              <a:rPr lang="en-US" dirty="0" smtClean="0"/>
            </a:b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Emergent laboratory abnormalities</a:t>
            </a:r>
            <a:r>
              <a:rPr lang="en-US" sz="2000" dirty="0" smtClean="0"/>
              <a:t>: </a:t>
            </a:r>
            <a:r>
              <a:rPr lang="en-US" sz="2000" b="0" dirty="0" smtClean="0">
                <a:solidFill>
                  <a:srgbClr val="000066"/>
                </a:solidFill>
                <a:latin typeface="+mn-lt"/>
              </a:rPr>
              <a:t>total bilirubin &lt; 1.5 ULN: 10% ; hemoglobin 100-109 g/dl: 2% ; lipase &gt; 1.5-3.0 ULN: 2% ; </a:t>
            </a:r>
            <a:br>
              <a:rPr lang="en-US" sz="2000" b="0" dirty="0" smtClean="0">
                <a:solidFill>
                  <a:srgbClr val="000066"/>
                </a:solidFill>
                <a:latin typeface="+mn-lt"/>
              </a:rPr>
            </a:br>
            <a:r>
              <a:rPr lang="en-US" sz="2000" b="0" dirty="0" smtClean="0">
                <a:solidFill>
                  <a:srgbClr val="000066"/>
                </a:solidFill>
                <a:latin typeface="+mn-lt"/>
              </a:rPr>
              <a:t>platelets 100 000 to 125 000/mm</a:t>
            </a:r>
            <a:r>
              <a:rPr lang="en-US" sz="2000" b="0" baseline="30000" dirty="0" smtClean="0">
                <a:solidFill>
                  <a:srgbClr val="000066"/>
                </a:solidFill>
                <a:latin typeface="+mn-lt"/>
              </a:rPr>
              <a:t>3</a:t>
            </a:r>
            <a:r>
              <a:rPr lang="en-US" sz="2000" b="0" dirty="0" smtClean="0">
                <a:solidFill>
                  <a:srgbClr val="000066"/>
                </a:solidFill>
                <a:latin typeface="+mn-lt"/>
              </a:rPr>
              <a:t>: 2%</a:t>
            </a:r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Successful deep </a:t>
            </a:r>
            <a:r>
              <a:rPr lang="en-US" dirty="0"/>
              <a:t>sequencing </a:t>
            </a:r>
            <a:r>
              <a:rPr lang="en-US" dirty="0" smtClean="0"/>
              <a:t>in 39/41 patients</a:t>
            </a:r>
          </a:p>
          <a:p>
            <a:pPr lvl="1"/>
            <a:r>
              <a:rPr lang="en-US" sz="2000" dirty="0" smtClean="0"/>
              <a:t>NS5A: 8/39 </a:t>
            </a:r>
            <a:r>
              <a:rPr lang="en-US" sz="2000" dirty="0"/>
              <a:t>(21%) had </a:t>
            </a:r>
            <a:r>
              <a:rPr lang="en-US" sz="2000" dirty="0" smtClean="0"/>
              <a:t>RAVs at baseline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/>
              <a:t>SVR</a:t>
            </a:r>
            <a:r>
              <a:rPr lang="en-US" sz="2000" baseline="-25000" dirty="0"/>
              <a:t>12</a:t>
            </a:r>
            <a:r>
              <a:rPr lang="en-US" sz="2000" dirty="0"/>
              <a:t> in 7/8 </a:t>
            </a:r>
            <a:r>
              <a:rPr lang="en-US" sz="2000" dirty="0" smtClean="0"/>
              <a:t>patients) </a:t>
            </a:r>
          </a:p>
          <a:p>
            <a:pPr lvl="2">
              <a:spcBef>
                <a:spcPts val="0"/>
              </a:spcBef>
            </a:pPr>
            <a:r>
              <a:rPr lang="en-US" sz="1800" dirty="0" smtClean="0"/>
              <a:t>Q30R</a:t>
            </a:r>
            <a:r>
              <a:rPr lang="en-US" sz="1800" dirty="0"/>
              <a:t>/L </a:t>
            </a:r>
            <a:r>
              <a:rPr lang="en-US" sz="1800" dirty="0" smtClean="0"/>
              <a:t>(N = 2</a:t>
            </a:r>
            <a:r>
              <a:rPr lang="en-US" sz="1800" dirty="0"/>
              <a:t> </a:t>
            </a:r>
            <a:r>
              <a:rPr lang="en-US" sz="1800" dirty="0" smtClean="0"/>
              <a:t>; 2.5</a:t>
            </a:r>
            <a:r>
              <a:rPr lang="en-US" sz="1800" dirty="0"/>
              <a:t>% and 3.9% </a:t>
            </a:r>
            <a:r>
              <a:rPr lang="en-US" sz="1800" dirty="0" smtClean="0"/>
              <a:t>of viral </a:t>
            </a:r>
            <a:r>
              <a:rPr lang="en-US" sz="1800" dirty="0"/>
              <a:t>population</a:t>
            </a:r>
            <a:r>
              <a:rPr lang="en-US" sz="1800" dirty="0" smtClean="0"/>
              <a:t>)</a:t>
            </a:r>
          </a:p>
          <a:p>
            <a:pPr lvl="2">
              <a:spcBef>
                <a:spcPts val="0"/>
              </a:spcBef>
            </a:pPr>
            <a:r>
              <a:rPr lang="en-US" sz="1800" dirty="0" smtClean="0"/>
              <a:t>L31M</a:t>
            </a:r>
            <a:r>
              <a:rPr lang="en-US" sz="1800" dirty="0"/>
              <a:t>/F </a:t>
            </a:r>
            <a:r>
              <a:rPr lang="en-US" sz="1800" dirty="0" smtClean="0"/>
              <a:t>(N = 4</a:t>
            </a:r>
            <a:r>
              <a:rPr lang="en-US" sz="1800" dirty="0"/>
              <a:t> </a:t>
            </a:r>
            <a:r>
              <a:rPr lang="en-US" sz="1800" dirty="0" smtClean="0"/>
              <a:t>; </a:t>
            </a:r>
            <a:r>
              <a:rPr lang="en-US" sz="1800" dirty="0"/>
              <a:t>29.5% to </a:t>
            </a:r>
            <a:r>
              <a:rPr lang="en-US" sz="1800" dirty="0" smtClean="0"/>
              <a:t>&gt; 99</a:t>
            </a:r>
            <a:r>
              <a:rPr lang="en-US" sz="1800" dirty="0"/>
              <a:t>% of </a:t>
            </a:r>
            <a:r>
              <a:rPr lang="en-US" sz="1800" dirty="0" smtClean="0"/>
              <a:t>viral population)</a:t>
            </a:r>
            <a:endParaRPr lang="en-US" sz="1800" dirty="0"/>
          </a:p>
          <a:p>
            <a:pPr lvl="2">
              <a:spcBef>
                <a:spcPts val="0"/>
              </a:spcBef>
            </a:pPr>
            <a:r>
              <a:rPr lang="en-US" sz="1800" dirty="0" smtClean="0"/>
              <a:t>P58S (N = 2</a:t>
            </a:r>
            <a:r>
              <a:rPr lang="en-US" sz="1800" dirty="0"/>
              <a:t> </a:t>
            </a:r>
            <a:r>
              <a:rPr lang="en-US" sz="1800" dirty="0" smtClean="0"/>
              <a:t>; </a:t>
            </a:r>
            <a:r>
              <a:rPr lang="en-US" sz="1800" dirty="0"/>
              <a:t>9.9% and 94.6% of </a:t>
            </a:r>
            <a:r>
              <a:rPr lang="en-US" sz="1800" dirty="0" smtClean="0"/>
              <a:t>viral population)</a:t>
            </a:r>
          </a:p>
          <a:p>
            <a:pPr lvl="1"/>
            <a:r>
              <a:rPr lang="en-US" sz="2000" dirty="0" smtClean="0"/>
              <a:t>NS5B: 9/39 (23%) had RAVs at baseline </a:t>
            </a:r>
            <a:r>
              <a:rPr lang="en-US" sz="2000" dirty="0"/>
              <a:t>(SVR</a:t>
            </a:r>
            <a:r>
              <a:rPr lang="en-US" sz="2000" baseline="-25000" dirty="0"/>
              <a:t>12</a:t>
            </a:r>
            <a:r>
              <a:rPr lang="en-US" sz="2000" dirty="0"/>
              <a:t> in </a:t>
            </a:r>
            <a:r>
              <a:rPr lang="en-US" sz="2000" dirty="0" smtClean="0"/>
              <a:t>9/9 </a:t>
            </a:r>
            <a:r>
              <a:rPr lang="en-US" sz="2000" dirty="0"/>
              <a:t>patients) </a:t>
            </a:r>
            <a:endParaRPr lang="en-US" sz="2000" dirty="0" smtClean="0"/>
          </a:p>
          <a:p>
            <a:pPr lvl="2">
              <a:spcBef>
                <a:spcPts val="0"/>
              </a:spcBef>
            </a:pPr>
            <a:r>
              <a:rPr lang="en-US" sz="1800" dirty="0" smtClean="0"/>
              <a:t>N142T (N = 7 ; 1.1</a:t>
            </a:r>
            <a:r>
              <a:rPr lang="en-US" sz="1800" dirty="0"/>
              <a:t>% to 19.2% of </a:t>
            </a:r>
            <a:r>
              <a:rPr lang="en-US" sz="1800" dirty="0" smtClean="0"/>
              <a:t>viral population)</a:t>
            </a:r>
          </a:p>
          <a:p>
            <a:pPr lvl="2">
              <a:spcBef>
                <a:spcPts val="0"/>
              </a:spcBef>
            </a:pPr>
            <a:r>
              <a:rPr lang="en-US" sz="1800" dirty="0" smtClean="0"/>
              <a:t>M289I (N = 2 ; 7.6% and </a:t>
            </a:r>
            <a:r>
              <a:rPr lang="en-US" sz="1800" dirty="0"/>
              <a:t>98.3% of viral population</a:t>
            </a:r>
            <a:r>
              <a:rPr lang="en-US" sz="1800" dirty="0" smtClean="0"/>
              <a:t>)</a:t>
            </a:r>
            <a:endParaRPr lang="en-US" sz="1800" baseline="-25000" dirty="0" smtClean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169952" y="1168113"/>
            <a:ext cx="2791449" cy="4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Additional outcome </a:t>
            </a:r>
            <a:endParaRPr lang="en-US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AutoShape 162"/>
          <p:cNvSpPr>
            <a:spLocks noChangeArrowheads="1"/>
          </p:cNvSpPr>
          <p:nvPr/>
        </p:nvSpPr>
        <p:spPr bwMode="auto">
          <a:xfrm>
            <a:off x="0" y="6597352"/>
            <a:ext cx="827584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 smtClean="0">
                <a:solidFill>
                  <a:srgbClr val="000066"/>
                </a:solidFill>
                <a:latin typeface="Cambria"/>
                <a:ea typeface="Arial" pitchFamily="-1" charset="0"/>
                <a:cs typeface="Cambria"/>
              </a:rPr>
              <a:t>337-1119</a:t>
            </a:r>
            <a:endParaRPr lang="en-GB" sz="1200" b="1" i="1" dirty="0">
              <a:solidFill>
                <a:srgbClr val="000066"/>
              </a:solidFill>
              <a:latin typeface="Cambria"/>
              <a:ea typeface="Arial" pitchFamily="-1" charset="0"/>
              <a:cs typeface="Cambria"/>
            </a:endParaRPr>
          </a:p>
        </p:txBody>
      </p:sp>
      <p:sp>
        <p:nvSpPr>
          <p:cNvPr id="13" name="ZoneTexte 69"/>
          <p:cNvSpPr txBox="1">
            <a:spLocks noChangeArrowheads="1"/>
          </p:cNvSpPr>
          <p:nvPr/>
        </p:nvSpPr>
        <p:spPr bwMode="auto">
          <a:xfrm>
            <a:off x="5292080" y="6562724"/>
            <a:ext cx="38180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Abergel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A. Lancet Infect Dis. 2016;16:459-64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9375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755650" y="1638424"/>
            <a:ext cx="8136830" cy="4742904"/>
          </a:xfrm>
          <a:prstGeom prst="rect">
            <a:avLst/>
          </a:prstGeom>
        </p:spPr>
        <p:txBody>
          <a:bodyPr/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endParaRPr lang="en-US" b="0" dirty="0" smtClean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236451" y="1173010"/>
            <a:ext cx="2658450" cy="4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Viral relapse (n = 2)</a:t>
            </a:r>
            <a:endParaRPr lang="en-US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597352"/>
            <a:ext cx="827584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 smtClean="0">
                <a:solidFill>
                  <a:srgbClr val="000066"/>
                </a:solidFill>
                <a:latin typeface="Cambria"/>
                <a:ea typeface="Arial" pitchFamily="-1" charset="0"/>
                <a:cs typeface="Cambria"/>
              </a:rPr>
              <a:t>337-1119</a:t>
            </a:r>
            <a:endParaRPr lang="en-GB" sz="1200" b="1" i="1" dirty="0">
              <a:solidFill>
                <a:srgbClr val="000066"/>
              </a:solidFill>
              <a:latin typeface="Cambria"/>
              <a:ea typeface="Arial" pitchFamily="-1" charset="0"/>
              <a:cs typeface="Cambria"/>
            </a:endParaRPr>
          </a:p>
        </p:txBody>
      </p:sp>
      <p:sp>
        <p:nvSpPr>
          <p:cNvPr id="7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 337-1119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LDV/SOF in genotype 5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>
                <a:solidFill>
                  <a:srgbClr val="000066"/>
                </a:solidFill>
                <a:latin typeface="+mn-lt"/>
              </a:rPr>
              <a:t>Man, 72-year old, treatment-experienced (partial response), IL28B TT genotype, cirrhosis, HCV RNA 170 000 IU/ml. At baseline: NS5A RAV L31M (&gt; 99% of viral population). HCV RNA &lt; limit of quantification at W1 and undetectable from W2 to the end of treatment. Relapse at post-treatment W4</a:t>
            </a:r>
          </a:p>
          <a:p>
            <a:pPr marL="0" indent="0">
              <a:buNone/>
            </a:pPr>
            <a:r>
              <a:rPr lang="en-US" sz="2000" b="0" dirty="0">
                <a:solidFill>
                  <a:srgbClr val="000066"/>
                </a:solidFill>
                <a:latin typeface="+mn-lt"/>
              </a:rPr>
              <a:t>    At relapse</a:t>
            </a:r>
          </a:p>
          <a:p>
            <a:pPr lvl="1"/>
            <a:r>
              <a:rPr lang="en-US" dirty="0"/>
              <a:t>NS5A: L31M, no additional RAV</a:t>
            </a:r>
          </a:p>
          <a:p>
            <a:pPr lvl="1"/>
            <a:r>
              <a:rPr lang="en-US" dirty="0"/>
              <a:t>NS5B: emergence of S282T (2% viral population) </a:t>
            </a:r>
            <a:br>
              <a:rPr lang="en-US" dirty="0"/>
            </a:br>
            <a:r>
              <a:rPr lang="en-US" dirty="0"/>
              <a:t>and M289I (16% viral population)</a:t>
            </a:r>
          </a:p>
          <a:p>
            <a:endParaRPr lang="en-US" sz="1200" b="0" dirty="0">
              <a:solidFill>
                <a:srgbClr val="000066"/>
              </a:solidFill>
              <a:latin typeface="+mn-lt"/>
            </a:endParaRPr>
          </a:p>
          <a:p>
            <a:endParaRPr lang="en-US" sz="1200" b="0" dirty="0">
              <a:solidFill>
                <a:srgbClr val="000066"/>
              </a:solidFill>
              <a:latin typeface="+mn-lt"/>
            </a:endParaRPr>
          </a:p>
          <a:p>
            <a:r>
              <a:rPr lang="en-US" sz="2000" b="0" dirty="0">
                <a:solidFill>
                  <a:srgbClr val="000066"/>
                </a:solidFill>
                <a:latin typeface="+mn-lt"/>
              </a:rPr>
              <a:t>Woman, 56-year old, naïve, no cirrhosis, IL28B TT genotype, HCV RNA 180 000 UI/ml. HCV RNA &lt; limit of quantification at W1 and undetectable from W2 to the end of treatment. Relapse at post-treatment W4. Failure to baseline and post-treatment NS5A and NS5B amplification</a:t>
            </a:r>
          </a:p>
          <a:p>
            <a:endParaRPr lang="fr-FR" dirty="0">
              <a:latin typeface="+mn-lt"/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292080" y="6562724"/>
            <a:ext cx="38180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Abergel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A. Lancet Infect Dis. 2016;16:459-64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9350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251520" y="1268760"/>
            <a:ext cx="8568952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>
              <a:spcBef>
                <a:spcPts val="302"/>
              </a:spcBef>
            </a:pPr>
            <a:endParaRPr lang="en-US" sz="2000" dirty="0" smtClean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0" y="6597352"/>
            <a:ext cx="827584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 smtClean="0">
                <a:solidFill>
                  <a:srgbClr val="000066"/>
                </a:solidFill>
                <a:latin typeface="Cambria"/>
                <a:ea typeface="Arial" pitchFamily="-1" charset="0"/>
                <a:cs typeface="Cambria"/>
              </a:rPr>
              <a:t>337-1119</a:t>
            </a:r>
            <a:endParaRPr lang="en-GB" sz="1200" b="1" i="1" dirty="0">
              <a:solidFill>
                <a:srgbClr val="000066"/>
              </a:solidFill>
              <a:latin typeface="Cambria"/>
              <a:ea typeface="Arial" pitchFamily="-1" charset="0"/>
              <a:cs typeface="Cambria"/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39750" y="1196752"/>
            <a:ext cx="8351838" cy="4824412"/>
          </a:xfrm>
        </p:spPr>
        <p:txBody>
          <a:bodyPr/>
          <a:lstStyle/>
          <a:p>
            <a:pPr>
              <a:spcBef>
                <a:spcPts val="302"/>
              </a:spcBef>
            </a:pPr>
            <a:r>
              <a:rPr lang="en-US" sz="2800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2000" dirty="0"/>
              <a:t>This prospective, open-label study is the first to assess a regimen consisting of only directly acting antivirals in patients with HCV genotype 5 infection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A fixed-dose combination regimen with </a:t>
            </a:r>
            <a:r>
              <a:rPr lang="en-US" sz="2000" dirty="0" err="1">
                <a:ea typeface="ＭＳ Ｐゴシック" pitchFamily="-1" charset="-128"/>
                <a:cs typeface="ＭＳ Ｐゴシック" pitchFamily="-1" charset="-128"/>
              </a:rPr>
              <a:t>ledipasvir-sofosbuvir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 once per day for 12 weeks resulted in SVR</a:t>
            </a:r>
            <a:r>
              <a:rPr lang="en-US" sz="2000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 in 39 (95%) of 41 patients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The 2 relapses had the IL28B TT genotype, one was naïve with no cirrhosis, one was treatment-experienced with cirrhosis and NS5A RAV L31M at baseline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Overall, the presence of NS5A RAVs and NS5B N142T and M289I had no meaningful effect on the SVR</a:t>
            </a:r>
            <a:r>
              <a:rPr lang="en-US" sz="2000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 for LDV/SOF in genotype 5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No patients discontinued treatment because of an adverse event. Only one serious adverse event, worsening depression, was reported, and was deemed to be unrelated to study treatment</a:t>
            </a:r>
            <a:endParaRPr lang="fr-FR" dirty="0"/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5292080" y="6562724"/>
            <a:ext cx="38180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Abergel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A. Lancet Infect Dis. 2016;16:459-64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pPr lvl="0"/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 337-1119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LDV/SOF in genotype 5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5948813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6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2448</TotalTime>
  <Words>576</Words>
  <Application>Microsoft Office PowerPoint</Application>
  <PresentationFormat>Affichage à l'écran (4:3)</PresentationFormat>
  <Paragraphs>143</Paragraphs>
  <Slides>6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HCV-trials.com 2016</vt:lpstr>
      <vt:lpstr>Study 337-1119: LDV/SOF in genotype 5</vt:lpstr>
      <vt:lpstr>Study 337-1119: LDV/SOF in genotype 5</vt:lpstr>
      <vt:lpstr>Study 337-1119: LDV/SOF in genotype 5</vt:lpstr>
      <vt:lpstr>Study 337-1119: LDV/SOF in genotype 5</vt:lpstr>
      <vt:lpstr>Study 337-1119: LDV/SOF in genotype 5</vt:lpstr>
      <vt:lpstr>Study 337-1119: LDV/SOF in genotype 5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2016</dc:title>
  <dc:subject>AEI - www.aei.fr</dc:subject>
  <dc:creator>www.hcv-trial.com</dc:creator>
  <cp:lastModifiedBy>Utilisateur</cp:lastModifiedBy>
  <cp:revision>112</cp:revision>
  <dcterms:created xsi:type="dcterms:W3CDTF">2015-05-23T16:11:26Z</dcterms:created>
  <dcterms:modified xsi:type="dcterms:W3CDTF">2016-04-05T23:06:15Z</dcterms:modified>
</cp:coreProperties>
</file>