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63" r:id="rId3"/>
    <p:sldId id="264" r:id="rId4"/>
    <p:sldId id="265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CCFFCC"/>
    <a:srgbClr val="FFC000"/>
    <a:srgbClr val="00B200"/>
    <a:srgbClr val="DDDDDD"/>
    <a:srgbClr val="000066"/>
    <a:srgbClr val="0070C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206" autoAdjust="0"/>
  </p:normalViewPr>
  <p:slideViewPr>
    <p:cSldViewPr snapToGrid="0" snapToObjects="1">
      <p:cViewPr varScale="1">
        <p:scale>
          <a:sx n="97" d="100"/>
          <a:sy n="97" d="100"/>
        </p:scale>
        <p:origin x="-104" y="-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85196501738332"/>
          <c:y val="0.108423925969002"/>
          <c:w val="0.926117224713583"/>
          <c:h val="0.785750168398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2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CFFCC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5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7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9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CC660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rgbClr val="333399"/>
                    </a:solidFill>
                    <a:latin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Feuil1!$A$2:$A$5</c:f>
              <c:numCache>
                <c:formatCode>General</c:formatCode>
                <c:ptCount val="4"/>
                <c:pt idx="0">
                  <c:v>214.0</c:v>
                </c:pt>
                <c:pt idx="1">
                  <c:v>217.0</c:v>
                </c:pt>
                <c:pt idx="2">
                  <c:v>217.0</c:v>
                </c:pt>
                <c:pt idx="3">
                  <c:v>217.0</c:v>
                </c:pt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99.0</c:v>
                </c:pt>
                <c:pt idx="1">
                  <c:v>97.0</c:v>
                </c:pt>
                <c:pt idx="2">
                  <c:v>98.0</c:v>
                </c:pt>
                <c:pt idx="3">
                  <c:v>99.0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1796518104"/>
        <c:axId val="1800704200"/>
      </c:barChart>
      <c:catAx>
        <c:axId val="1796518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rgbClr val="000066"/>
            </a:solidFill>
          </a:ln>
        </c:spPr>
        <c:txPr>
          <a:bodyPr/>
          <a:lstStyle/>
          <a:p>
            <a:pPr>
              <a:defRPr sz="1200">
                <a:solidFill>
                  <a:srgbClr val="000066"/>
                </a:solidFill>
              </a:defRPr>
            </a:pPr>
            <a:endParaRPr lang="fr-FR"/>
          </a:p>
        </c:txPr>
        <c:crossAx val="1800704200"/>
        <c:crosses val="autoZero"/>
        <c:auto val="1"/>
        <c:lblAlgn val="ctr"/>
        <c:lblOffset val="100"/>
        <c:noMultiLvlLbl val="0"/>
      </c:catAx>
      <c:valAx>
        <c:axId val="1800704200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>
            <a:solidFill>
              <a:srgbClr val="000066"/>
            </a:solidFill>
          </a:ln>
        </c:spPr>
        <c:txPr>
          <a:bodyPr/>
          <a:lstStyle/>
          <a:p>
            <a:pPr>
              <a:defRPr sz="1400" b="0">
                <a:solidFill>
                  <a:srgbClr val="000066"/>
                </a:solidFill>
              </a:defRPr>
            </a:pPr>
            <a:endParaRPr lang="fr-FR"/>
          </a:p>
        </c:txPr>
        <c:crossAx val="1796518104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01/07/15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45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r 34"/>
          <p:cNvGrpSpPr/>
          <p:nvPr/>
        </p:nvGrpSpPr>
        <p:grpSpPr>
          <a:xfrm>
            <a:off x="0" y="6570663"/>
            <a:ext cx="751417" cy="288111"/>
            <a:chOff x="0" y="6570663"/>
            <a:chExt cx="1281360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108000" y="118800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234501" name="Connecteur droit 66"/>
          <p:cNvCxnSpPr>
            <a:cxnSpLocks noChangeShapeType="1"/>
            <a:stCxn id="234519" idx="4"/>
          </p:cNvCxnSpPr>
          <p:nvPr/>
        </p:nvCxnSpPr>
        <p:spPr bwMode="auto">
          <a:xfrm flipH="1">
            <a:off x="3099591" y="2179764"/>
            <a:ext cx="8095" cy="888181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363584"/>
              </p:ext>
            </p:extLst>
          </p:nvPr>
        </p:nvGraphicFramePr>
        <p:xfrm>
          <a:off x="4263485" y="2191780"/>
          <a:ext cx="1644085" cy="286511"/>
        </p:xfrm>
        <a:graphic>
          <a:graphicData uri="http://schemas.openxmlformats.org/drawingml/2006/table">
            <a:tbl>
              <a:tblPr/>
              <a:tblGrid>
                <a:gridCol w="1644085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627626"/>
              </p:ext>
            </p:extLst>
          </p:nvPr>
        </p:nvGraphicFramePr>
        <p:xfrm>
          <a:off x="4263485" y="2642872"/>
          <a:ext cx="1644085" cy="286511"/>
        </p:xfrm>
        <a:graphic>
          <a:graphicData uri="http://schemas.openxmlformats.org/drawingml/2006/table">
            <a:tbl>
              <a:tblPr/>
              <a:tblGrid>
                <a:gridCol w="1644085"/>
              </a:tblGrid>
              <a:tr h="26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278362" y="1198121"/>
            <a:ext cx="1658648" cy="98164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 : 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ION-1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sz="32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 RBV for genotype 1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7026428" y="2038099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6738290" y="1502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5907579" y="2038099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5619441" y="1502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07999" y="2106425"/>
            <a:ext cx="2692351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infection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Cirrhosis**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graphicFrame>
        <p:nvGraphicFramePr>
          <p:cNvPr id="3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24300"/>
              </p:ext>
            </p:extLst>
          </p:nvPr>
        </p:nvGraphicFramePr>
        <p:xfrm>
          <a:off x="4262945" y="3093964"/>
          <a:ext cx="2763482" cy="286511"/>
        </p:xfrm>
        <a:graphic>
          <a:graphicData uri="http://schemas.openxmlformats.org/drawingml/2006/table">
            <a:tbl>
              <a:tblPr/>
              <a:tblGrid>
                <a:gridCol w="2763482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727838"/>
              </p:ext>
            </p:extLst>
          </p:nvPr>
        </p:nvGraphicFramePr>
        <p:xfrm>
          <a:off x="4263486" y="3545057"/>
          <a:ext cx="2783564" cy="286511"/>
        </p:xfrm>
        <a:graphic>
          <a:graphicData uri="http://schemas.openxmlformats.org/drawingml/2006/table">
            <a:tbl>
              <a:tblPr/>
              <a:tblGrid>
                <a:gridCol w="2783564"/>
              </a:tblGrid>
              <a:tr h="26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1" name="ZoneTexte 70"/>
          <p:cNvSpPr txBox="1"/>
          <p:nvPr/>
        </p:nvSpPr>
        <p:spPr>
          <a:xfrm>
            <a:off x="2891978" y="3859343"/>
            <a:ext cx="5322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* Randomisation </a:t>
            </a:r>
            <a:r>
              <a:rPr lang="fr-FR" sz="1400" dirty="0" err="1" smtClean="0">
                <a:solidFill>
                  <a:srgbClr val="000066"/>
                </a:solidFill>
              </a:rPr>
              <a:t>stratified</a:t>
            </a:r>
            <a:r>
              <a:rPr lang="fr-FR" sz="1400" dirty="0" smtClean="0">
                <a:solidFill>
                  <a:srgbClr val="000066"/>
                </a:solidFill>
              </a:rPr>
              <a:t> on </a:t>
            </a:r>
            <a:r>
              <a:rPr lang="fr-FR" sz="1400" dirty="0" err="1" smtClean="0">
                <a:solidFill>
                  <a:srgbClr val="000066"/>
                </a:solidFill>
              </a:rPr>
              <a:t>genotype</a:t>
            </a:r>
            <a:r>
              <a:rPr lang="fr-FR" sz="1400" dirty="0" smtClean="0">
                <a:solidFill>
                  <a:srgbClr val="000066"/>
                </a:solidFill>
              </a:rPr>
              <a:t> (1a or 1b) and </a:t>
            </a:r>
            <a:r>
              <a:rPr lang="fr-FR" sz="1400" dirty="0" err="1" smtClean="0">
                <a:solidFill>
                  <a:srgbClr val="000066"/>
                </a:solidFill>
              </a:rPr>
              <a:t>cirrhosis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3465754" y="204762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214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3465754" y="249876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217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3465754" y="294989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217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9" name="Rectangle 8"/>
          <p:cNvSpPr>
            <a:spLocks noChangeArrowheads="1"/>
          </p:cNvSpPr>
          <p:nvPr/>
        </p:nvSpPr>
        <p:spPr bwMode="auto">
          <a:xfrm>
            <a:off x="3465754" y="3401031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217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057219" y="2165759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7078049" y="2616851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68" name="ZoneTexte 71"/>
          <p:cNvSpPr txBox="1">
            <a:spLocks noChangeArrowheads="1"/>
          </p:cNvSpPr>
          <p:nvPr/>
        </p:nvSpPr>
        <p:spPr bwMode="auto">
          <a:xfrm>
            <a:off x="161622" y="4337134"/>
            <a:ext cx="87255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** Liver biopsy with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Metavir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F4 or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Ishak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5, or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Fibrotest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® &gt; 0.75 + APRI &gt; 2, or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Fibroscan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kPa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&gt; 12.5</a:t>
            </a:r>
            <a:endParaRPr lang="en-GB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08000" y="4740245"/>
            <a:ext cx="9014146" cy="597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Co-formulated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ledipasvir-sofosbuvir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(LDV 90mg/SOF 400 mg) : 1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pill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 : 1000 or 1200 mg/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day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bid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dosing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according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to body </a:t>
            </a:r>
            <a:r>
              <a:rPr lang="fr-FR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weight</a:t>
            </a:r>
            <a:r>
              <a:rPr lang="fr-FR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(&lt; or ≥ 75 kg)</a:t>
            </a: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108000" y="5372217"/>
            <a:ext cx="8982075" cy="109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4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  <a:endParaRPr lang="en-GB" sz="2400" b="1" dirty="0" smtClean="0">
              <a:solidFill>
                <a:srgbClr val="0070C0"/>
              </a:solidFill>
              <a:latin typeface="Calibri" pitchFamily="-84" charset="0"/>
            </a:endParaRPr>
          </a:p>
          <a:p>
            <a:pPr marL="800100" lvl="1" indent="-342900" defTabSz="914400">
              <a:spcBef>
                <a:spcPct val="2000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GB" sz="1600" dirty="0" smtClean="0">
                <a:solidFill>
                  <a:srgbClr val="000066"/>
                </a:solidFill>
              </a:rPr>
              <a:t>SVR</a:t>
            </a:r>
            <a:r>
              <a:rPr lang="en-GB" sz="1600" baseline="-25000" dirty="0" smtClean="0">
                <a:solidFill>
                  <a:srgbClr val="000066"/>
                </a:solidFill>
              </a:rPr>
              <a:t>12</a:t>
            </a:r>
            <a:r>
              <a:rPr lang="en-GB" sz="1600" dirty="0" smtClean="0">
                <a:solidFill>
                  <a:srgbClr val="000066"/>
                </a:solidFill>
              </a:rPr>
              <a:t> &gt; 13% than historical control with </a:t>
            </a:r>
            <a:r>
              <a:rPr lang="en-GB" sz="1600" dirty="0" err="1" smtClean="0">
                <a:solidFill>
                  <a:srgbClr val="000066"/>
                </a:solidFill>
              </a:rPr>
              <a:t>telaprevir</a:t>
            </a:r>
            <a:r>
              <a:rPr lang="en-GB" sz="1600" dirty="0" smtClean="0">
                <a:solidFill>
                  <a:srgbClr val="000066"/>
                </a:solidFill>
              </a:rPr>
              <a:t> or </a:t>
            </a:r>
            <a:r>
              <a:rPr lang="en-GB" sz="1600" dirty="0" err="1" smtClean="0">
                <a:solidFill>
                  <a:srgbClr val="000066"/>
                </a:solidFill>
              </a:rPr>
              <a:t>boceprevir</a:t>
            </a:r>
            <a:r>
              <a:rPr lang="en-GB" sz="1600" dirty="0" smtClean="0">
                <a:solidFill>
                  <a:srgbClr val="000066"/>
                </a:solidFill>
              </a:rPr>
              <a:t> (adjusted rate of 60%), with a 2-sided significance level of 0.0125, 91% power </a:t>
            </a:r>
            <a:endParaRPr lang="en-GB" sz="1600" b="1" dirty="0">
              <a:solidFill>
                <a:srgbClr val="000066"/>
              </a:solidFill>
            </a:endParaRPr>
          </a:p>
        </p:txBody>
      </p:sp>
      <p:sp>
        <p:nvSpPr>
          <p:cNvPr id="76" name="Line 63"/>
          <p:cNvSpPr>
            <a:spLocks noChangeShapeType="1"/>
          </p:cNvSpPr>
          <p:nvPr/>
        </p:nvSpPr>
        <p:spPr bwMode="auto">
          <a:xfrm>
            <a:off x="5907579" y="2335036"/>
            <a:ext cx="1118849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7" name="Line 63"/>
          <p:cNvSpPr>
            <a:spLocks noChangeShapeType="1"/>
          </p:cNvSpPr>
          <p:nvPr/>
        </p:nvSpPr>
        <p:spPr bwMode="auto">
          <a:xfrm>
            <a:off x="5907579" y="2786128"/>
            <a:ext cx="114446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8364462" y="3067943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8385292" y="3519036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90" name="Line 63"/>
          <p:cNvSpPr>
            <a:spLocks noChangeShapeType="1"/>
          </p:cNvSpPr>
          <p:nvPr/>
        </p:nvSpPr>
        <p:spPr bwMode="auto">
          <a:xfrm>
            <a:off x="7026422" y="3230402"/>
            <a:ext cx="1376520" cy="681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1" name="Line 63"/>
          <p:cNvSpPr>
            <a:spLocks noChangeShapeType="1"/>
          </p:cNvSpPr>
          <p:nvPr/>
        </p:nvSpPr>
        <p:spPr bwMode="auto">
          <a:xfrm>
            <a:off x="7047050" y="3688313"/>
            <a:ext cx="1381509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Afdhal N. NEJM 2014; 370:1889-98</a:t>
            </a:r>
          </a:p>
        </p:txBody>
      </p:sp>
      <p:cxnSp>
        <p:nvCxnSpPr>
          <p:cNvPr id="3" name="Connecteur en angle 2"/>
          <p:cNvCxnSpPr>
            <a:stCxn id="207880" idx="1"/>
            <a:endCxn id="37" idx="1"/>
          </p:cNvCxnSpPr>
          <p:nvPr/>
        </p:nvCxnSpPr>
        <p:spPr bwMode="auto">
          <a:xfrm rot="10800000" flipV="1">
            <a:off x="4262945" y="2335035"/>
            <a:ext cx="540" cy="902184"/>
          </a:xfrm>
          <a:prstGeom prst="bentConnector3">
            <a:avLst>
              <a:gd name="adj1" fmla="val 153968333"/>
            </a:avLst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4" name="Connecteur en angle 53"/>
          <p:cNvCxnSpPr/>
          <p:nvPr/>
        </p:nvCxnSpPr>
        <p:spPr bwMode="auto">
          <a:xfrm rot="10800000" flipV="1">
            <a:off x="4263486" y="2779310"/>
            <a:ext cx="540" cy="902184"/>
          </a:xfrm>
          <a:prstGeom prst="bentConnector3">
            <a:avLst>
              <a:gd name="adj1" fmla="val 152676481"/>
            </a:avLst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6" name="Connecteur droit 66"/>
          <p:cNvCxnSpPr>
            <a:cxnSpLocks noChangeShapeType="1"/>
            <a:stCxn id="36" idx="3"/>
          </p:cNvCxnSpPr>
          <p:nvPr/>
        </p:nvCxnSpPr>
        <p:spPr bwMode="auto">
          <a:xfrm>
            <a:off x="2800350" y="3064591"/>
            <a:ext cx="628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70766497"/>
              </p:ext>
            </p:extLst>
          </p:nvPr>
        </p:nvGraphicFramePr>
        <p:xfrm>
          <a:off x="395288" y="1659530"/>
          <a:ext cx="8353425" cy="4270059"/>
        </p:xfrm>
        <a:graphic>
          <a:graphicData uri="http://schemas.openxmlformats.org/drawingml/2006/table">
            <a:tbl>
              <a:tblPr/>
              <a:tblGrid>
                <a:gridCol w="3114151"/>
                <a:gridCol w="1314407"/>
                <a:gridCol w="1308289"/>
                <a:gridCol w="1308289"/>
                <a:gridCol w="1308289"/>
              </a:tblGrid>
              <a:tr h="110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217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 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217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1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1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white/black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87% / 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87% / 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82% / 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84% / 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1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 : 1a /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67% / 31%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68% / 31%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67% / 31%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66% / 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1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1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Completed treatment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116000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28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grpSp>
        <p:nvGrpSpPr>
          <p:cNvPr id="4" name="Grouper 34"/>
          <p:cNvGrpSpPr/>
          <p:nvPr/>
        </p:nvGrpSpPr>
        <p:grpSpPr>
          <a:xfrm>
            <a:off x="0" y="6570663"/>
            <a:ext cx="751417" cy="288111"/>
            <a:chOff x="0" y="6570663"/>
            <a:chExt cx="1281360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ION-1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sz="32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 RBV for genotype 1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Afdhal N. NEJM 2014; 370:1889-98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165"/>
          <p:cNvSpPr>
            <a:spLocks noChangeArrowheads="1"/>
          </p:cNvSpPr>
          <p:nvPr/>
        </p:nvSpPr>
        <p:spPr bwMode="auto">
          <a:xfrm>
            <a:off x="146051" y="1826313"/>
            <a:ext cx="4132912" cy="7386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365608" y="1116000"/>
            <a:ext cx="44001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</a:t>
            </a:r>
            <a:r>
              <a:rPr lang="fr-FR" sz="28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460376" y="2597944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114" name="ZoneTexte 113"/>
          <p:cNvSpPr txBox="1"/>
          <p:nvPr/>
        </p:nvSpPr>
        <p:spPr>
          <a:xfrm>
            <a:off x="230910" y="5344306"/>
            <a:ext cx="4383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0066"/>
                </a:solidFill>
              </a:rPr>
              <a:t>All groups had superior SVR</a:t>
            </a:r>
            <a:r>
              <a:rPr lang="en-US" sz="1400" baseline="-25000" smtClean="0">
                <a:solidFill>
                  <a:srgbClr val="000066"/>
                </a:solidFill>
              </a:rPr>
              <a:t>12</a:t>
            </a:r>
            <a:r>
              <a:rPr lang="en-US" sz="1400" smtClean="0">
                <a:solidFill>
                  <a:srgbClr val="000066"/>
                </a:solidFill>
              </a:rPr>
              <a:t> than the historical </a:t>
            </a:r>
          </a:p>
          <a:p>
            <a:r>
              <a:rPr lang="en-US" sz="1400" smtClean="0">
                <a:solidFill>
                  <a:srgbClr val="000066"/>
                </a:solidFill>
              </a:rPr>
              <a:t>control of 60% (p &lt; 0.001 for all comparisons)</a:t>
            </a:r>
            <a:endParaRPr lang="en-US" sz="1400">
              <a:solidFill>
                <a:srgbClr val="000066"/>
              </a:solidFill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258139" y="1940029"/>
            <a:ext cx="180000" cy="180000"/>
          </a:xfrm>
          <a:prstGeom prst="rect">
            <a:avLst/>
          </a:prstGeom>
          <a:solidFill>
            <a:srgbClr val="00B2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ZoneTexte 84"/>
          <p:cNvSpPr txBox="1">
            <a:spLocks noChangeArrowheads="1"/>
          </p:cNvSpPr>
          <p:nvPr/>
        </p:nvSpPr>
        <p:spPr bwMode="auto">
          <a:xfrm>
            <a:off x="415302" y="1845363"/>
            <a:ext cx="1544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LDV/SOF 12W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1962234" y="1940029"/>
            <a:ext cx="180000" cy="180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0" name="ZoneTexte 84"/>
          <p:cNvSpPr txBox="1">
            <a:spLocks noChangeArrowheads="1"/>
          </p:cNvSpPr>
          <p:nvPr/>
        </p:nvSpPr>
        <p:spPr bwMode="auto">
          <a:xfrm>
            <a:off x="2119397" y="1845363"/>
            <a:ext cx="2159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LDV/SOF + RBV 12W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258139" y="2309361"/>
            <a:ext cx="180000" cy="180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2" name="ZoneTexte 84"/>
          <p:cNvSpPr txBox="1">
            <a:spLocks noChangeArrowheads="1"/>
          </p:cNvSpPr>
          <p:nvPr/>
        </p:nvSpPr>
        <p:spPr bwMode="auto">
          <a:xfrm>
            <a:off x="415302" y="2214695"/>
            <a:ext cx="15440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LDV/SOF 24W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1962234" y="2309361"/>
            <a:ext cx="180000" cy="180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4" name="ZoneTexte 84"/>
          <p:cNvSpPr txBox="1">
            <a:spLocks noChangeArrowheads="1"/>
          </p:cNvSpPr>
          <p:nvPr/>
        </p:nvSpPr>
        <p:spPr bwMode="auto">
          <a:xfrm>
            <a:off x="2119397" y="2214695"/>
            <a:ext cx="2159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LDV/SOF + RBV 24W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230909" y="5955383"/>
            <a:ext cx="4534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0066"/>
                </a:solidFill>
              </a:rPr>
              <a:t>SVR</a:t>
            </a:r>
            <a:r>
              <a:rPr lang="en-US" sz="1400" baseline="-25000" smtClean="0">
                <a:solidFill>
                  <a:srgbClr val="000066"/>
                </a:solidFill>
              </a:rPr>
              <a:t>12</a:t>
            </a:r>
            <a:r>
              <a:rPr lang="en-US" sz="1400" smtClean="0">
                <a:solidFill>
                  <a:srgbClr val="000066"/>
                </a:solidFill>
              </a:rPr>
              <a:t> : 99% to 100% in patients without cirrhosis ; </a:t>
            </a:r>
          </a:p>
          <a:p>
            <a:r>
              <a:rPr lang="en-US" sz="1400" smtClean="0">
                <a:solidFill>
                  <a:srgbClr val="000066"/>
                </a:solidFill>
              </a:rPr>
              <a:t>97% to 100% in patients with cirrhosis  </a:t>
            </a:r>
            <a:endParaRPr lang="en-US" sz="1400">
              <a:solidFill>
                <a:srgbClr val="000066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4532968" y="1845363"/>
            <a:ext cx="4557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0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</a:t>
            </a:r>
          </a:p>
          <a:p>
            <a:pPr lvl="0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srgbClr val="000066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b="1" dirty="0" err="1" smtClean="0">
                <a:solidFill>
                  <a:srgbClr val="000066"/>
                </a:solidFill>
              </a:rPr>
              <a:t>Virologic</a:t>
            </a:r>
            <a:r>
              <a:rPr lang="en-US" sz="1600" b="1" dirty="0" smtClean="0">
                <a:solidFill>
                  <a:srgbClr val="000066"/>
                </a:solidFill>
              </a:rPr>
              <a:t> </a:t>
            </a:r>
            <a:r>
              <a:rPr lang="en-US" sz="1600" b="1" dirty="0" err="1" smtClean="0">
                <a:solidFill>
                  <a:srgbClr val="000066"/>
                </a:solidFill>
              </a:rPr>
              <a:t>breaktrough</a:t>
            </a:r>
            <a:r>
              <a:rPr lang="en-US" sz="1600" b="1" dirty="0" smtClean="0">
                <a:solidFill>
                  <a:srgbClr val="000066"/>
                </a:solidFill>
              </a:rPr>
              <a:t>:</a:t>
            </a:r>
            <a:r>
              <a:rPr lang="en-US" sz="1600" dirty="0" smtClean="0">
                <a:solidFill>
                  <a:srgbClr val="000066"/>
                </a:solidFill>
              </a:rPr>
              <a:t> 1 in LDV/SOF 24W</a:t>
            </a: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</a:pPr>
            <a:endParaRPr lang="en-US" sz="1600" dirty="0" smtClean="0">
              <a:solidFill>
                <a:srgbClr val="000066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rgbClr val="000066"/>
                </a:solidFill>
              </a:rPr>
              <a:t>Post-treatment relapse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</a:rPr>
              <a:t>1 in LDV/SOF 12W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</a:rPr>
              <a:t>1 in LDV/SOF 24W</a:t>
            </a:r>
          </a:p>
          <a:p>
            <a:pPr marL="742950" lvl="1" indent="-285750">
              <a:buClr>
                <a:srgbClr val="0070C0"/>
              </a:buClr>
              <a:buFont typeface="Wingdings" pitchFamily="2" charset="2"/>
              <a:buChar char="§"/>
            </a:pPr>
            <a:endParaRPr lang="en-US" sz="1600" dirty="0" smtClean="0">
              <a:solidFill>
                <a:srgbClr val="000066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rgbClr val="000066"/>
                </a:solidFill>
              </a:rPr>
              <a:t>NS5A resistant variants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</a:rPr>
              <a:t>Baseline resistance in 140 (16%) of 861 patients tested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</a:rPr>
              <a:t>SVR</a:t>
            </a:r>
            <a:r>
              <a:rPr lang="en-US" sz="1600" baseline="-25000" dirty="0" smtClean="0">
                <a:solidFill>
                  <a:srgbClr val="000066"/>
                </a:solidFill>
              </a:rPr>
              <a:t>12</a:t>
            </a:r>
            <a:r>
              <a:rPr lang="en-US" sz="1600" dirty="0" smtClean="0">
                <a:solidFill>
                  <a:srgbClr val="000066"/>
                </a:solidFill>
              </a:rPr>
              <a:t> in 135 (96%) of 140 patients with NS5A resistance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</a:rPr>
              <a:t>2 of the 3 patients with </a:t>
            </a:r>
            <a:r>
              <a:rPr lang="en-US" sz="1600" dirty="0" err="1" smtClean="0">
                <a:solidFill>
                  <a:srgbClr val="000066"/>
                </a:solidFill>
              </a:rPr>
              <a:t>virologic</a:t>
            </a:r>
            <a:r>
              <a:rPr lang="en-US" sz="1600" dirty="0" smtClean="0">
                <a:solidFill>
                  <a:srgbClr val="000066"/>
                </a:solidFill>
              </a:rPr>
              <a:t> failure had baseline NS5A resistance</a:t>
            </a:r>
          </a:p>
        </p:txBody>
      </p:sp>
      <p:grpSp>
        <p:nvGrpSpPr>
          <p:cNvPr id="39" name="Grouper 34"/>
          <p:cNvGrpSpPr/>
          <p:nvPr/>
        </p:nvGrpSpPr>
        <p:grpSpPr>
          <a:xfrm>
            <a:off x="0" y="6570663"/>
            <a:ext cx="751417" cy="288111"/>
            <a:chOff x="0" y="6570663"/>
            <a:chExt cx="1281360" cy="288111"/>
          </a:xfrm>
        </p:grpSpPr>
        <p:sp>
          <p:nvSpPr>
            <p:cNvPr id="4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1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4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ION-1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sz="32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 RBV for genotype 1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Afdhal N.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2014;370:1889-98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45" name="Graphique 44"/>
          <p:cNvGraphicFramePr/>
          <p:nvPr>
            <p:extLst>
              <p:ext uri="{D42A27DB-BD31-4B8C-83A1-F6EECF244321}">
                <p14:modId xmlns:p14="http://schemas.microsoft.com/office/powerpoint/2010/main" val="613920315"/>
              </p:ext>
            </p:extLst>
          </p:nvPr>
        </p:nvGraphicFramePr>
        <p:xfrm>
          <a:off x="457046" y="2781300"/>
          <a:ext cx="3841054" cy="2577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87908600"/>
              </p:ext>
            </p:extLst>
          </p:nvPr>
        </p:nvGraphicFramePr>
        <p:xfrm>
          <a:off x="350463" y="1659530"/>
          <a:ext cx="8552490" cy="4653792"/>
        </p:xfrm>
        <a:graphic>
          <a:graphicData uri="http://schemas.openxmlformats.org/drawingml/2006/table">
            <a:tbl>
              <a:tblPr/>
              <a:tblGrid>
                <a:gridCol w="3519302"/>
                <a:gridCol w="1226110"/>
                <a:gridCol w="1239184"/>
                <a:gridCol w="1275416"/>
                <a:gridCol w="1292478"/>
              </a:tblGrid>
              <a:tr h="745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217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 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217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6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43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≥ 10% in either 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Cough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5286" y="1116000"/>
            <a:ext cx="8552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1" name="Grouper 34"/>
          <p:cNvGrpSpPr/>
          <p:nvPr/>
        </p:nvGrpSpPr>
        <p:grpSpPr>
          <a:xfrm>
            <a:off x="0" y="6570663"/>
            <a:ext cx="751417" cy="288111"/>
            <a:chOff x="0" y="6570663"/>
            <a:chExt cx="1281360" cy="28811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4" name="Rectangle 27"/>
          <p:cNvSpPr txBox="1">
            <a:spLocks noChangeArrowheads="1"/>
          </p:cNvSpPr>
          <p:nvPr/>
        </p:nvSpPr>
        <p:spPr bwMode="auto">
          <a:xfrm>
            <a:off x="50799" y="31356"/>
            <a:ext cx="8985251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ION-1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sz="32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 RBV for genotype 1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Afdhal N.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2014;370:1889-98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108000" y="1188000"/>
            <a:ext cx="8800353" cy="5303838"/>
          </a:xfrm>
        </p:spPr>
        <p:txBody>
          <a:bodyPr/>
          <a:lstStyle/>
          <a:p>
            <a:pPr>
              <a:spcBef>
                <a:spcPts val="302"/>
              </a:spcBef>
              <a:buClr>
                <a:srgbClr val="0070C0"/>
              </a:buClr>
            </a:pPr>
            <a:r>
              <a:rPr lang="en-US" sz="28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400" b="1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12 weeks of the single-tablet regimen of LDV/SOF was a highly effective treatment for a broad range of patients with HCV genotype 1 infection who had not been treated previously</a:t>
            </a: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No additional benefit appeared to be associated with the addition of RBV or with extension of the duration of treatment to 24 weeks</a:t>
            </a:r>
          </a:p>
          <a:p>
            <a:pPr lvl="2">
              <a:spcBef>
                <a:spcPts val="302"/>
              </a:spcBef>
              <a:buClr>
                <a:srgbClr val="0070C0"/>
              </a:buClr>
            </a:pPr>
            <a:r>
              <a:rPr lang="en-US" sz="1800" smtClean="0"/>
              <a:t>addition of RBV increased toxicity without providing additional efficacy</a:t>
            </a:r>
            <a:endParaRPr lang="en-US" sz="180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Safety of LDV/SOF was similar to the one previously reported with SOF alone</a:t>
            </a: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Virologic failure was extremely rare in this study population, occurring in only 0.3% of patients (3 of 865). </a:t>
            </a:r>
          </a:p>
          <a:p>
            <a:pPr lvl="2">
              <a:spcBef>
                <a:spcPts val="302"/>
              </a:spcBef>
              <a:buClr>
                <a:srgbClr val="0070C0"/>
              </a:buClr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The 2 patients with relapse had no evidence of mutations conferring resistance to SOF</a:t>
            </a:r>
          </a:p>
          <a:p>
            <a:pPr lvl="2">
              <a:spcBef>
                <a:spcPts val="302"/>
              </a:spcBef>
              <a:buClr>
                <a:srgbClr val="0070C0"/>
              </a:buClr>
            </a:pP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Both patients had mutations associated with resistance to NS5A inhibitors both at baseline and at the time of relapse.</a:t>
            </a:r>
          </a:p>
          <a:p>
            <a:pPr lvl="1">
              <a:spcBef>
                <a:spcPts val="302"/>
              </a:spcBef>
            </a:pPr>
            <a:endParaRPr lang="en-US" sz="2000" smtClean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er 34"/>
          <p:cNvGrpSpPr/>
          <p:nvPr/>
        </p:nvGrpSpPr>
        <p:grpSpPr>
          <a:xfrm>
            <a:off x="0" y="6570663"/>
            <a:ext cx="751417" cy="288111"/>
            <a:chOff x="0" y="6570663"/>
            <a:chExt cx="1281360" cy="288111"/>
          </a:xfrm>
        </p:grpSpPr>
        <p:sp>
          <p:nvSpPr>
            <p:cNvPr id="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" name="Rectangle 27"/>
          <p:cNvSpPr txBox="1">
            <a:spLocks noChangeArrowheads="1"/>
          </p:cNvSpPr>
          <p:nvPr/>
        </p:nvSpPr>
        <p:spPr bwMode="auto">
          <a:xfrm>
            <a:off x="50799" y="31356"/>
            <a:ext cx="8985251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ION-1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LDV/SOF </a:t>
            </a:r>
            <a:r>
              <a:rPr lang="en-GB" sz="32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 RBV for genotype 1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a-DK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Afdhal N. NEJM </a:t>
            </a:r>
            <a:r>
              <a:rPr lang="da-DK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2014;370:1889-98</a:t>
            </a:r>
            <a:endParaRPr lang="da-DK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4932</TotalTime>
  <Words>907</Words>
  <Application>Microsoft Macintosh PowerPoint</Application>
  <PresentationFormat>Présentation à l'écran (4:3)</PresentationFormat>
  <Paragraphs>217</Paragraphs>
  <Slides>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ARV_trials_2010</vt:lpstr>
      <vt:lpstr>ION-1 Study: LDV/SOF + RBV for genotype 1</vt:lpstr>
      <vt:lpstr>ION-1 Study: LDV/SOF + RBV for genotype 1</vt:lpstr>
      <vt:lpstr>ION-1 Study: LDV/SOF + RBV for genotype 1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François RAFFI</dc:creator>
  <cp:keywords/>
  <dc:description/>
  <cp:lastModifiedBy>Utilisateur de Microsoft Office</cp:lastModifiedBy>
  <cp:revision>133</cp:revision>
  <dcterms:created xsi:type="dcterms:W3CDTF">2015-05-24T20:40:14Z</dcterms:created>
  <dcterms:modified xsi:type="dcterms:W3CDTF">2015-07-01T20:58:55Z</dcterms:modified>
  <cp:category/>
</cp:coreProperties>
</file>