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7" r:id="rId2"/>
    <p:sldId id="263" r:id="rId3"/>
    <p:sldId id="264" r:id="rId4"/>
    <p:sldId id="266" r:id="rId5"/>
    <p:sldId id="265" r:id="rId6"/>
    <p:sldId id="262" r:id="rId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DDDDDD"/>
    <a:srgbClr val="000066"/>
    <a:srgbClr val="CCFFCC"/>
    <a:srgbClr val="FFC000"/>
    <a:srgbClr val="00B2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93" autoAdjust="0"/>
  </p:normalViewPr>
  <p:slideViewPr>
    <p:cSldViewPr snapToGrid="0" snapToObjects="1">
      <p:cViewPr varScale="1">
        <p:scale>
          <a:sx n="133" d="100"/>
          <a:sy n="133" d="100"/>
        </p:scale>
        <p:origin x="-7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85196501738332"/>
          <c:y val="0.108423925969002"/>
          <c:w val="0.926117224713583"/>
          <c:h val="0.7857501683987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rgbClr val="00B20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00B2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2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2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6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7"/>
            <c:invertIfNegative val="0"/>
            <c:bubble3D val="0"/>
            <c:spPr>
              <a:solidFill>
                <a:srgbClr val="00B2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CCFFCC"/>
              </a:solidFill>
            </c:spPr>
          </c:dPt>
          <c:dPt>
            <c:idx val="9"/>
            <c:invertIfNegative val="0"/>
            <c:bubble3D val="0"/>
            <c:spPr>
              <a:solidFill>
                <a:srgbClr val="CCFFCC"/>
              </a:solidFill>
            </c:spPr>
          </c:dPt>
          <c:dPt>
            <c:idx val="10"/>
            <c:invertIfNegative val="0"/>
            <c:bubble3D val="0"/>
            <c:spPr>
              <a:solidFill>
                <a:srgbClr val="CCFFCC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FF00"/>
              </a:solidFill>
            </c:spPr>
          </c:dPt>
          <c:dLbls>
            <c:txPr>
              <a:bodyPr/>
              <a:lstStyle/>
              <a:p>
                <a:pPr>
                  <a:defRPr sz="1400" b="1">
                    <a:solidFill>
                      <a:srgbClr val="333399"/>
                    </a:solidFill>
                    <a:latin typeface="+mj-lt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Feuil1!$A$2:$A$16</c:f>
              <c:numCache>
                <c:formatCode>General</c:formatCode>
                <c:ptCount val="15"/>
                <c:pt idx="0">
                  <c:v>109.0</c:v>
                </c:pt>
                <c:pt idx="1">
                  <c:v>22.0</c:v>
                </c:pt>
                <c:pt idx="2">
                  <c:v>87.0</c:v>
                </c:pt>
                <c:pt idx="4">
                  <c:v>111.0</c:v>
                </c:pt>
                <c:pt idx="5">
                  <c:v>22.0</c:v>
                </c:pt>
                <c:pt idx="6">
                  <c:v>89.0</c:v>
                </c:pt>
                <c:pt idx="8">
                  <c:v>109.0</c:v>
                </c:pt>
                <c:pt idx="9">
                  <c:v>22.0</c:v>
                </c:pt>
                <c:pt idx="10">
                  <c:v>87.0</c:v>
                </c:pt>
                <c:pt idx="12">
                  <c:v>111.0</c:v>
                </c:pt>
                <c:pt idx="13">
                  <c:v>22.0</c:v>
                </c:pt>
                <c:pt idx="14">
                  <c:v>89.0</c:v>
                </c:pt>
              </c:numCache>
            </c:numRef>
          </c:cat>
          <c:val>
            <c:numRef>
              <c:f>Feuil1!$B$2:$B$16</c:f>
              <c:numCache>
                <c:formatCode>General</c:formatCode>
                <c:ptCount val="15"/>
                <c:pt idx="0">
                  <c:v>94.0</c:v>
                </c:pt>
                <c:pt idx="1">
                  <c:v>86.0</c:v>
                </c:pt>
                <c:pt idx="2">
                  <c:v>95.0</c:v>
                </c:pt>
                <c:pt idx="4">
                  <c:v>96.0</c:v>
                </c:pt>
                <c:pt idx="5">
                  <c:v>82.0</c:v>
                </c:pt>
                <c:pt idx="6">
                  <c:v>100.0</c:v>
                </c:pt>
                <c:pt idx="8">
                  <c:v>99.0</c:v>
                </c:pt>
                <c:pt idx="9">
                  <c:v>100.0</c:v>
                </c:pt>
                <c:pt idx="10">
                  <c:v>99.0</c:v>
                </c:pt>
                <c:pt idx="12">
                  <c:v>99.0</c:v>
                </c:pt>
                <c:pt idx="13">
                  <c:v>100.0</c:v>
                </c:pt>
                <c:pt idx="14">
                  <c:v>99.0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axId val="2097687928"/>
        <c:axId val="-2134885624"/>
      </c:barChart>
      <c:catAx>
        <c:axId val="2097687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50">
            <a:solidFill>
              <a:srgbClr val="000066"/>
            </a:solidFill>
          </a:ln>
        </c:spPr>
        <c:txPr>
          <a:bodyPr/>
          <a:lstStyle/>
          <a:p>
            <a:pPr>
              <a:defRPr sz="1200">
                <a:solidFill>
                  <a:srgbClr val="000066"/>
                </a:solidFill>
              </a:defRPr>
            </a:pPr>
            <a:endParaRPr lang="fr-FR"/>
          </a:p>
        </c:txPr>
        <c:crossAx val="-2134885624"/>
        <c:crosses val="autoZero"/>
        <c:auto val="1"/>
        <c:lblAlgn val="ctr"/>
        <c:lblOffset val="100"/>
        <c:noMultiLvlLbl val="0"/>
      </c:catAx>
      <c:valAx>
        <c:axId val="-2134885624"/>
        <c:scaling>
          <c:orientation val="minMax"/>
          <c:max val="100.0"/>
          <c:min val="0.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9050">
            <a:solidFill>
              <a:srgbClr val="000066"/>
            </a:solidFill>
          </a:ln>
        </c:spPr>
        <c:txPr>
          <a:bodyPr/>
          <a:lstStyle/>
          <a:p>
            <a:pPr>
              <a:defRPr sz="1400" b="0">
                <a:solidFill>
                  <a:srgbClr val="000066"/>
                </a:solidFill>
              </a:defRPr>
            </a:pPr>
            <a:endParaRPr lang="fr-FR"/>
          </a:p>
        </c:txPr>
        <c:crossAx val="2097687928"/>
        <c:crosses val="autoZero"/>
        <c:crossBetween val="between"/>
        <c:majorUnit val="25.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10ECD-B946-CB4A-8BB3-0315FBE2F8F0}" type="datetimeFigureOut">
              <a:rPr lang="fr-FR" smtClean="0"/>
              <a:pPr/>
              <a:t>22/07/15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959F4-DF48-F941-8737-148BEA9BF33D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624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-1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er 34"/>
          <p:cNvGrpSpPr/>
          <p:nvPr/>
        </p:nvGrpSpPr>
        <p:grpSpPr>
          <a:xfrm>
            <a:off x="0" y="6570663"/>
            <a:ext cx="1281360" cy="288111"/>
            <a:chOff x="0" y="6570663"/>
            <a:chExt cx="1281360" cy="288111"/>
          </a:xfrm>
        </p:grpSpPr>
        <p:sp>
          <p:nvSpPr>
            <p:cNvPr id="23453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4536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ION-2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234522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ION-2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LDV/SOF </a:t>
            </a:r>
            <a:r>
              <a:rPr lang="en-GB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 RBV for pre-treated genotype 1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8" name="ZoneTexte 71"/>
          <p:cNvSpPr txBox="1">
            <a:spLocks noChangeArrowheads="1"/>
          </p:cNvSpPr>
          <p:nvPr/>
        </p:nvSpPr>
        <p:spPr bwMode="auto">
          <a:xfrm>
            <a:off x="230911" y="4334188"/>
            <a:ext cx="872550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** Liver biopsy with </a:t>
            </a:r>
            <a:r>
              <a:rPr lang="en-GB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Metavir</a:t>
            </a:r>
            <a:r>
              <a:rPr lang="en-GB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F4 or </a:t>
            </a:r>
            <a:r>
              <a:rPr lang="en-GB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Ishak</a:t>
            </a:r>
            <a:r>
              <a:rPr lang="en-GB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1400" u="sng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&gt;</a:t>
            </a:r>
            <a:r>
              <a:rPr lang="en-GB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5, or </a:t>
            </a:r>
            <a:r>
              <a:rPr lang="en-GB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Fibrotest</a:t>
            </a:r>
            <a:r>
              <a:rPr lang="en-GB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® &gt; 0.75 + APRI &gt; 2, or </a:t>
            </a:r>
            <a:r>
              <a:rPr lang="en-GB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Fibroscan</a:t>
            </a:r>
            <a:r>
              <a:rPr lang="en-GB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kPa</a:t>
            </a:r>
            <a:r>
              <a:rPr lang="en-GB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&gt; 12.5</a:t>
            </a:r>
            <a:endParaRPr lang="en-GB" sz="1400" baseline="30000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230911" y="4784302"/>
            <a:ext cx="8656220" cy="597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fr-FR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Co-</a:t>
            </a:r>
            <a:r>
              <a:rPr lang="fr-FR" sz="16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formulated</a:t>
            </a:r>
            <a:r>
              <a:rPr lang="fr-FR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6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ledipasvir-sofosbuvir</a:t>
            </a:r>
            <a:r>
              <a:rPr lang="fr-FR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(LDV 90mg/SOF 400 mg) : 1 </a:t>
            </a:r>
            <a:r>
              <a:rPr lang="fr-FR" sz="16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pill</a:t>
            </a:r>
            <a:r>
              <a:rPr lang="fr-FR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6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qd</a:t>
            </a:r>
            <a:r>
              <a:rPr lang="fr-FR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fr-FR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RBV : 1000 or 1200 mg/</a:t>
            </a:r>
            <a:r>
              <a:rPr lang="fr-FR" sz="16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day</a:t>
            </a:r>
            <a:r>
              <a:rPr lang="fr-FR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16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bid</a:t>
            </a:r>
            <a:r>
              <a:rPr lang="fr-FR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6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dosing</a:t>
            </a:r>
            <a:r>
              <a:rPr lang="fr-FR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) </a:t>
            </a:r>
            <a:r>
              <a:rPr lang="fr-FR" sz="16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according</a:t>
            </a:r>
            <a:r>
              <a:rPr lang="fr-FR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to body </a:t>
            </a:r>
            <a:r>
              <a:rPr lang="fr-FR" sz="16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weight</a:t>
            </a:r>
            <a:r>
              <a:rPr lang="fr-FR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(&lt; or ≥ 75 kg)</a:t>
            </a:r>
          </a:p>
        </p:txBody>
      </p:sp>
      <p:sp>
        <p:nvSpPr>
          <p:cNvPr id="74" name="Espace réservé du contenu 2"/>
          <p:cNvSpPr>
            <a:spLocks/>
          </p:cNvSpPr>
          <p:nvPr/>
        </p:nvSpPr>
        <p:spPr bwMode="auto">
          <a:xfrm>
            <a:off x="34925" y="5401454"/>
            <a:ext cx="8982075" cy="1099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0070C0"/>
              </a:buClr>
              <a:buFont typeface="Wingdings" pitchFamily="-84" charset="2"/>
              <a:buChar char="§"/>
            </a:pPr>
            <a:r>
              <a:rPr lang="en-GB" sz="2800" b="1" dirty="0">
                <a:solidFill>
                  <a:srgbClr val="0070C0"/>
                </a:solidFill>
                <a:latin typeface="Calibri" pitchFamily="-84" charset="0"/>
              </a:rPr>
              <a:t>Objective</a:t>
            </a:r>
            <a:endParaRPr lang="en-GB" sz="2800" b="1" dirty="0" smtClean="0">
              <a:solidFill>
                <a:srgbClr val="0070C0"/>
              </a:solidFill>
              <a:latin typeface="Calibri" pitchFamily="-84" charset="0"/>
            </a:endParaRPr>
          </a:p>
          <a:p>
            <a:pPr marL="800100" lvl="1" indent="-342900" defTabSz="914400">
              <a:spcBef>
                <a:spcPct val="20000"/>
              </a:spcBef>
              <a:buClr>
                <a:srgbClr val="0070C0"/>
              </a:buClr>
              <a:buFont typeface="Arial" charset="0"/>
              <a:buChar char="–"/>
            </a:pPr>
            <a:r>
              <a:rPr lang="en-GB" dirty="0" smtClean="0">
                <a:solidFill>
                  <a:srgbClr val="000066"/>
                </a:solidFill>
              </a:rPr>
              <a:t>Primary endpoint : SVR</a:t>
            </a:r>
            <a:r>
              <a:rPr lang="en-GB" baseline="-25000" dirty="0" smtClean="0">
                <a:solidFill>
                  <a:srgbClr val="000066"/>
                </a:solidFill>
              </a:rPr>
              <a:t>12</a:t>
            </a:r>
            <a:r>
              <a:rPr lang="en-GB" dirty="0" smtClean="0">
                <a:solidFill>
                  <a:srgbClr val="000066"/>
                </a:solidFill>
              </a:rPr>
              <a:t> &gt; 45% than historical control (adjusted rate of 25%), with a 2-sided significance level of 0.0125, 99% power </a:t>
            </a:r>
          </a:p>
        </p:txBody>
      </p:sp>
      <p:sp>
        <p:nvSpPr>
          <p:cNvPr id="45" name="Espace réservé du contenu 2"/>
          <p:cNvSpPr txBox="1">
            <a:spLocks/>
          </p:cNvSpPr>
          <p:nvPr/>
        </p:nvSpPr>
        <p:spPr bwMode="auto">
          <a:xfrm>
            <a:off x="108000" y="1188000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46" name="Connecteur droit 66"/>
          <p:cNvCxnSpPr>
            <a:cxnSpLocks noChangeShapeType="1"/>
            <a:stCxn id="50" idx="4"/>
          </p:cNvCxnSpPr>
          <p:nvPr/>
        </p:nvCxnSpPr>
        <p:spPr bwMode="auto">
          <a:xfrm flipH="1">
            <a:off x="3099591" y="2179764"/>
            <a:ext cx="8095" cy="888181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graphicFrame>
        <p:nvGraphicFramePr>
          <p:cNvPr id="47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901050"/>
              </p:ext>
            </p:extLst>
          </p:nvPr>
        </p:nvGraphicFramePr>
        <p:xfrm>
          <a:off x="4263485" y="2191780"/>
          <a:ext cx="1644085" cy="286511"/>
        </p:xfrm>
        <a:graphic>
          <a:graphicData uri="http://schemas.openxmlformats.org/drawingml/2006/table">
            <a:tbl>
              <a:tblPr/>
              <a:tblGrid>
                <a:gridCol w="1644085"/>
              </a:tblGrid>
              <a:tr h="250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099352"/>
              </p:ext>
            </p:extLst>
          </p:nvPr>
        </p:nvGraphicFramePr>
        <p:xfrm>
          <a:off x="4263485" y="2642872"/>
          <a:ext cx="1644085" cy="286511"/>
        </p:xfrm>
        <a:graphic>
          <a:graphicData uri="http://schemas.openxmlformats.org/drawingml/2006/table">
            <a:tbl>
              <a:tblPr/>
              <a:tblGrid>
                <a:gridCol w="1644085"/>
              </a:tblGrid>
              <a:tr h="26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50" name="Oval 170"/>
          <p:cNvSpPr>
            <a:spLocks noChangeArrowheads="1"/>
          </p:cNvSpPr>
          <p:nvPr/>
        </p:nvSpPr>
        <p:spPr bwMode="auto">
          <a:xfrm>
            <a:off x="2278362" y="1198121"/>
            <a:ext cx="1658648" cy="98164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 : 1 : 1 :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sp>
        <p:nvSpPr>
          <p:cNvPr id="51" name="Line 172"/>
          <p:cNvSpPr>
            <a:spLocks noChangeShapeType="1"/>
          </p:cNvSpPr>
          <p:nvPr/>
        </p:nvSpPr>
        <p:spPr bwMode="auto">
          <a:xfrm>
            <a:off x="7026428" y="2038099"/>
            <a:ext cx="0" cy="1811754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2" name="Oval 110"/>
          <p:cNvSpPr>
            <a:spLocks noChangeArrowheads="1"/>
          </p:cNvSpPr>
          <p:nvPr/>
        </p:nvSpPr>
        <p:spPr bwMode="auto">
          <a:xfrm>
            <a:off x="6738290" y="15028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53" name="Line 172"/>
          <p:cNvSpPr>
            <a:spLocks noChangeShapeType="1"/>
          </p:cNvSpPr>
          <p:nvPr/>
        </p:nvSpPr>
        <p:spPr bwMode="auto">
          <a:xfrm>
            <a:off x="5907579" y="2038099"/>
            <a:ext cx="0" cy="1811754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4" name="Oval 110"/>
          <p:cNvSpPr>
            <a:spLocks noChangeArrowheads="1"/>
          </p:cNvSpPr>
          <p:nvPr/>
        </p:nvSpPr>
        <p:spPr bwMode="auto">
          <a:xfrm>
            <a:off x="5619441" y="15028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56" name="AutoShape 162"/>
          <p:cNvSpPr>
            <a:spLocks noChangeArrowheads="1"/>
          </p:cNvSpPr>
          <p:nvPr/>
        </p:nvSpPr>
        <p:spPr bwMode="auto">
          <a:xfrm>
            <a:off x="34926" y="1979542"/>
            <a:ext cx="2621188" cy="2378939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lIns="72000" tIns="36000" rIns="72000" bIns="36000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5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≥ 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5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</a:t>
            </a:r>
            <a:r>
              <a:rPr lang="en-GB" sz="15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infection</a:t>
            </a:r>
            <a:endParaRPr lang="en-GB" sz="15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5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5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10,000 IU/</a:t>
            </a:r>
            <a:r>
              <a:rPr lang="en-GB" sz="15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ml</a:t>
            </a:r>
            <a:endParaRPr lang="en-GB" sz="15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5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Pre-treated with </a:t>
            </a:r>
            <a:r>
              <a:rPr lang="en-GB" sz="15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IFN-based regimen </a:t>
            </a:r>
            <a:r>
              <a:rPr lang="en-GB" sz="15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or </a:t>
            </a:r>
            <a:r>
              <a:rPr lang="en-GB" sz="15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PI-based regimen</a:t>
            </a:r>
            <a:endParaRPr lang="en-GB" sz="15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5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Cirrhosis allowed**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5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graphicFrame>
        <p:nvGraphicFramePr>
          <p:cNvPr id="5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080507"/>
              </p:ext>
            </p:extLst>
          </p:nvPr>
        </p:nvGraphicFramePr>
        <p:xfrm>
          <a:off x="4262945" y="3093964"/>
          <a:ext cx="2763482" cy="286511"/>
        </p:xfrm>
        <a:graphic>
          <a:graphicData uri="http://schemas.openxmlformats.org/drawingml/2006/table">
            <a:tbl>
              <a:tblPr/>
              <a:tblGrid>
                <a:gridCol w="2763482"/>
              </a:tblGrid>
              <a:tr h="250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8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970977"/>
              </p:ext>
            </p:extLst>
          </p:nvPr>
        </p:nvGraphicFramePr>
        <p:xfrm>
          <a:off x="4263486" y="3545057"/>
          <a:ext cx="2783564" cy="286511"/>
        </p:xfrm>
        <a:graphic>
          <a:graphicData uri="http://schemas.openxmlformats.org/drawingml/2006/table">
            <a:tbl>
              <a:tblPr/>
              <a:tblGrid>
                <a:gridCol w="2783564"/>
              </a:tblGrid>
              <a:tr h="269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9" name="ZoneTexte 58"/>
          <p:cNvSpPr txBox="1"/>
          <p:nvPr/>
        </p:nvSpPr>
        <p:spPr>
          <a:xfrm>
            <a:off x="2891978" y="3859343"/>
            <a:ext cx="53221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66"/>
                </a:solidFill>
              </a:rPr>
              <a:t>* Randomisation </a:t>
            </a:r>
            <a:r>
              <a:rPr lang="fr-FR" sz="1400" dirty="0" err="1" smtClean="0">
                <a:solidFill>
                  <a:srgbClr val="000066"/>
                </a:solidFill>
              </a:rPr>
              <a:t>stratified</a:t>
            </a:r>
            <a:r>
              <a:rPr lang="fr-FR" sz="1400" dirty="0" smtClean="0">
                <a:solidFill>
                  <a:srgbClr val="000066"/>
                </a:solidFill>
              </a:rPr>
              <a:t> on </a:t>
            </a:r>
            <a:r>
              <a:rPr lang="fr-FR" sz="1400" dirty="0" err="1" smtClean="0">
                <a:solidFill>
                  <a:srgbClr val="000066"/>
                </a:solidFill>
              </a:rPr>
              <a:t>genotype</a:t>
            </a:r>
            <a:r>
              <a:rPr lang="fr-FR" sz="1400" dirty="0" smtClean="0">
                <a:solidFill>
                  <a:srgbClr val="000066"/>
                </a:solidFill>
              </a:rPr>
              <a:t> (1a or 1b) and </a:t>
            </a:r>
            <a:r>
              <a:rPr lang="fr-FR" sz="1400" dirty="0" err="1" smtClean="0">
                <a:solidFill>
                  <a:srgbClr val="000066"/>
                </a:solidFill>
              </a:rPr>
              <a:t>cirrhosis</a:t>
            </a:r>
            <a:endParaRPr lang="fr-FR" sz="1400" dirty="0">
              <a:solidFill>
                <a:srgbClr val="000066"/>
              </a:solidFill>
            </a:endParaRPr>
          </a:p>
        </p:txBody>
      </p:sp>
      <p:sp>
        <p:nvSpPr>
          <p:cNvPr id="60" name="Rectangle 8"/>
          <p:cNvSpPr>
            <a:spLocks noChangeArrowheads="1"/>
          </p:cNvSpPr>
          <p:nvPr/>
        </p:nvSpPr>
        <p:spPr bwMode="auto">
          <a:xfrm>
            <a:off x="3465404" y="2047625"/>
            <a:ext cx="82747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109</a:t>
            </a:r>
            <a:endParaRPr lang="en-GB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64" name="Rectangle 8"/>
          <p:cNvSpPr>
            <a:spLocks noChangeArrowheads="1"/>
          </p:cNvSpPr>
          <p:nvPr/>
        </p:nvSpPr>
        <p:spPr bwMode="auto">
          <a:xfrm>
            <a:off x="3465404" y="2498760"/>
            <a:ext cx="82747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111</a:t>
            </a:r>
            <a:endParaRPr lang="en-GB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65" name="Rectangle 8"/>
          <p:cNvSpPr>
            <a:spLocks noChangeArrowheads="1"/>
          </p:cNvSpPr>
          <p:nvPr/>
        </p:nvSpPr>
        <p:spPr bwMode="auto">
          <a:xfrm>
            <a:off x="3465404" y="2949895"/>
            <a:ext cx="82747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109</a:t>
            </a:r>
            <a:endParaRPr lang="en-GB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67" name="Rectangle 8"/>
          <p:cNvSpPr>
            <a:spLocks noChangeArrowheads="1"/>
          </p:cNvSpPr>
          <p:nvPr/>
        </p:nvSpPr>
        <p:spPr bwMode="auto">
          <a:xfrm>
            <a:off x="3465404" y="3401031"/>
            <a:ext cx="82747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111</a:t>
            </a:r>
            <a:endParaRPr lang="en-GB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7057219" y="2165759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sz="1600" b="1" baseline="-25000" dirty="0" smtClean="0">
                <a:solidFill>
                  <a:srgbClr val="333399"/>
                </a:solidFill>
                <a:latin typeface="Calibri" pitchFamily="34" charset="0"/>
              </a:rPr>
              <a:t>12</a:t>
            </a:r>
            <a:endParaRPr lang="fr-FR" sz="1600" b="1" baseline="-250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7078049" y="2616851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sz="1600" b="1" baseline="-25000" dirty="0" smtClean="0">
                <a:solidFill>
                  <a:srgbClr val="333399"/>
                </a:solidFill>
                <a:latin typeface="Calibri" pitchFamily="34" charset="0"/>
              </a:rPr>
              <a:t>12</a:t>
            </a:r>
            <a:endParaRPr lang="fr-FR" sz="1600" b="1" baseline="-250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73" name="Line 63"/>
          <p:cNvSpPr>
            <a:spLocks noChangeShapeType="1"/>
          </p:cNvSpPr>
          <p:nvPr/>
        </p:nvSpPr>
        <p:spPr bwMode="auto">
          <a:xfrm>
            <a:off x="5907579" y="2335036"/>
            <a:ext cx="1118849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5" name="Line 63"/>
          <p:cNvSpPr>
            <a:spLocks noChangeShapeType="1"/>
          </p:cNvSpPr>
          <p:nvPr/>
        </p:nvSpPr>
        <p:spPr bwMode="auto">
          <a:xfrm>
            <a:off x="5907579" y="2786128"/>
            <a:ext cx="1144467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8364462" y="3067943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sz="1600" b="1" baseline="-25000" dirty="0" smtClean="0">
                <a:solidFill>
                  <a:srgbClr val="333399"/>
                </a:solidFill>
                <a:latin typeface="Calibri" pitchFamily="34" charset="0"/>
              </a:rPr>
              <a:t>12</a:t>
            </a:r>
            <a:endParaRPr lang="fr-FR" sz="1600" b="1" baseline="-250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8385292" y="3519036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sz="1600" b="1" baseline="-25000" dirty="0" smtClean="0">
                <a:solidFill>
                  <a:srgbClr val="333399"/>
                </a:solidFill>
                <a:latin typeface="Calibri" pitchFamily="34" charset="0"/>
              </a:rPr>
              <a:t>12</a:t>
            </a:r>
            <a:endParaRPr lang="fr-FR" sz="1600" b="1" baseline="-250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81" name="Line 63"/>
          <p:cNvSpPr>
            <a:spLocks noChangeShapeType="1"/>
          </p:cNvSpPr>
          <p:nvPr/>
        </p:nvSpPr>
        <p:spPr bwMode="auto">
          <a:xfrm>
            <a:off x="7026422" y="3230402"/>
            <a:ext cx="1376520" cy="681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2" name="Line 63"/>
          <p:cNvSpPr>
            <a:spLocks noChangeShapeType="1"/>
          </p:cNvSpPr>
          <p:nvPr/>
        </p:nvSpPr>
        <p:spPr bwMode="auto">
          <a:xfrm>
            <a:off x="7047050" y="3688313"/>
            <a:ext cx="1381509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83" name="Connecteur en angle 82"/>
          <p:cNvCxnSpPr/>
          <p:nvPr/>
        </p:nvCxnSpPr>
        <p:spPr bwMode="auto">
          <a:xfrm rot="10800000" flipV="1">
            <a:off x="4262946" y="2335035"/>
            <a:ext cx="539" cy="902184"/>
          </a:xfrm>
          <a:prstGeom prst="bentConnector3">
            <a:avLst>
              <a:gd name="adj1" fmla="val 154634137"/>
            </a:avLst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84" name="Connecteur en angle 83"/>
          <p:cNvCxnSpPr/>
          <p:nvPr/>
        </p:nvCxnSpPr>
        <p:spPr bwMode="auto">
          <a:xfrm rot="10800000" flipV="1">
            <a:off x="4262946" y="2779310"/>
            <a:ext cx="540" cy="902184"/>
          </a:xfrm>
          <a:prstGeom prst="bentConnector3">
            <a:avLst>
              <a:gd name="adj1" fmla="val 152676481"/>
            </a:avLst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88" name="Connecteur droit 66"/>
          <p:cNvCxnSpPr>
            <a:cxnSpLocks noChangeShapeType="1"/>
            <a:stCxn id="56" idx="3"/>
          </p:cNvCxnSpPr>
          <p:nvPr/>
        </p:nvCxnSpPr>
        <p:spPr bwMode="auto">
          <a:xfrm flipV="1">
            <a:off x="2656114" y="3122652"/>
            <a:ext cx="772886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med" len="med"/>
            <a:tailEnd type="none" w="med" len="med"/>
          </a:ln>
        </p:spPr>
      </p:cxnSp>
      <p:sp>
        <p:nvSpPr>
          <p:cNvPr id="120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da-DK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Afdhal N. NEJM </a:t>
            </a:r>
            <a:r>
              <a:rPr lang="da-DK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2014;370:1483-93</a:t>
            </a:r>
            <a:endParaRPr lang="da-DK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8815336"/>
              </p:ext>
            </p:extLst>
          </p:nvPr>
        </p:nvGraphicFramePr>
        <p:xfrm>
          <a:off x="297592" y="1659530"/>
          <a:ext cx="8641417" cy="4703954"/>
        </p:xfrm>
        <a:graphic>
          <a:graphicData uri="http://schemas.openxmlformats.org/drawingml/2006/table">
            <a:tbl>
              <a:tblPr/>
              <a:tblGrid>
                <a:gridCol w="3431636"/>
                <a:gridCol w="1301240"/>
                <a:gridCol w="1389671"/>
                <a:gridCol w="1165477"/>
                <a:gridCol w="1353393"/>
              </a:tblGrid>
              <a:tr h="8426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+ RBV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111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24W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+ RBV 24W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111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7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7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7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 : white/black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77% / 22%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85% / 14%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83% / 16%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80% / 18%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7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Body mass index, 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7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genotype : 1a / 1b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79% / 21%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79% / 21%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78% / 22%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79 % / 21 %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7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Cirrhosis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7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7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1472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Prior treatment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PEG-IFN + RBV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PI + PEG-IFN + RBV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TVR + PEG-IFN + RBV</a:t>
                      </a: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BOC + PEG-IFN + RBV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7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Non-response to prior treatment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7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Completed study treatment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4" name="Grouper 34"/>
          <p:cNvGrpSpPr/>
          <p:nvPr/>
        </p:nvGrpSpPr>
        <p:grpSpPr>
          <a:xfrm>
            <a:off x="0" y="6570663"/>
            <a:ext cx="1281360" cy="288111"/>
            <a:chOff x="0" y="6570663"/>
            <a:chExt cx="1281360" cy="288111"/>
          </a:xfrm>
        </p:grpSpPr>
        <p:sp>
          <p:nvSpPr>
            <p:cNvPr id="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ION-2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7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ION-2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LDV/SOF </a:t>
            </a:r>
            <a:r>
              <a:rPr lang="en-GB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 RBV for pre-treated genotype 1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da-DK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Afdhal N. NEJM </a:t>
            </a:r>
            <a:r>
              <a:rPr lang="da-DK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2014;370:1483-93</a:t>
            </a:r>
            <a:endParaRPr lang="da-DK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971550" y="1116000"/>
            <a:ext cx="716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GB" sz="2800" b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patient disposition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rouper 34"/>
          <p:cNvGrpSpPr/>
          <p:nvPr/>
        </p:nvGrpSpPr>
        <p:grpSpPr>
          <a:xfrm>
            <a:off x="0" y="6570663"/>
            <a:ext cx="1281360" cy="288111"/>
            <a:chOff x="0" y="6570663"/>
            <a:chExt cx="1281360" cy="288111"/>
          </a:xfrm>
        </p:grpSpPr>
        <p:sp>
          <p:nvSpPr>
            <p:cNvPr id="102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03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ION-2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04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ION-2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LDV/SOF </a:t>
            </a:r>
            <a:r>
              <a:rPr lang="en-GB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 RBV for pre-treated genotype 1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5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da-DK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Afdhal N. NEJM </a:t>
            </a:r>
            <a:r>
              <a:rPr lang="da-DK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2014;370:1483-93</a:t>
            </a:r>
            <a:endParaRPr lang="da-DK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6" name="Text Box 2"/>
          <p:cNvSpPr txBox="1">
            <a:spLocks noChangeArrowheads="1"/>
          </p:cNvSpPr>
          <p:nvPr/>
        </p:nvSpPr>
        <p:spPr bwMode="auto">
          <a:xfrm>
            <a:off x="2365608" y="1116000"/>
            <a:ext cx="44001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800" b="1" baseline="-2500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25 IU/</a:t>
            </a:r>
            <a:r>
              <a:rPr lang="fr-FR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ml)</a:t>
            </a:r>
            <a:endParaRPr lang="en-GB" sz="28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33" name="Groupe 32"/>
          <p:cNvGrpSpPr/>
          <p:nvPr/>
        </p:nvGrpSpPr>
        <p:grpSpPr>
          <a:xfrm>
            <a:off x="527110" y="1612269"/>
            <a:ext cx="8285812" cy="385661"/>
            <a:chOff x="527110" y="1612269"/>
            <a:chExt cx="8285812" cy="385661"/>
          </a:xfrm>
        </p:grpSpPr>
        <p:sp>
          <p:nvSpPr>
            <p:cNvPr id="107" name="AutoShape 165"/>
            <p:cNvSpPr>
              <a:spLocks noChangeArrowheads="1"/>
            </p:cNvSpPr>
            <p:nvPr/>
          </p:nvSpPr>
          <p:spPr bwMode="auto">
            <a:xfrm>
              <a:off x="527110" y="1612269"/>
              <a:ext cx="8285812" cy="38566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8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08" name="Rectangle 3"/>
            <p:cNvSpPr>
              <a:spLocks noChangeArrowheads="1"/>
            </p:cNvSpPr>
            <p:nvPr/>
          </p:nvSpPr>
          <p:spPr bwMode="auto">
            <a:xfrm>
              <a:off x="639198" y="1723264"/>
              <a:ext cx="180000" cy="180000"/>
            </a:xfrm>
            <a:prstGeom prst="rect">
              <a:avLst/>
            </a:prstGeom>
            <a:solidFill>
              <a:srgbClr val="00B2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09" name="ZoneTexte 84"/>
            <p:cNvSpPr txBox="1">
              <a:spLocks noChangeArrowheads="1"/>
            </p:cNvSpPr>
            <p:nvPr/>
          </p:nvSpPr>
          <p:spPr bwMode="auto">
            <a:xfrm>
              <a:off x="796361" y="1628598"/>
              <a:ext cx="154401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LDV/SOF 12W</a:t>
              </a:r>
              <a:endParaRPr lang="en-GB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10" name="Rectangle 3"/>
            <p:cNvSpPr>
              <a:spLocks noChangeArrowheads="1"/>
            </p:cNvSpPr>
            <p:nvPr/>
          </p:nvSpPr>
          <p:spPr bwMode="auto">
            <a:xfrm>
              <a:off x="2343293" y="1723264"/>
              <a:ext cx="180000" cy="180000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11" name="ZoneTexte 84"/>
            <p:cNvSpPr txBox="1">
              <a:spLocks noChangeArrowheads="1"/>
            </p:cNvSpPr>
            <p:nvPr/>
          </p:nvSpPr>
          <p:spPr bwMode="auto">
            <a:xfrm>
              <a:off x="2500456" y="1628598"/>
              <a:ext cx="215956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LDV/SOF + RBV 12W</a:t>
              </a:r>
              <a:endParaRPr lang="en-GB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12" name="Rectangle 3"/>
            <p:cNvSpPr>
              <a:spLocks noChangeArrowheads="1"/>
            </p:cNvSpPr>
            <p:nvPr/>
          </p:nvSpPr>
          <p:spPr bwMode="auto">
            <a:xfrm>
              <a:off x="4792098" y="1723264"/>
              <a:ext cx="180000" cy="180000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13" name="ZoneTexte 84"/>
            <p:cNvSpPr txBox="1">
              <a:spLocks noChangeArrowheads="1"/>
            </p:cNvSpPr>
            <p:nvPr/>
          </p:nvSpPr>
          <p:spPr bwMode="auto">
            <a:xfrm>
              <a:off x="4949261" y="1628598"/>
              <a:ext cx="154401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LDV/SOF 24W</a:t>
              </a:r>
              <a:endParaRPr lang="en-GB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15" name="Rectangle 3"/>
            <p:cNvSpPr>
              <a:spLocks noChangeArrowheads="1"/>
            </p:cNvSpPr>
            <p:nvPr/>
          </p:nvSpPr>
          <p:spPr bwMode="auto">
            <a:xfrm>
              <a:off x="6496193" y="1723264"/>
              <a:ext cx="180000" cy="1800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16" name="ZoneTexte 84"/>
            <p:cNvSpPr txBox="1">
              <a:spLocks noChangeArrowheads="1"/>
            </p:cNvSpPr>
            <p:nvPr/>
          </p:nvSpPr>
          <p:spPr bwMode="auto">
            <a:xfrm>
              <a:off x="6653356" y="1628598"/>
              <a:ext cx="215956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LDV/SOF + RBV 24W</a:t>
              </a:r>
              <a:endParaRPr lang="en-GB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graphicFrame>
        <p:nvGraphicFramePr>
          <p:cNvPr id="117" name="Graphique 116"/>
          <p:cNvGraphicFramePr/>
          <p:nvPr>
            <p:extLst>
              <p:ext uri="{D42A27DB-BD31-4B8C-83A1-F6EECF244321}">
                <p14:modId xmlns:p14="http://schemas.microsoft.com/office/powerpoint/2010/main" val="2798920496"/>
              </p:ext>
            </p:extLst>
          </p:nvPr>
        </p:nvGraphicFramePr>
        <p:xfrm>
          <a:off x="20293" y="1997930"/>
          <a:ext cx="9145087" cy="312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8" name="Rectangle 40"/>
          <p:cNvSpPr>
            <a:spLocks noChangeArrowheads="1"/>
          </p:cNvSpPr>
          <p:nvPr/>
        </p:nvSpPr>
        <p:spPr bwMode="auto">
          <a:xfrm>
            <a:off x="649633" y="5049842"/>
            <a:ext cx="3545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All</a:t>
            </a:r>
            <a:endParaRPr lang="en-GB" sz="1200" b="1" dirty="0">
              <a:solidFill>
                <a:srgbClr val="000066"/>
              </a:solidFill>
              <a:latin typeface="+mj-lt"/>
              <a:ea typeface="Arial" pitchFamily="-1" charset="0"/>
              <a:cs typeface="Arial" pitchFamily="-1" charset="0"/>
            </a:endParaRPr>
          </a:p>
        </p:txBody>
      </p:sp>
      <p:sp>
        <p:nvSpPr>
          <p:cNvPr id="119" name="ZoneTexte 118"/>
          <p:cNvSpPr txBox="1"/>
          <p:nvPr/>
        </p:nvSpPr>
        <p:spPr>
          <a:xfrm>
            <a:off x="387488" y="4786116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solidFill>
                  <a:srgbClr val="000066"/>
                </a:solidFill>
              </a:rPr>
              <a:t>n</a:t>
            </a:r>
            <a:endParaRPr lang="fr-FR" sz="1200" b="1" dirty="0">
              <a:solidFill>
                <a:srgbClr val="000066"/>
              </a:solidFill>
            </a:endParaRPr>
          </a:p>
        </p:txBody>
      </p:sp>
      <p:sp>
        <p:nvSpPr>
          <p:cNvPr id="120" name="Rectangle 40"/>
          <p:cNvSpPr>
            <a:spLocks noChangeArrowheads="1"/>
          </p:cNvSpPr>
          <p:nvPr/>
        </p:nvSpPr>
        <p:spPr bwMode="auto">
          <a:xfrm>
            <a:off x="1021512" y="5049842"/>
            <a:ext cx="7409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Cirrhosis</a:t>
            </a:r>
            <a:endParaRPr lang="en-GB" sz="1200" b="1" dirty="0">
              <a:solidFill>
                <a:srgbClr val="000066"/>
              </a:solidFill>
              <a:latin typeface="+mj-lt"/>
              <a:ea typeface="Arial" pitchFamily="-1" charset="0"/>
              <a:cs typeface="Arial" pitchFamily="-1" charset="0"/>
            </a:endParaRPr>
          </a:p>
        </p:txBody>
      </p:sp>
      <p:sp>
        <p:nvSpPr>
          <p:cNvPr id="121" name="Rectangle 40"/>
          <p:cNvSpPr>
            <a:spLocks noChangeArrowheads="1"/>
          </p:cNvSpPr>
          <p:nvPr/>
        </p:nvSpPr>
        <p:spPr bwMode="auto">
          <a:xfrm>
            <a:off x="1595370" y="5049842"/>
            <a:ext cx="7232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0"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No</a:t>
            </a:r>
            <a:br>
              <a:rPr lang="en-GB" sz="1200" b="1" dirty="0" smtClean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</a:br>
            <a:r>
              <a:rPr lang="en-GB" sz="1200" b="1" dirty="0" smtClean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cirrhosis</a:t>
            </a:r>
            <a:endParaRPr lang="en-GB" sz="1200" b="1" dirty="0">
              <a:solidFill>
                <a:srgbClr val="000066"/>
              </a:solidFill>
              <a:latin typeface="Calibri"/>
              <a:ea typeface="Arial" pitchFamily="-1" charset="0"/>
              <a:cs typeface="Arial" pitchFamily="-1" charset="0"/>
            </a:endParaRPr>
          </a:p>
        </p:txBody>
      </p:sp>
      <p:sp>
        <p:nvSpPr>
          <p:cNvPr id="123" name="Rectangle 40"/>
          <p:cNvSpPr>
            <a:spLocks noChangeArrowheads="1"/>
          </p:cNvSpPr>
          <p:nvPr/>
        </p:nvSpPr>
        <p:spPr bwMode="auto">
          <a:xfrm>
            <a:off x="2909797" y="5049842"/>
            <a:ext cx="3545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0"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All</a:t>
            </a:r>
          </a:p>
        </p:txBody>
      </p:sp>
      <p:sp>
        <p:nvSpPr>
          <p:cNvPr id="124" name="Rectangle 40"/>
          <p:cNvSpPr>
            <a:spLocks noChangeArrowheads="1"/>
          </p:cNvSpPr>
          <p:nvPr/>
        </p:nvSpPr>
        <p:spPr bwMode="auto">
          <a:xfrm>
            <a:off x="3281676" y="5049842"/>
            <a:ext cx="7409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0"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Cirrhosis</a:t>
            </a:r>
          </a:p>
        </p:txBody>
      </p:sp>
      <p:sp>
        <p:nvSpPr>
          <p:cNvPr id="125" name="Rectangle 40"/>
          <p:cNvSpPr>
            <a:spLocks noChangeArrowheads="1"/>
          </p:cNvSpPr>
          <p:nvPr/>
        </p:nvSpPr>
        <p:spPr bwMode="auto">
          <a:xfrm>
            <a:off x="3855534" y="5049842"/>
            <a:ext cx="7232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0"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No</a:t>
            </a:r>
            <a:br>
              <a:rPr lang="en-GB" sz="1200" b="1" dirty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</a:br>
            <a:r>
              <a:rPr lang="en-GB" sz="1200" b="1" dirty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cirrhosis</a:t>
            </a:r>
          </a:p>
        </p:txBody>
      </p:sp>
      <p:sp>
        <p:nvSpPr>
          <p:cNvPr id="127" name="Rectangle 40"/>
          <p:cNvSpPr>
            <a:spLocks noChangeArrowheads="1"/>
          </p:cNvSpPr>
          <p:nvPr/>
        </p:nvSpPr>
        <p:spPr bwMode="auto">
          <a:xfrm>
            <a:off x="5169961" y="5049842"/>
            <a:ext cx="3545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0"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All</a:t>
            </a:r>
          </a:p>
        </p:txBody>
      </p:sp>
      <p:sp>
        <p:nvSpPr>
          <p:cNvPr id="128" name="Rectangle 40"/>
          <p:cNvSpPr>
            <a:spLocks noChangeArrowheads="1"/>
          </p:cNvSpPr>
          <p:nvPr/>
        </p:nvSpPr>
        <p:spPr bwMode="auto">
          <a:xfrm>
            <a:off x="5541841" y="5049842"/>
            <a:ext cx="7409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0"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Cirrhosis</a:t>
            </a:r>
          </a:p>
        </p:txBody>
      </p:sp>
      <p:sp>
        <p:nvSpPr>
          <p:cNvPr id="129" name="Rectangle 40"/>
          <p:cNvSpPr>
            <a:spLocks noChangeArrowheads="1"/>
          </p:cNvSpPr>
          <p:nvPr/>
        </p:nvSpPr>
        <p:spPr bwMode="auto">
          <a:xfrm>
            <a:off x="6115699" y="5049842"/>
            <a:ext cx="7232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0"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No</a:t>
            </a:r>
            <a:br>
              <a:rPr lang="en-GB" sz="1200" b="1" dirty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</a:br>
            <a:r>
              <a:rPr lang="en-GB" sz="1200" b="1" dirty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cirrhosis</a:t>
            </a:r>
          </a:p>
        </p:txBody>
      </p:sp>
      <p:sp>
        <p:nvSpPr>
          <p:cNvPr id="134" name="Rectangle 40"/>
          <p:cNvSpPr>
            <a:spLocks noChangeArrowheads="1"/>
          </p:cNvSpPr>
          <p:nvPr/>
        </p:nvSpPr>
        <p:spPr bwMode="auto">
          <a:xfrm>
            <a:off x="7430126" y="5049842"/>
            <a:ext cx="3545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0"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All</a:t>
            </a:r>
          </a:p>
        </p:txBody>
      </p:sp>
      <p:sp>
        <p:nvSpPr>
          <p:cNvPr id="135" name="Rectangle 40"/>
          <p:cNvSpPr>
            <a:spLocks noChangeArrowheads="1"/>
          </p:cNvSpPr>
          <p:nvPr/>
        </p:nvSpPr>
        <p:spPr bwMode="auto">
          <a:xfrm>
            <a:off x="7802006" y="5049842"/>
            <a:ext cx="7409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0"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Cirrhosis</a:t>
            </a:r>
            <a:endParaRPr lang="en-GB" sz="1200" b="1" dirty="0">
              <a:solidFill>
                <a:srgbClr val="000066"/>
              </a:solidFill>
              <a:latin typeface="Calibri"/>
              <a:ea typeface="Arial" pitchFamily="-1" charset="0"/>
              <a:cs typeface="Arial" pitchFamily="-1" charset="0"/>
            </a:endParaRPr>
          </a:p>
        </p:txBody>
      </p:sp>
      <p:sp>
        <p:nvSpPr>
          <p:cNvPr id="136" name="Rectangle 40"/>
          <p:cNvSpPr>
            <a:spLocks noChangeArrowheads="1"/>
          </p:cNvSpPr>
          <p:nvPr/>
        </p:nvSpPr>
        <p:spPr bwMode="auto">
          <a:xfrm>
            <a:off x="8375859" y="5049842"/>
            <a:ext cx="7232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0"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No</a:t>
            </a:r>
            <a:br>
              <a:rPr lang="en-GB" sz="1200" b="1" dirty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</a:br>
            <a:r>
              <a:rPr lang="en-GB" sz="1200" b="1" dirty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cirrhosis</a:t>
            </a:r>
          </a:p>
        </p:txBody>
      </p:sp>
      <p:sp>
        <p:nvSpPr>
          <p:cNvPr id="137" name="Text Box 148"/>
          <p:cNvSpPr txBox="1">
            <a:spLocks noChangeArrowheads="1"/>
          </p:cNvSpPr>
          <p:nvPr/>
        </p:nvSpPr>
        <p:spPr bwMode="auto">
          <a:xfrm>
            <a:off x="135294" y="1920805"/>
            <a:ext cx="3674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%</a:t>
            </a:r>
          </a:p>
        </p:txBody>
      </p:sp>
      <p:sp>
        <p:nvSpPr>
          <p:cNvPr id="157" name="Espace réservé du contenu 2"/>
          <p:cNvSpPr>
            <a:spLocks/>
          </p:cNvSpPr>
          <p:nvPr/>
        </p:nvSpPr>
        <p:spPr bwMode="auto">
          <a:xfrm>
            <a:off x="108000" y="5647672"/>
            <a:ext cx="9014146" cy="883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1500" dirty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All groups had superior SVR</a:t>
            </a:r>
            <a:r>
              <a:rPr lang="en-US" sz="1500" baseline="-25000" dirty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12</a:t>
            </a:r>
            <a:r>
              <a:rPr lang="en-US" sz="1500" dirty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 than the historical control of 25% (p &lt; 0.001 for all comparisons</a:t>
            </a:r>
            <a:r>
              <a:rPr lang="en-US" sz="150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)</a:t>
            </a:r>
          </a:p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1500" dirty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In patients with cirrhosis, SVR</a:t>
            </a:r>
            <a:r>
              <a:rPr lang="en-US" sz="1500" baseline="-25000" dirty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12</a:t>
            </a:r>
            <a:r>
              <a:rPr lang="en-US" sz="1500" dirty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 </a:t>
            </a:r>
            <a:r>
              <a:rPr lang="en-US" sz="150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was </a:t>
            </a:r>
            <a:r>
              <a:rPr lang="en-US" sz="1500" dirty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higher with 24 weeks </a:t>
            </a:r>
            <a:r>
              <a:rPr lang="en-US" sz="1500" dirty="0" err="1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vs</a:t>
            </a:r>
            <a:r>
              <a:rPr lang="en-US" sz="1500" dirty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 12 weeks of LDV/SOF (p = 0.007</a:t>
            </a:r>
            <a:r>
              <a:rPr lang="en-US" sz="150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)</a:t>
            </a:r>
            <a:endParaRPr lang="en-US" sz="1500" dirty="0">
              <a:solidFill>
                <a:srgbClr val="000066"/>
              </a:solidFill>
              <a:latin typeface="Arial" pitchFamily="34" charset="0"/>
              <a:ea typeface="ＭＳ Ｐゴシック" pitchFamily="-1" charset="-128"/>
              <a:cs typeface="Arial" pitchFamily="34" charset="0"/>
            </a:endParaRPr>
          </a:p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1500" dirty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Genotype 1a </a:t>
            </a:r>
            <a:r>
              <a:rPr lang="en-US" sz="1500" dirty="0" err="1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vs</a:t>
            </a:r>
            <a:r>
              <a:rPr lang="en-US" sz="1500" dirty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 1b : SVR</a:t>
            </a:r>
            <a:r>
              <a:rPr lang="en-US" sz="1500" baseline="-25000" dirty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12</a:t>
            </a:r>
            <a:r>
              <a:rPr lang="en-US" sz="1500" dirty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 </a:t>
            </a:r>
            <a:r>
              <a:rPr lang="en-US" sz="150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with </a:t>
            </a:r>
            <a:r>
              <a:rPr lang="en-US" sz="1500" dirty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12 weeks : 95.4% </a:t>
            </a:r>
            <a:r>
              <a:rPr lang="en-US" sz="1500" dirty="0" err="1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vs</a:t>
            </a:r>
            <a:r>
              <a:rPr lang="en-US" sz="1500" dirty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 93.5% ; with 24 weeks : 99% </a:t>
            </a:r>
            <a:r>
              <a:rPr lang="en-US" sz="1500" dirty="0" err="1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vs</a:t>
            </a:r>
            <a:r>
              <a:rPr lang="en-US" sz="1500" dirty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 100</a:t>
            </a:r>
            <a:r>
              <a:rPr lang="en-US" sz="150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%</a:t>
            </a:r>
            <a:endParaRPr lang="en-US" sz="1500" dirty="0">
              <a:solidFill>
                <a:srgbClr val="000066"/>
              </a:solidFill>
              <a:latin typeface="Arial" pitchFamily="34" charset="0"/>
              <a:ea typeface="ＭＳ Ｐゴシック" pitchFamily="-1" charset="-12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r 34"/>
          <p:cNvGrpSpPr/>
          <p:nvPr/>
        </p:nvGrpSpPr>
        <p:grpSpPr>
          <a:xfrm>
            <a:off x="0" y="6570663"/>
            <a:ext cx="1281360" cy="288111"/>
            <a:chOff x="0" y="6570663"/>
            <a:chExt cx="1281360" cy="288111"/>
          </a:xfrm>
        </p:grpSpPr>
        <p:sp>
          <p:nvSpPr>
            <p:cNvPr id="8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9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ION-2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0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ION-2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LDV/SOF </a:t>
            </a:r>
            <a:r>
              <a:rPr lang="en-GB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 RBV for pre-treated genotype 1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da-DK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Afdhal N. NEJM </a:t>
            </a:r>
            <a:r>
              <a:rPr lang="da-DK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2014;370:1483-93</a:t>
            </a:r>
            <a:endParaRPr lang="da-DK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36740" y="3079742"/>
            <a:ext cx="879931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 fontAlgn="base">
              <a:lnSpc>
                <a:spcPts val="236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20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US" sz="20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failure</a:t>
            </a:r>
            <a:endParaRPr lang="en-US" sz="1000" b="1" dirty="0" smtClean="0">
              <a:solidFill>
                <a:srgbClr val="000066"/>
              </a:solidFill>
            </a:endParaRPr>
          </a:p>
          <a:p>
            <a:pPr marL="285750" indent="-285750">
              <a:spcAft>
                <a:spcPts val="80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600" b="1" dirty="0" err="1" smtClean="0">
                <a:solidFill>
                  <a:srgbClr val="000066"/>
                </a:solidFill>
              </a:rPr>
              <a:t>Virologic</a:t>
            </a:r>
            <a:r>
              <a:rPr lang="en-US" sz="1600" b="1" dirty="0" smtClean="0">
                <a:solidFill>
                  <a:srgbClr val="000066"/>
                </a:solidFill>
              </a:rPr>
              <a:t> </a:t>
            </a:r>
            <a:r>
              <a:rPr lang="en-US" sz="1600" b="1" dirty="0" err="1">
                <a:solidFill>
                  <a:srgbClr val="000066"/>
                </a:solidFill>
              </a:rPr>
              <a:t>breaktrough</a:t>
            </a:r>
            <a:r>
              <a:rPr lang="en-US" sz="1600" b="1" dirty="0">
                <a:solidFill>
                  <a:srgbClr val="000066"/>
                </a:solidFill>
              </a:rPr>
              <a:t>: </a:t>
            </a:r>
            <a:r>
              <a:rPr lang="en-US" sz="1600" dirty="0">
                <a:solidFill>
                  <a:srgbClr val="000066"/>
                </a:solidFill>
              </a:rPr>
              <a:t>1 in LDV/SOF + RBV 24W (non adherence)</a:t>
            </a:r>
          </a:p>
          <a:p>
            <a:pPr marL="285750" indent="-285750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600" b="1" dirty="0" smtClean="0">
                <a:solidFill>
                  <a:srgbClr val="000066"/>
                </a:solidFill>
              </a:rPr>
              <a:t>Post-treatment </a:t>
            </a:r>
            <a:r>
              <a:rPr lang="en-US" sz="1600" b="1" dirty="0">
                <a:solidFill>
                  <a:srgbClr val="000066"/>
                </a:solidFill>
              </a:rPr>
              <a:t>relapse</a:t>
            </a:r>
          </a:p>
          <a:p>
            <a:pPr marL="742950" lvl="1" indent="-285750"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600" dirty="0" smtClean="0">
                <a:solidFill>
                  <a:srgbClr val="000066"/>
                </a:solidFill>
              </a:rPr>
              <a:t>0 </a:t>
            </a:r>
            <a:r>
              <a:rPr lang="en-US" sz="1600" dirty="0">
                <a:solidFill>
                  <a:srgbClr val="000066"/>
                </a:solidFill>
              </a:rPr>
              <a:t>in the 24-weeek groups</a:t>
            </a:r>
          </a:p>
          <a:p>
            <a:pPr marL="742950" lvl="1" indent="-285750"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600" dirty="0" smtClean="0">
                <a:solidFill>
                  <a:srgbClr val="000066"/>
                </a:solidFill>
              </a:rPr>
              <a:t>7 </a:t>
            </a:r>
            <a:r>
              <a:rPr lang="en-US" sz="1600" dirty="0">
                <a:solidFill>
                  <a:srgbClr val="000066"/>
                </a:solidFill>
              </a:rPr>
              <a:t>(6%) in LDV/SOF 12W and 4 (4%) in LDV/SOF + RBV 12W</a:t>
            </a:r>
          </a:p>
          <a:p>
            <a:pPr marL="285750" indent="-285750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600" dirty="0" smtClean="0">
                <a:solidFill>
                  <a:srgbClr val="000066"/>
                </a:solidFill>
              </a:rPr>
              <a:t>10/11 relapses </a:t>
            </a:r>
            <a:r>
              <a:rPr lang="en-US" sz="1600" dirty="0">
                <a:solidFill>
                  <a:srgbClr val="000066"/>
                </a:solidFill>
              </a:rPr>
              <a:t>occurred by W4 post-treatment, 1 between W4 and W12</a:t>
            </a:r>
          </a:p>
          <a:p>
            <a:pPr marL="285750" indent="-285750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600" b="1" dirty="0" smtClean="0">
                <a:solidFill>
                  <a:srgbClr val="000066"/>
                </a:solidFill>
              </a:rPr>
              <a:t>NS5A </a:t>
            </a:r>
            <a:r>
              <a:rPr lang="en-US" sz="1600" b="1" dirty="0">
                <a:solidFill>
                  <a:srgbClr val="000066"/>
                </a:solidFill>
              </a:rPr>
              <a:t>resistant variants</a:t>
            </a:r>
            <a:r>
              <a:rPr lang="en-US" sz="1600" dirty="0">
                <a:solidFill>
                  <a:srgbClr val="000066"/>
                </a:solidFill>
              </a:rPr>
              <a:t> (deep sequencing)</a:t>
            </a:r>
          </a:p>
          <a:p>
            <a:pPr marL="742950" lvl="1" indent="-285750"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600" dirty="0" smtClean="0">
                <a:solidFill>
                  <a:srgbClr val="000066"/>
                </a:solidFill>
              </a:rPr>
              <a:t>Baseline </a:t>
            </a:r>
            <a:r>
              <a:rPr lang="en-US" sz="1600" dirty="0">
                <a:solidFill>
                  <a:srgbClr val="000066"/>
                </a:solidFill>
              </a:rPr>
              <a:t>resistance in 62 (14%) of 439 patients </a:t>
            </a:r>
            <a:r>
              <a:rPr lang="en-US" sz="1600" dirty="0" smtClean="0">
                <a:solidFill>
                  <a:srgbClr val="000066"/>
                </a:solidFill>
              </a:rPr>
              <a:t>tested :</a:t>
            </a:r>
            <a:r>
              <a:rPr lang="en-US" sz="1600" dirty="0">
                <a:solidFill>
                  <a:srgbClr val="000066"/>
                </a:solidFill>
              </a:rPr>
              <a:t> </a:t>
            </a:r>
            <a:r>
              <a:rPr lang="en-US" sz="1600" dirty="0" smtClean="0">
                <a:solidFill>
                  <a:srgbClr val="000066"/>
                </a:solidFill>
              </a:rPr>
              <a:t>SVR</a:t>
            </a:r>
            <a:r>
              <a:rPr lang="en-US" sz="1600" baseline="-25000" dirty="0" smtClean="0">
                <a:solidFill>
                  <a:srgbClr val="000066"/>
                </a:solidFill>
              </a:rPr>
              <a:t>12</a:t>
            </a:r>
            <a:r>
              <a:rPr lang="en-US" sz="1600" dirty="0" smtClean="0">
                <a:solidFill>
                  <a:srgbClr val="000066"/>
                </a:solidFill>
              </a:rPr>
              <a:t> </a:t>
            </a:r>
            <a:r>
              <a:rPr lang="en-US" sz="1600" dirty="0">
                <a:solidFill>
                  <a:srgbClr val="000066"/>
                </a:solidFill>
              </a:rPr>
              <a:t>in </a:t>
            </a:r>
            <a:r>
              <a:rPr lang="en-US" sz="1600" dirty="0" smtClean="0">
                <a:solidFill>
                  <a:srgbClr val="000066"/>
                </a:solidFill>
              </a:rPr>
              <a:t>55/62 </a:t>
            </a:r>
            <a:r>
              <a:rPr lang="en-US" sz="1600" dirty="0">
                <a:solidFill>
                  <a:srgbClr val="000066"/>
                </a:solidFill>
              </a:rPr>
              <a:t>(89%) </a:t>
            </a:r>
            <a:endParaRPr lang="en-US" sz="1600" dirty="0" smtClean="0">
              <a:solidFill>
                <a:srgbClr val="000066"/>
              </a:solidFill>
            </a:endParaRPr>
          </a:p>
          <a:p>
            <a:pPr marL="742950" lvl="1" indent="-285750"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600" dirty="0" smtClean="0">
                <a:solidFill>
                  <a:srgbClr val="000066"/>
                </a:solidFill>
              </a:rPr>
              <a:t>6 </a:t>
            </a:r>
            <a:r>
              <a:rPr lang="en-US" sz="1600" dirty="0">
                <a:solidFill>
                  <a:srgbClr val="000066"/>
                </a:solidFill>
              </a:rPr>
              <a:t>of the 11 patients (55%) with relapse had baseline NS5A resistance</a:t>
            </a:r>
          </a:p>
          <a:p>
            <a:pPr marL="742950" lvl="1" indent="-285750"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600" dirty="0" smtClean="0">
                <a:solidFill>
                  <a:srgbClr val="000066"/>
                </a:solidFill>
              </a:rPr>
              <a:t>All </a:t>
            </a:r>
            <a:r>
              <a:rPr lang="en-US" sz="1600" dirty="0">
                <a:solidFill>
                  <a:srgbClr val="000066"/>
                </a:solidFill>
              </a:rPr>
              <a:t>11 patients had NS5A resistant variants at relapse</a:t>
            </a:r>
          </a:p>
          <a:p>
            <a:pPr marL="742950" lvl="1" indent="-285750"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600" dirty="0" smtClean="0">
                <a:solidFill>
                  <a:srgbClr val="000066"/>
                </a:solidFill>
              </a:rPr>
              <a:t>Similar </a:t>
            </a:r>
            <a:r>
              <a:rPr lang="en-US" sz="1600" dirty="0">
                <a:solidFill>
                  <a:srgbClr val="000066"/>
                </a:solidFill>
              </a:rPr>
              <a:t>viral kinetics during early phase of treatment in patients with or without NS5A variants</a:t>
            </a:r>
          </a:p>
          <a:p>
            <a:pPr marL="285750" indent="-285750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600" dirty="0" smtClean="0">
                <a:solidFill>
                  <a:srgbClr val="000066"/>
                </a:solidFill>
              </a:rPr>
              <a:t>No </a:t>
            </a:r>
            <a:r>
              <a:rPr lang="en-US" sz="1600" dirty="0">
                <a:solidFill>
                  <a:srgbClr val="000066"/>
                </a:solidFill>
              </a:rPr>
              <a:t>S282T NS5B-resistant variants detected at baseline or </a:t>
            </a:r>
            <a:r>
              <a:rPr lang="en-US" sz="1600" dirty="0" smtClean="0">
                <a:solidFill>
                  <a:srgbClr val="000066"/>
                </a:solidFill>
              </a:rPr>
              <a:t>after </a:t>
            </a:r>
            <a:r>
              <a:rPr lang="en-US" sz="1600" dirty="0">
                <a:solidFill>
                  <a:srgbClr val="000066"/>
                </a:solidFill>
              </a:rPr>
              <a:t>treatment</a:t>
            </a:r>
          </a:p>
        </p:txBody>
      </p:sp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459473"/>
              </p:ext>
            </p:extLst>
          </p:nvPr>
        </p:nvGraphicFramePr>
        <p:xfrm>
          <a:off x="1524000" y="2060890"/>
          <a:ext cx="6096001" cy="944879"/>
        </p:xfrm>
        <a:graphic>
          <a:graphicData uri="http://schemas.openxmlformats.org/drawingml/2006/table">
            <a:tbl>
              <a:tblPr/>
              <a:tblGrid>
                <a:gridCol w="2709490"/>
                <a:gridCol w="2397698"/>
                <a:gridCol w="988813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smtClean="0">
                          <a:solidFill>
                            <a:srgbClr val="333399"/>
                          </a:solidFill>
                          <a:latin typeface="+mj-lt"/>
                        </a:rPr>
                        <a:t>Odds ratio (95% CI)</a:t>
                      </a:r>
                      <a:endParaRPr lang="en-US" sz="1600" b="1" noProof="0">
                        <a:solidFill>
                          <a:srgbClr val="333399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smtClean="0">
                          <a:solidFill>
                            <a:srgbClr val="333399"/>
                          </a:solidFill>
                          <a:latin typeface="+mj-lt"/>
                        </a:rPr>
                        <a:t>p</a:t>
                      </a:r>
                      <a:endParaRPr lang="en-US" sz="1600" b="1" noProof="0">
                        <a:solidFill>
                          <a:srgbClr val="333399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7903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No</a:t>
                      </a:r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 c</a:t>
                      </a: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irrhosis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5.1</a:t>
                      </a:r>
                      <a:r>
                        <a:rPr lang="en-US" sz="1400" b="1" baseline="0" noProof="0" smtClean="0">
                          <a:solidFill>
                            <a:srgbClr val="000066"/>
                          </a:solidFill>
                        </a:rPr>
                        <a:t> (1.4 to 19.2)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0.0117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7903">
                <a:tc>
                  <a:txBody>
                    <a:bodyPr/>
                    <a:lstStyle/>
                    <a:p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24 weeks of treatment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5.87 (1.24 to 55.53)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0.02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395286" y="1116000"/>
            <a:ext cx="855249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GB" sz="2800" b="1" dirty="0" err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outcome</a:t>
            </a:r>
            <a:b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000" b="1" dirty="0" err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Mutivariate</a:t>
            </a:r>
            <a:r>
              <a:rPr lang="en-US" sz="20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analysis of predictors of SVR</a:t>
            </a:r>
            <a:r>
              <a:rPr lang="en-US" sz="20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endParaRPr lang="en-GB" sz="2800" b="1" baseline="-25000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r 34"/>
          <p:cNvGrpSpPr/>
          <p:nvPr/>
        </p:nvGrpSpPr>
        <p:grpSpPr>
          <a:xfrm>
            <a:off x="0" y="6570663"/>
            <a:ext cx="1281360" cy="288111"/>
            <a:chOff x="0" y="6570663"/>
            <a:chExt cx="1281360" cy="288111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ION-2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ION-2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LDV/SOF </a:t>
            </a:r>
            <a:r>
              <a:rPr lang="en-GB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 RBV for pre-treated genotype 1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da-DK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Afdhal N. NEJM </a:t>
            </a:r>
            <a:r>
              <a:rPr lang="da-DK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2014;370:1483-93</a:t>
            </a:r>
            <a:endParaRPr lang="da-DK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395286" y="1116000"/>
            <a:ext cx="85524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</a:t>
            </a:r>
            <a:endParaRPr lang="en-GB" sz="28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12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0779679"/>
              </p:ext>
            </p:extLst>
          </p:nvPr>
        </p:nvGraphicFramePr>
        <p:xfrm>
          <a:off x="350463" y="1659530"/>
          <a:ext cx="8552490" cy="4562352"/>
        </p:xfrm>
        <a:graphic>
          <a:graphicData uri="http://schemas.openxmlformats.org/drawingml/2006/table">
            <a:tbl>
              <a:tblPr/>
              <a:tblGrid>
                <a:gridCol w="3519302"/>
                <a:gridCol w="1226110"/>
                <a:gridCol w="1239184"/>
                <a:gridCol w="1275416"/>
                <a:gridCol w="1292478"/>
              </a:tblGrid>
              <a:tr h="745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+ RBV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111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24W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+ RBV 24W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111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369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for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9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435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in ≥ 10% in either group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Insomnia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Arthralgia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Cough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Rash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Irritability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Dizziness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Dyspnea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r 34"/>
          <p:cNvGrpSpPr/>
          <p:nvPr/>
        </p:nvGrpSpPr>
        <p:grpSpPr>
          <a:xfrm>
            <a:off x="0" y="6570663"/>
            <a:ext cx="1281360" cy="288111"/>
            <a:chOff x="0" y="6570663"/>
            <a:chExt cx="1281360" cy="288111"/>
          </a:xfrm>
        </p:grpSpPr>
        <p:sp>
          <p:nvSpPr>
            <p:cNvPr id="4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5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ION-2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6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ION-2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LDV/SOF </a:t>
            </a:r>
            <a:r>
              <a:rPr lang="en-GB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 RBV for pre-treated genotype 1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da-DK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Afdhal N. NEJM </a:t>
            </a:r>
            <a:r>
              <a:rPr lang="da-DK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2014;370:1483-93</a:t>
            </a:r>
            <a:endParaRPr lang="da-DK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108000" y="1188000"/>
            <a:ext cx="9004930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>
              <a:spcBef>
                <a:spcPts val="302"/>
              </a:spcBef>
              <a:buClr>
                <a:srgbClr val="0070C0"/>
              </a:buClr>
            </a:pP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  <a:endParaRPr lang="en-US" b="1" dirty="0" smtClean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marL="627063" lvl="1">
              <a:spcBef>
                <a:spcPts val="302"/>
              </a:spcBef>
              <a:buClr>
                <a:srgbClr val="0070C0"/>
              </a:buClr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12 or 24 weeks of the single-tablet regimen of LDV/SOF was a highly effective treatment for patients with HCV genotype 1 infection who had not had a SVR after prior IFN-based treatment, including protease inhibitor</a:t>
            </a:r>
          </a:p>
          <a:p>
            <a:pPr marL="1074738" lvl="2" indent="-160338">
              <a:spcBef>
                <a:spcPts val="302"/>
              </a:spcBef>
              <a:buClr>
                <a:srgbClr val="0070C0"/>
              </a:buClr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Rates of SVR</a:t>
            </a:r>
            <a:r>
              <a:rPr lang="en-US" sz="1800" baseline="-25000" dirty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 (94 to 99%) were similar with 12 or 24 weeks of treatment, with no additional benefit of RBV addition</a:t>
            </a:r>
          </a:p>
          <a:p>
            <a:pPr marL="1074738" lvl="2" indent="-160338">
              <a:spcBef>
                <a:spcPts val="302"/>
              </a:spcBef>
              <a:buClr>
                <a:srgbClr val="0070C0"/>
              </a:buClr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Rates of SVR</a:t>
            </a:r>
            <a:r>
              <a:rPr lang="en-US" sz="1800" baseline="-25000" dirty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were </a:t>
            </a: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high (92 to 100%) in difficult-to-treat subgroups : IL28B non-CC, prior nonresponse to IFN-based regimen, including PI-based</a:t>
            </a:r>
          </a:p>
          <a:p>
            <a:pPr marL="1074738" lvl="2" indent="-160338">
              <a:spcBef>
                <a:spcPts val="302"/>
              </a:spcBef>
              <a:buClr>
                <a:srgbClr val="0070C0"/>
              </a:buClr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In the 12-week groups, lower rate of SVR</a:t>
            </a:r>
            <a:r>
              <a:rPr lang="en-US" sz="1800" baseline="-25000" dirty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in </a:t>
            </a: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patients with cirrhosis</a:t>
            </a:r>
          </a:p>
          <a:p>
            <a:pPr marL="627063" lvl="1">
              <a:spcBef>
                <a:spcPts val="302"/>
              </a:spcBef>
              <a:buClr>
                <a:srgbClr val="0070C0"/>
              </a:buClr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LDV/SOF was not associated with any new or characteristic adverse events</a:t>
            </a:r>
          </a:p>
          <a:p>
            <a:pPr lvl="2">
              <a:spcBef>
                <a:spcPts val="302"/>
              </a:spcBef>
              <a:buClr>
                <a:srgbClr val="0070C0"/>
              </a:buClr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Rate of AE was lower in 12-week LDV/SOF group </a:t>
            </a:r>
            <a:r>
              <a:rPr lang="en-US" sz="1800" dirty="0" err="1"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 the 3 other groups </a:t>
            </a:r>
          </a:p>
          <a:p>
            <a:pPr marL="627063" lvl="1">
              <a:spcBef>
                <a:spcPts val="302"/>
              </a:spcBef>
              <a:buClr>
                <a:srgbClr val="0070C0"/>
              </a:buClr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Relapse occurred in 11 patients (5%) in the 12-week groups</a:t>
            </a:r>
          </a:p>
          <a:p>
            <a:pPr lvl="2">
              <a:spcBef>
                <a:spcPts val="302"/>
              </a:spcBef>
              <a:buClr>
                <a:srgbClr val="0070C0"/>
              </a:buClr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None had evidence of mutations conferring resistance to SOF</a:t>
            </a:r>
          </a:p>
          <a:p>
            <a:pPr lvl="2">
              <a:spcBef>
                <a:spcPts val="302"/>
              </a:spcBef>
              <a:buClr>
                <a:srgbClr val="0070C0"/>
              </a:buClr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Mutations associated with resistance to NS5A inhibitors were present in 6/11 patients at baseline and in all at the time of relapse</a:t>
            </a:r>
          </a:p>
          <a:p>
            <a:pPr lvl="1">
              <a:spcBef>
                <a:spcPts val="302"/>
              </a:spcBef>
              <a:buClr>
                <a:srgbClr val="0070C0"/>
              </a:buClr>
              <a:buNone/>
            </a:pPr>
            <a:endParaRPr lang="en-US" sz="1600" dirty="0"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302"/>
              </a:spcBef>
            </a:pPr>
            <a:endParaRPr lang="en-US" sz="1800" dirty="0" smtClean="0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RV_trials_2010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5684</TotalTime>
  <Words>1215</Words>
  <Application>Microsoft Macintosh PowerPoint</Application>
  <PresentationFormat>Présentation à l'écran (4:3)</PresentationFormat>
  <Paragraphs>275</Paragraphs>
  <Slides>6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ARV_trials_2010</vt:lpstr>
      <vt:lpstr>ION-2 Study: LDV/SOF + RBV for pre-treated genotype 1</vt:lpstr>
      <vt:lpstr>ION-2 Study: LDV/SOF + RBV for pre-treated genotype 1</vt:lpstr>
      <vt:lpstr>ION-2 Study: LDV/SOF + RBV for pre-treated genotype 1</vt:lpstr>
      <vt:lpstr>ION-2 Study: LDV/SOF + RBV for pre-treated genotype 1</vt:lpstr>
      <vt:lpstr>ION-2 Study: LDV/SOF + RBV for pre-treated genotype 1</vt:lpstr>
      <vt:lpstr>ION-2 Study: LDV/SOF + RBV for pre-treated genotype 1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subject/>
  <dc:creator>François RAFFI</dc:creator>
  <cp:keywords/>
  <dc:description/>
  <cp:lastModifiedBy>Utilisateur de Microsoft Office</cp:lastModifiedBy>
  <cp:revision>149</cp:revision>
  <dcterms:created xsi:type="dcterms:W3CDTF">2015-05-24T20:40:41Z</dcterms:created>
  <dcterms:modified xsi:type="dcterms:W3CDTF">2015-07-22T22:53:41Z</dcterms:modified>
  <cp:category/>
</cp:coreProperties>
</file>