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63" r:id="rId3"/>
    <p:sldId id="264" r:id="rId4"/>
    <p:sldId id="266" r:id="rId5"/>
    <p:sldId id="265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DDDDDD"/>
    <a:srgbClr val="FFC000"/>
    <a:srgbClr val="000066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93" autoAdjust="0"/>
  </p:normalViewPr>
  <p:slideViewPr>
    <p:cSldViewPr snapToGrid="0" snapToObjects="1">
      <p:cViewPr varScale="1">
        <p:scale>
          <a:sx n="111" d="100"/>
          <a:sy n="111" d="100"/>
        </p:scale>
        <p:origin x="-22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519650173833197E-2"/>
          <c:y val="0.10842392596900199"/>
          <c:w val="0.92611722471358304"/>
          <c:h val="0.78575016839873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2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2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2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2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2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rgbClr val="333399"/>
                    </a:solidFill>
                    <a:latin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Feuil1!$A$2:$A$12</c:f>
              <c:numCache>
                <c:formatCode>General</c:formatCode>
                <c:ptCount val="11"/>
                <c:pt idx="0">
                  <c:v>215</c:v>
                </c:pt>
                <c:pt idx="1">
                  <c:v>171</c:v>
                </c:pt>
                <c:pt idx="2">
                  <c:v>43</c:v>
                </c:pt>
                <c:pt idx="4">
                  <c:v>216</c:v>
                </c:pt>
                <c:pt idx="5">
                  <c:v>172</c:v>
                </c:pt>
                <c:pt idx="6">
                  <c:v>44</c:v>
                </c:pt>
                <c:pt idx="8">
                  <c:v>216</c:v>
                </c:pt>
                <c:pt idx="9">
                  <c:v>172</c:v>
                </c:pt>
                <c:pt idx="10">
                  <c:v>44</c:v>
                </c:pt>
              </c:numCache>
            </c:num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94</c:v>
                </c:pt>
                <c:pt idx="1">
                  <c:v>93</c:v>
                </c:pt>
                <c:pt idx="2">
                  <c:v>97.7</c:v>
                </c:pt>
                <c:pt idx="4">
                  <c:v>93</c:v>
                </c:pt>
                <c:pt idx="5">
                  <c:v>92.4</c:v>
                </c:pt>
                <c:pt idx="6">
                  <c:v>95.4</c:v>
                </c:pt>
                <c:pt idx="8">
                  <c:v>95</c:v>
                </c:pt>
                <c:pt idx="9">
                  <c:v>94.8</c:v>
                </c:pt>
                <c:pt idx="10">
                  <c:v>97.7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131457792"/>
        <c:axId val="183986432"/>
      </c:barChart>
      <c:catAx>
        <c:axId val="13145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200">
                <a:solidFill>
                  <a:srgbClr val="000066"/>
                </a:solidFill>
              </a:defRPr>
            </a:pPr>
            <a:endParaRPr lang="fr-FR"/>
          </a:p>
        </c:txPr>
        <c:crossAx val="183986432"/>
        <c:crosses val="autoZero"/>
        <c:auto val="1"/>
        <c:lblAlgn val="ctr"/>
        <c:lblOffset val="100"/>
        <c:noMultiLvlLbl val="0"/>
      </c:catAx>
      <c:valAx>
        <c:axId val="183986432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400" b="0">
                <a:solidFill>
                  <a:srgbClr val="000066"/>
                </a:solidFill>
              </a:defRPr>
            </a:pPr>
            <a:endParaRPr lang="fr-FR"/>
          </a:p>
        </c:txPr>
        <c:crossAx val="131457792"/>
        <c:crosses val="autoZero"/>
        <c:crossBetween val="between"/>
        <c:majorUnit val="2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31/08/2015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752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r 34"/>
          <p:cNvGrpSpPr/>
          <p:nvPr/>
        </p:nvGrpSpPr>
        <p:grpSpPr>
          <a:xfrm>
            <a:off x="0" y="6570663"/>
            <a:ext cx="771095" cy="288111"/>
            <a:chOff x="0" y="6570663"/>
            <a:chExt cx="1281360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ION-3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naïve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 KV.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2014;370:1879-88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Espace réservé du contenu 2"/>
          <p:cNvSpPr>
            <a:spLocks/>
          </p:cNvSpPr>
          <p:nvPr/>
        </p:nvSpPr>
        <p:spPr bwMode="auto">
          <a:xfrm>
            <a:off x="34925" y="4885958"/>
            <a:ext cx="9001125" cy="1684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4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  <a:endParaRPr lang="en-GB" sz="2400" b="1" dirty="0" smtClean="0">
              <a:solidFill>
                <a:srgbClr val="0070C0"/>
              </a:solidFill>
              <a:latin typeface="Calibri" pitchFamily="-84" charset="0"/>
            </a:endParaRPr>
          </a:p>
          <a:p>
            <a:pPr marL="800100" lvl="1" indent="-342900" defTabSz="914400">
              <a:spcBef>
                <a:spcPct val="2000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Primary endpoint : SVR</a:t>
            </a:r>
            <a:r>
              <a:rPr lang="en-US" sz="1600" baseline="-25000" dirty="0">
                <a:solidFill>
                  <a:srgbClr val="000066"/>
                </a:solidFill>
              </a:rPr>
              <a:t>12</a:t>
            </a:r>
            <a:r>
              <a:rPr lang="en-US" sz="1600" dirty="0">
                <a:solidFill>
                  <a:srgbClr val="000066"/>
                </a:solidFill>
              </a:rPr>
              <a:t> &gt; 30% than historical control (adjusted rate of 60%), with a 2-sided significance level of 0.025, 90% power 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Secondary end-point : non inferiority of LDV/SOF 8W : SVR</a:t>
            </a:r>
            <a:r>
              <a:rPr lang="en-US" sz="1600" baseline="-25000" dirty="0">
                <a:solidFill>
                  <a:srgbClr val="000066"/>
                </a:solidFill>
              </a:rPr>
              <a:t>12</a:t>
            </a:r>
            <a:r>
              <a:rPr lang="en-US" sz="1600" dirty="0">
                <a:solidFill>
                  <a:srgbClr val="000066"/>
                </a:solidFill>
              </a:rPr>
              <a:t> </a:t>
            </a:r>
            <a:r>
              <a:rPr lang="en-US" sz="1600" dirty="0" smtClean="0">
                <a:solidFill>
                  <a:srgbClr val="000066"/>
                </a:solidFill>
              </a:rPr>
              <a:t>by </a:t>
            </a:r>
            <a:r>
              <a:rPr lang="en-US" sz="1600" dirty="0">
                <a:solidFill>
                  <a:srgbClr val="000066"/>
                </a:solidFill>
              </a:rPr>
              <a:t>intention to treat analysis (significance level of 2.5%, lower margin of the 95% CI for the difference = 12%)</a:t>
            </a:r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 bwMode="auto">
          <a:xfrm>
            <a:off x="108000" y="118800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4" name="ZoneTexte 71"/>
          <p:cNvSpPr txBox="1">
            <a:spLocks noChangeArrowheads="1"/>
          </p:cNvSpPr>
          <p:nvPr/>
        </p:nvSpPr>
        <p:spPr bwMode="auto">
          <a:xfrm>
            <a:off x="230911" y="3890323"/>
            <a:ext cx="87255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** Liver biopsy with </a:t>
            </a:r>
            <a:r>
              <a:rPr lang="en-GB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Metavir</a:t>
            </a:r>
            <a:r>
              <a:rPr lang="en-GB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F3 or </a:t>
            </a:r>
            <a:r>
              <a:rPr lang="en-GB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Ishak</a:t>
            </a:r>
            <a:r>
              <a:rPr lang="en-GB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4, or </a:t>
            </a:r>
            <a:r>
              <a:rPr lang="en-GB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Fibrotest</a:t>
            </a:r>
            <a:r>
              <a:rPr lang="en-GB" sz="1400" baseline="300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®</a:t>
            </a:r>
            <a:r>
              <a:rPr lang="en-GB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0.48 + APRI ≤ 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2605" y="4273762"/>
            <a:ext cx="8656220" cy="597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Co-formulated </a:t>
            </a:r>
            <a:r>
              <a:rPr lang="en-US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ledipasvir-sofosbuvir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(LDV 90mg/SOF 400 mg) : 1 pill </a:t>
            </a:r>
            <a:r>
              <a:rPr lang="en-US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 : 1000 or 1200 mg/day (bid dosing) according to body weight (&lt; or ≥ 75 kg)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891978" y="3545018"/>
            <a:ext cx="5322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</a:t>
            </a:r>
            <a:r>
              <a:rPr lang="en-US" sz="1400" dirty="0" err="1">
                <a:solidFill>
                  <a:srgbClr val="000066"/>
                </a:solidFill>
              </a:rPr>
              <a:t>Randomisation</a:t>
            </a:r>
            <a:r>
              <a:rPr lang="en-US" sz="1400" dirty="0">
                <a:solidFill>
                  <a:srgbClr val="000066"/>
                </a:solidFill>
              </a:rPr>
              <a:t> was stratified on genotype (1a or 1b)</a:t>
            </a:r>
          </a:p>
        </p:txBody>
      </p:sp>
      <p:cxnSp>
        <p:nvCxnSpPr>
          <p:cNvPr id="47" name="Connecteur droit 66"/>
          <p:cNvCxnSpPr>
            <a:cxnSpLocks noChangeShapeType="1"/>
            <a:stCxn id="51" idx="4"/>
          </p:cNvCxnSpPr>
          <p:nvPr/>
        </p:nvCxnSpPr>
        <p:spPr bwMode="auto">
          <a:xfrm>
            <a:off x="3107686" y="2179764"/>
            <a:ext cx="0" cy="73059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graphicFrame>
        <p:nvGraphicFramePr>
          <p:cNvPr id="49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8088"/>
              </p:ext>
            </p:extLst>
          </p:nvPr>
        </p:nvGraphicFramePr>
        <p:xfrm>
          <a:off x="4263485" y="2328940"/>
          <a:ext cx="1644085" cy="286512"/>
        </p:xfrm>
        <a:graphic>
          <a:graphicData uri="http://schemas.openxmlformats.org/drawingml/2006/table">
            <a:tbl>
              <a:tblPr/>
              <a:tblGrid>
                <a:gridCol w="1644085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04414"/>
              </p:ext>
            </p:extLst>
          </p:nvPr>
        </p:nvGraphicFramePr>
        <p:xfrm>
          <a:off x="4263485" y="2780032"/>
          <a:ext cx="1644085" cy="286512"/>
        </p:xfrm>
        <a:graphic>
          <a:graphicData uri="http://schemas.openxmlformats.org/drawingml/2006/table">
            <a:tbl>
              <a:tblPr/>
              <a:tblGrid>
                <a:gridCol w="1644085"/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1" name="Oval 170"/>
          <p:cNvSpPr>
            <a:spLocks noChangeArrowheads="1"/>
          </p:cNvSpPr>
          <p:nvPr/>
        </p:nvSpPr>
        <p:spPr bwMode="auto">
          <a:xfrm>
            <a:off x="2278362" y="1198121"/>
            <a:ext cx="1658648" cy="98164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52" name="Line 172"/>
          <p:cNvSpPr>
            <a:spLocks noChangeShapeType="1"/>
          </p:cNvSpPr>
          <p:nvPr/>
        </p:nvSpPr>
        <p:spPr bwMode="auto">
          <a:xfrm>
            <a:off x="7026428" y="1969519"/>
            <a:ext cx="0" cy="154811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Oval 110"/>
          <p:cNvSpPr>
            <a:spLocks noChangeArrowheads="1"/>
          </p:cNvSpPr>
          <p:nvPr/>
        </p:nvSpPr>
        <p:spPr bwMode="auto">
          <a:xfrm>
            <a:off x="6738290" y="143422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4" name="Line 172"/>
          <p:cNvSpPr>
            <a:spLocks noChangeShapeType="1"/>
          </p:cNvSpPr>
          <p:nvPr/>
        </p:nvSpPr>
        <p:spPr bwMode="auto">
          <a:xfrm>
            <a:off x="5907579" y="1969519"/>
            <a:ext cx="0" cy="154811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6" name="Oval 110"/>
          <p:cNvSpPr>
            <a:spLocks noChangeArrowheads="1"/>
          </p:cNvSpPr>
          <p:nvPr/>
        </p:nvSpPr>
        <p:spPr bwMode="auto">
          <a:xfrm>
            <a:off x="5619441" y="143422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7" name="AutoShape 162"/>
          <p:cNvSpPr>
            <a:spLocks noChangeArrowheads="1"/>
          </p:cNvSpPr>
          <p:nvPr/>
        </p:nvSpPr>
        <p:spPr bwMode="auto">
          <a:xfrm>
            <a:off x="34926" y="1986011"/>
            <a:ext cx="2492374" cy="18681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72000" tIns="36000" rIns="72000" bIns="36000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</a:t>
            </a:r>
            <a:r>
              <a:rPr lang="en-GB" sz="15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infection</a:t>
            </a:r>
            <a:endParaRPr lang="en-GB" sz="15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</a:t>
            </a:r>
            <a:r>
              <a:rPr lang="en-GB" sz="15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endParaRPr lang="en-GB" sz="15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graphicFrame>
        <p:nvGraphicFramePr>
          <p:cNvPr id="5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56079"/>
              </p:ext>
            </p:extLst>
          </p:nvPr>
        </p:nvGraphicFramePr>
        <p:xfrm>
          <a:off x="4262945" y="3231124"/>
          <a:ext cx="2763482" cy="286512"/>
        </p:xfrm>
        <a:graphic>
          <a:graphicData uri="http://schemas.openxmlformats.org/drawingml/2006/table">
            <a:tbl>
              <a:tblPr/>
              <a:tblGrid>
                <a:gridCol w="2763482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3505481" y="2184785"/>
            <a:ext cx="7473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215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3505481" y="2635920"/>
            <a:ext cx="7473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216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Rectangle 8"/>
          <p:cNvSpPr>
            <a:spLocks noChangeArrowheads="1"/>
          </p:cNvSpPr>
          <p:nvPr/>
        </p:nvSpPr>
        <p:spPr bwMode="auto">
          <a:xfrm>
            <a:off x="3505481" y="3087055"/>
            <a:ext cx="7473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216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7057219" y="2302919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078049" y="2754011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73" name="Line 63"/>
          <p:cNvSpPr>
            <a:spLocks noChangeShapeType="1"/>
          </p:cNvSpPr>
          <p:nvPr/>
        </p:nvSpPr>
        <p:spPr bwMode="auto">
          <a:xfrm>
            <a:off x="5907579" y="2472196"/>
            <a:ext cx="1118849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5" name="Line 63"/>
          <p:cNvSpPr>
            <a:spLocks noChangeShapeType="1"/>
          </p:cNvSpPr>
          <p:nvPr/>
        </p:nvSpPr>
        <p:spPr bwMode="auto">
          <a:xfrm>
            <a:off x="5907579" y="2923288"/>
            <a:ext cx="1144467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8364462" y="3205103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81" name="Line 63"/>
          <p:cNvSpPr>
            <a:spLocks noChangeShapeType="1"/>
          </p:cNvSpPr>
          <p:nvPr/>
        </p:nvSpPr>
        <p:spPr bwMode="auto">
          <a:xfrm>
            <a:off x="7026422" y="3367562"/>
            <a:ext cx="1376520" cy="681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83" name="Connecteur en angle 82"/>
          <p:cNvCxnSpPr/>
          <p:nvPr/>
        </p:nvCxnSpPr>
        <p:spPr bwMode="auto">
          <a:xfrm rot="10800000" flipV="1">
            <a:off x="4263486" y="2459270"/>
            <a:ext cx="540" cy="902184"/>
          </a:xfrm>
          <a:prstGeom prst="bentConnector3">
            <a:avLst>
              <a:gd name="adj1" fmla="val 152676481"/>
            </a:avLst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4" name="Connecteur droit 66"/>
          <p:cNvCxnSpPr>
            <a:cxnSpLocks noChangeShapeType="1"/>
            <a:stCxn id="57" idx="3"/>
            <a:endCxn id="50" idx="1"/>
          </p:cNvCxnSpPr>
          <p:nvPr/>
        </p:nvCxnSpPr>
        <p:spPr bwMode="auto">
          <a:xfrm>
            <a:off x="2527300" y="2920092"/>
            <a:ext cx="1736185" cy="3196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5838635"/>
              </p:ext>
            </p:extLst>
          </p:nvPr>
        </p:nvGraphicFramePr>
        <p:xfrm>
          <a:off x="732026" y="1825775"/>
          <a:ext cx="7764908" cy="4367845"/>
        </p:xfrm>
        <a:graphic>
          <a:graphicData uri="http://schemas.openxmlformats.org/drawingml/2006/table">
            <a:tbl>
              <a:tblPr/>
              <a:tblGrid>
                <a:gridCol w="3656181"/>
                <a:gridCol w="1386385"/>
                <a:gridCol w="1480603"/>
                <a:gridCol w="1241739"/>
              </a:tblGrid>
              <a:tr h="1131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 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216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9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9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9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76% / 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81% / 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77% / 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9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9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: 1a /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80% / 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80% / 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80% / 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9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 biopsy, fibrosis score : F0-F2 / F3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59% / 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 / 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 / 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9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9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9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Completed study treatment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er 34"/>
          <p:cNvGrpSpPr/>
          <p:nvPr/>
        </p:nvGrpSpPr>
        <p:grpSpPr>
          <a:xfrm>
            <a:off x="0" y="6570663"/>
            <a:ext cx="771095" cy="288111"/>
            <a:chOff x="0" y="6570663"/>
            <a:chExt cx="1281360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ION-3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naïve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 KV.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2014;370:1879-88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71550" y="11160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r 34"/>
          <p:cNvGrpSpPr/>
          <p:nvPr/>
        </p:nvGrpSpPr>
        <p:grpSpPr>
          <a:xfrm>
            <a:off x="0" y="6570663"/>
            <a:ext cx="771095" cy="288111"/>
            <a:chOff x="0" y="6570663"/>
            <a:chExt cx="1281360" cy="288111"/>
          </a:xfrm>
        </p:grpSpPr>
        <p:sp>
          <p:nvSpPr>
            <p:cNvPr id="7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4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ION-3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naïve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1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 KV.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2014;370:1879-88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3" name="Text Box 2"/>
          <p:cNvSpPr txBox="1">
            <a:spLocks noChangeArrowheads="1"/>
          </p:cNvSpPr>
          <p:nvPr/>
        </p:nvSpPr>
        <p:spPr bwMode="auto">
          <a:xfrm>
            <a:off x="2365608" y="1116000"/>
            <a:ext cx="44001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5" name="AutoShape 165"/>
          <p:cNvSpPr>
            <a:spLocks noChangeArrowheads="1"/>
          </p:cNvSpPr>
          <p:nvPr/>
        </p:nvSpPr>
        <p:spPr bwMode="auto">
          <a:xfrm>
            <a:off x="1586632" y="1697994"/>
            <a:ext cx="5814436" cy="38566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8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8" name="Rectangle 3"/>
          <p:cNvSpPr>
            <a:spLocks noChangeArrowheads="1"/>
          </p:cNvSpPr>
          <p:nvPr/>
        </p:nvSpPr>
        <p:spPr bwMode="auto">
          <a:xfrm>
            <a:off x="1698720" y="1808989"/>
            <a:ext cx="180000" cy="180000"/>
          </a:xfrm>
          <a:prstGeom prst="rect">
            <a:avLst/>
          </a:prstGeom>
          <a:solidFill>
            <a:srgbClr val="00B2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0" name="ZoneTexte 84"/>
          <p:cNvSpPr txBox="1">
            <a:spLocks noChangeArrowheads="1"/>
          </p:cNvSpPr>
          <p:nvPr/>
        </p:nvSpPr>
        <p:spPr bwMode="auto">
          <a:xfrm>
            <a:off x="1855883" y="1714323"/>
            <a:ext cx="13999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LDV/SOF 8W</a:t>
            </a:r>
            <a:endParaRPr lang="en-GB" b="1" dirty="0">
              <a:solidFill>
                <a:srgbClr val="333399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1" name="Rectangle 3"/>
          <p:cNvSpPr>
            <a:spLocks noChangeArrowheads="1"/>
          </p:cNvSpPr>
          <p:nvPr/>
        </p:nvSpPr>
        <p:spPr bwMode="auto">
          <a:xfrm>
            <a:off x="3402815" y="1808989"/>
            <a:ext cx="180000" cy="180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2" name="ZoneTexte 84"/>
          <p:cNvSpPr txBox="1">
            <a:spLocks noChangeArrowheads="1"/>
          </p:cNvSpPr>
          <p:nvPr/>
        </p:nvSpPr>
        <p:spPr bwMode="auto">
          <a:xfrm>
            <a:off x="3559978" y="1714323"/>
            <a:ext cx="20131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LDV/SOF + RBV 8W</a:t>
            </a:r>
            <a:endParaRPr lang="en-GB" b="1" dirty="0">
              <a:solidFill>
                <a:srgbClr val="333399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5" name="Rectangle 3"/>
          <p:cNvSpPr>
            <a:spLocks noChangeArrowheads="1"/>
          </p:cNvSpPr>
          <p:nvPr/>
        </p:nvSpPr>
        <p:spPr bwMode="auto">
          <a:xfrm>
            <a:off x="5726951" y="1808989"/>
            <a:ext cx="180000" cy="180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6" name="ZoneTexte 84"/>
          <p:cNvSpPr txBox="1">
            <a:spLocks noChangeArrowheads="1"/>
          </p:cNvSpPr>
          <p:nvPr/>
        </p:nvSpPr>
        <p:spPr bwMode="auto">
          <a:xfrm>
            <a:off x="5884114" y="1714323"/>
            <a:ext cx="15169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LDV/SOF 12W</a:t>
            </a:r>
            <a:endParaRPr lang="en-GB" b="1" dirty="0">
              <a:solidFill>
                <a:srgbClr val="333399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07" name="Graphique 106"/>
          <p:cNvGraphicFramePr/>
          <p:nvPr>
            <p:extLst>
              <p:ext uri="{D42A27DB-BD31-4B8C-83A1-F6EECF244321}">
                <p14:modId xmlns:p14="http://schemas.microsoft.com/office/powerpoint/2010/main" val="3013171450"/>
              </p:ext>
            </p:extLst>
          </p:nvPr>
        </p:nvGraphicFramePr>
        <p:xfrm>
          <a:off x="20293" y="2064605"/>
          <a:ext cx="9145087" cy="312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8" name="Rectangle 40"/>
          <p:cNvSpPr>
            <a:spLocks noChangeArrowheads="1"/>
          </p:cNvSpPr>
          <p:nvPr/>
        </p:nvSpPr>
        <p:spPr bwMode="auto">
          <a:xfrm>
            <a:off x="717632" y="5088397"/>
            <a:ext cx="4090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All</a:t>
            </a:r>
            <a:endParaRPr lang="en-GB" sz="16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387488" y="491894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0066"/>
                </a:solidFill>
              </a:rPr>
              <a:t>n</a:t>
            </a:r>
            <a:endParaRPr lang="fr-FR" sz="1200" b="1" dirty="0">
              <a:solidFill>
                <a:srgbClr val="000066"/>
              </a:solidFill>
            </a:endParaRPr>
          </a:p>
        </p:txBody>
      </p:sp>
      <p:sp>
        <p:nvSpPr>
          <p:cNvPr id="110" name="Rectangle 40"/>
          <p:cNvSpPr>
            <a:spLocks noChangeArrowheads="1"/>
          </p:cNvSpPr>
          <p:nvPr/>
        </p:nvSpPr>
        <p:spPr bwMode="auto">
          <a:xfrm>
            <a:off x="1497987" y="5088397"/>
            <a:ext cx="3898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1a</a:t>
            </a:r>
            <a:endParaRPr lang="en-GB" sz="16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11" name="Rectangle 40"/>
          <p:cNvSpPr>
            <a:spLocks noChangeArrowheads="1"/>
          </p:cNvSpPr>
          <p:nvPr/>
        </p:nvSpPr>
        <p:spPr bwMode="auto">
          <a:xfrm>
            <a:off x="2263916" y="5088397"/>
            <a:ext cx="3994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1b</a:t>
            </a:r>
            <a:endParaRPr lang="en-GB" sz="16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13" name="Rectangle 40"/>
          <p:cNvSpPr>
            <a:spLocks noChangeArrowheads="1"/>
          </p:cNvSpPr>
          <p:nvPr/>
        </p:nvSpPr>
        <p:spPr bwMode="auto">
          <a:xfrm>
            <a:off x="3800581" y="5088397"/>
            <a:ext cx="4090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All</a:t>
            </a:r>
            <a:endParaRPr lang="en-GB" sz="16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15" name="Rectangle 40"/>
          <p:cNvSpPr>
            <a:spLocks noChangeArrowheads="1"/>
          </p:cNvSpPr>
          <p:nvPr/>
        </p:nvSpPr>
        <p:spPr bwMode="auto">
          <a:xfrm>
            <a:off x="4580935" y="5088397"/>
            <a:ext cx="3898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1a</a:t>
            </a:r>
            <a:endParaRPr lang="en-GB" sz="16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16" name="Rectangle 40"/>
          <p:cNvSpPr>
            <a:spLocks noChangeArrowheads="1"/>
          </p:cNvSpPr>
          <p:nvPr/>
        </p:nvSpPr>
        <p:spPr bwMode="auto">
          <a:xfrm>
            <a:off x="5346864" y="5088397"/>
            <a:ext cx="3994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1b</a:t>
            </a:r>
            <a:endParaRPr lang="en-GB" sz="16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19" name="Rectangle 40"/>
          <p:cNvSpPr>
            <a:spLocks noChangeArrowheads="1"/>
          </p:cNvSpPr>
          <p:nvPr/>
        </p:nvSpPr>
        <p:spPr bwMode="auto">
          <a:xfrm>
            <a:off x="6883529" y="5088397"/>
            <a:ext cx="4090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All</a:t>
            </a:r>
            <a:endParaRPr lang="en-GB" sz="16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20" name="Rectangle 40"/>
          <p:cNvSpPr>
            <a:spLocks noChangeArrowheads="1"/>
          </p:cNvSpPr>
          <p:nvPr/>
        </p:nvSpPr>
        <p:spPr bwMode="auto">
          <a:xfrm>
            <a:off x="7663883" y="5088397"/>
            <a:ext cx="3898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1a</a:t>
            </a:r>
            <a:endParaRPr lang="en-GB" sz="16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21" name="Rectangle 40"/>
          <p:cNvSpPr>
            <a:spLocks noChangeArrowheads="1"/>
          </p:cNvSpPr>
          <p:nvPr/>
        </p:nvSpPr>
        <p:spPr bwMode="auto">
          <a:xfrm>
            <a:off x="8429812" y="5088397"/>
            <a:ext cx="3994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1b</a:t>
            </a:r>
            <a:endParaRPr lang="en-GB" sz="16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22" name="Text Box 148"/>
          <p:cNvSpPr txBox="1">
            <a:spLocks noChangeArrowheads="1"/>
          </p:cNvSpPr>
          <p:nvPr/>
        </p:nvSpPr>
        <p:spPr bwMode="auto">
          <a:xfrm>
            <a:off x="135294" y="1987480"/>
            <a:ext cx="367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123" name="Espace réservé du contenu 2"/>
          <p:cNvSpPr>
            <a:spLocks/>
          </p:cNvSpPr>
          <p:nvPr/>
        </p:nvSpPr>
        <p:spPr bwMode="auto">
          <a:xfrm>
            <a:off x="108000" y="5429961"/>
            <a:ext cx="8704922" cy="110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All groups had superior SVR</a:t>
            </a:r>
            <a:r>
              <a:rPr lang="en-US" sz="1400" b="1" baseline="-250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12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than the historical control of 60% (p &lt; 0.001 for all comparisons</a:t>
            </a:r>
            <a:r>
              <a:rPr lang="en-US" sz="1400" b="1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)</a:t>
            </a:r>
          </a:p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endParaRPr lang="en-US" sz="1400" dirty="0" smtClean="0">
              <a:solidFill>
                <a:srgbClr val="000066"/>
              </a:solidFill>
              <a:latin typeface="Arial" pitchFamily="34" charset="0"/>
              <a:ea typeface="ＭＳ Ｐゴシック" pitchFamily="-1" charset="-128"/>
              <a:cs typeface="Arial" pitchFamily="34" charset="0"/>
            </a:endParaRPr>
          </a:p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4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LDV/SOF 8W non inferior to LDV/SOF + RBV 8W (difference 0.9% (95% CI : - 3.9 to 5.7</a:t>
            </a:r>
            <a:r>
              <a:rPr lang="en-US" sz="140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))</a:t>
            </a:r>
            <a:endParaRPr lang="en-US" sz="1400" dirty="0">
              <a:solidFill>
                <a:srgbClr val="000066"/>
              </a:solidFill>
              <a:latin typeface="Arial" pitchFamily="34" charset="0"/>
              <a:ea typeface="ＭＳ Ｐゴシック" pitchFamily="-1" charset="-128"/>
              <a:cs typeface="Arial" pitchFamily="34" charset="0"/>
            </a:endParaRPr>
          </a:p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400" dirty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LDV/SOF 8W non inferior to LDV/SOF 12W (difference - 1.4% (95% CI : - 6.4 to 3.6</a:t>
            </a:r>
            <a:r>
              <a:rPr lang="en-US" sz="140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))</a:t>
            </a:r>
            <a:endParaRPr lang="en-US" sz="1400" dirty="0">
              <a:solidFill>
                <a:srgbClr val="000066"/>
              </a:solidFill>
              <a:latin typeface="Arial" pitchFamily="34" charset="0"/>
              <a:ea typeface="ＭＳ Ｐゴシック" pitchFamily="-1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34"/>
          <p:cNvGrpSpPr/>
          <p:nvPr/>
        </p:nvGrpSpPr>
        <p:grpSpPr>
          <a:xfrm>
            <a:off x="0" y="6570663"/>
            <a:ext cx="771095" cy="288111"/>
            <a:chOff x="0" y="6570663"/>
            <a:chExt cx="1281360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ION-3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naïve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 KV.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2014;370:1879-88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95286" y="1116000"/>
            <a:ext cx="85524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08000" y="1848529"/>
            <a:ext cx="89943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r>
              <a:rPr lang="fr-FR" sz="2000" b="1" dirty="0" err="1" smtClean="0">
                <a:solidFill>
                  <a:srgbClr val="000066"/>
                </a:solidFill>
              </a:rPr>
              <a:t>Virologic</a:t>
            </a:r>
            <a:r>
              <a:rPr lang="fr-FR" sz="2000" b="1" dirty="0" smtClean="0">
                <a:solidFill>
                  <a:srgbClr val="000066"/>
                </a:solidFill>
              </a:rPr>
              <a:t> </a:t>
            </a:r>
            <a:r>
              <a:rPr lang="fr-FR" sz="2000" b="1" dirty="0" err="1" smtClean="0">
                <a:solidFill>
                  <a:srgbClr val="000066"/>
                </a:solidFill>
              </a:rPr>
              <a:t>breakthrough</a:t>
            </a:r>
            <a:r>
              <a:rPr lang="fr-FR" sz="2000" b="1" dirty="0" smtClean="0">
                <a:solidFill>
                  <a:srgbClr val="000066"/>
                </a:solidFill>
              </a:rPr>
              <a:t>:</a:t>
            </a:r>
            <a:r>
              <a:rPr lang="fr-FR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>
                <a:solidFill>
                  <a:srgbClr val="000066"/>
                </a:solidFill>
              </a:rPr>
              <a:t>None</a:t>
            </a:r>
          </a:p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endParaRPr lang="en-US" sz="20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000066"/>
                </a:solidFill>
              </a:rPr>
              <a:t>Post-treatment relapse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</a:rPr>
              <a:t>11 </a:t>
            </a:r>
            <a:r>
              <a:rPr lang="en-US" dirty="0">
                <a:solidFill>
                  <a:srgbClr val="000066"/>
                </a:solidFill>
              </a:rPr>
              <a:t>(5%) in the LDV/SOF 8W group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</a:rPr>
              <a:t>9 </a:t>
            </a:r>
            <a:r>
              <a:rPr lang="en-US" dirty="0">
                <a:solidFill>
                  <a:srgbClr val="000066"/>
                </a:solidFill>
              </a:rPr>
              <a:t>(4%) in the LDF-SOV + RBV 8W group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</a:rPr>
              <a:t>3 </a:t>
            </a:r>
            <a:r>
              <a:rPr lang="en-US" dirty="0">
                <a:solidFill>
                  <a:srgbClr val="000066"/>
                </a:solidFill>
              </a:rPr>
              <a:t>(1%) in the LDV/SOF 12W group</a:t>
            </a:r>
          </a:p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endParaRPr lang="en-US" sz="20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000066"/>
                </a:solidFill>
              </a:rPr>
              <a:t>NS5A resistant variants </a:t>
            </a:r>
            <a:r>
              <a:rPr lang="en-US" sz="2000" dirty="0">
                <a:solidFill>
                  <a:srgbClr val="000066"/>
                </a:solidFill>
              </a:rPr>
              <a:t>(deep sequencing)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</a:rPr>
              <a:t>Baseline </a:t>
            </a:r>
            <a:r>
              <a:rPr lang="en-US" dirty="0">
                <a:solidFill>
                  <a:srgbClr val="000066"/>
                </a:solidFill>
              </a:rPr>
              <a:t>resistance in 116 (18%) of 647 patients </a:t>
            </a:r>
            <a:r>
              <a:rPr lang="en-US" dirty="0" smtClean="0">
                <a:solidFill>
                  <a:srgbClr val="000066"/>
                </a:solidFill>
              </a:rPr>
              <a:t>tested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</a:rPr>
              <a:t>SVR</a:t>
            </a:r>
            <a:r>
              <a:rPr lang="en-US" baseline="-25000" dirty="0" smtClean="0">
                <a:solidFill>
                  <a:srgbClr val="000066"/>
                </a:solidFill>
              </a:rPr>
              <a:t>12</a:t>
            </a:r>
            <a:r>
              <a:rPr lang="en-US" dirty="0" smtClean="0">
                <a:solidFill>
                  <a:srgbClr val="000066"/>
                </a:solidFill>
              </a:rPr>
              <a:t> </a:t>
            </a:r>
            <a:r>
              <a:rPr lang="en-US" dirty="0">
                <a:solidFill>
                  <a:srgbClr val="000066"/>
                </a:solidFill>
              </a:rPr>
              <a:t>in 104 (90%) of the 116 patients with NS5A </a:t>
            </a:r>
            <a:r>
              <a:rPr lang="en-US" dirty="0" smtClean="0">
                <a:solidFill>
                  <a:srgbClr val="000066"/>
                </a:solidFill>
              </a:rPr>
              <a:t>resistance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1</a:t>
            </a:r>
            <a:r>
              <a:rPr lang="en-US" dirty="0" smtClean="0">
                <a:solidFill>
                  <a:srgbClr val="000066"/>
                </a:solidFill>
              </a:rPr>
              <a:t>5 </a:t>
            </a:r>
            <a:r>
              <a:rPr lang="en-US" dirty="0">
                <a:solidFill>
                  <a:srgbClr val="000066"/>
                </a:solidFill>
              </a:rPr>
              <a:t>of the 23 patients (65%) with relapse had NS5A resistance at </a:t>
            </a:r>
            <a:r>
              <a:rPr lang="en-US" dirty="0" smtClean="0">
                <a:solidFill>
                  <a:srgbClr val="000066"/>
                </a:solidFill>
              </a:rPr>
              <a:t>relapse</a:t>
            </a:r>
          </a:p>
          <a:p>
            <a:pPr marL="1200150" lvl="2" indent="-285750">
              <a:buClr>
                <a:srgbClr val="0070C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0066"/>
                </a:solidFill>
              </a:rPr>
              <a:t>9/15 </a:t>
            </a:r>
            <a:r>
              <a:rPr lang="en-US" dirty="0">
                <a:solidFill>
                  <a:srgbClr val="000066"/>
                </a:solidFill>
              </a:rPr>
              <a:t>had variants present at </a:t>
            </a:r>
            <a:r>
              <a:rPr lang="en-US" dirty="0" smtClean="0">
                <a:solidFill>
                  <a:srgbClr val="000066"/>
                </a:solidFill>
              </a:rPr>
              <a:t>baseline</a:t>
            </a:r>
          </a:p>
          <a:p>
            <a:pPr marL="1200150" lvl="2" indent="-285750">
              <a:buClr>
                <a:srgbClr val="0070C0"/>
              </a:buClr>
              <a:buFont typeface="Wingdings" pitchFamily="2" charset="2"/>
              <a:buChar char="§"/>
            </a:pPr>
            <a:endParaRPr lang="en-US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66"/>
                </a:solidFill>
              </a:rPr>
              <a:t>No S282T NS5B-resistant variants detected at baseline or </a:t>
            </a:r>
            <a:r>
              <a:rPr lang="en-US" sz="2000" dirty="0" smtClean="0">
                <a:solidFill>
                  <a:srgbClr val="000066"/>
                </a:solidFill>
              </a:rPr>
              <a:t>after </a:t>
            </a:r>
            <a:r>
              <a:rPr lang="en-US" sz="2000" dirty="0">
                <a:solidFill>
                  <a:srgbClr val="000066"/>
                </a:solidFill>
              </a:rPr>
              <a:t>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20851905"/>
              </p:ext>
            </p:extLst>
          </p:nvPr>
        </p:nvGraphicFramePr>
        <p:xfrm>
          <a:off x="350463" y="1760929"/>
          <a:ext cx="8400278" cy="4397760"/>
        </p:xfrm>
        <a:graphic>
          <a:graphicData uri="http://schemas.openxmlformats.org/drawingml/2006/table">
            <a:tbl>
              <a:tblPr/>
              <a:tblGrid>
                <a:gridCol w="3481308"/>
                <a:gridCol w="1625600"/>
                <a:gridCol w="1683658"/>
                <a:gridCol w="1609712"/>
              </a:tblGrid>
              <a:tr h="503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 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216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6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of LDV/SOF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Road accident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Lung cancer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3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367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≥ 7%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er 34"/>
          <p:cNvGrpSpPr/>
          <p:nvPr/>
        </p:nvGrpSpPr>
        <p:grpSpPr>
          <a:xfrm>
            <a:off x="0" y="6570663"/>
            <a:ext cx="771095" cy="288111"/>
            <a:chOff x="0" y="6570663"/>
            <a:chExt cx="1281360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ION-3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naïve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 KV.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2014;370:1879-88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95286" y="1116000"/>
            <a:ext cx="85524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34"/>
          <p:cNvGrpSpPr/>
          <p:nvPr/>
        </p:nvGrpSpPr>
        <p:grpSpPr>
          <a:xfrm>
            <a:off x="0" y="6570663"/>
            <a:ext cx="771095" cy="288111"/>
            <a:chOff x="0" y="6570663"/>
            <a:chExt cx="1281360" cy="288111"/>
          </a:xfrm>
        </p:grpSpPr>
        <p:sp>
          <p:nvSpPr>
            <p:cNvPr id="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ION-3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ION-3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 RBV for naïve genotype 1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 KV.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2014;370:1879-88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108000" y="1188000"/>
            <a:ext cx="8800353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spcBef>
                <a:spcPts val="302"/>
              </a:spcBef>
              <a:buClr>
                <a:srgbClr val="0070C0"/>
              </a:buClr>
            </a:pP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4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In this </a:t>
            </a:r>
            <a:r>
              <a:rPr lang="en-US" sz="1800">
                <a:ea typeface="ＭＳ Ｐゴシック" pitchFamily="-1" charset="-128"/>
                <a:cs typeface="ＭＳ Ｐゴシック" pitchFamily="-1" charset="-128"/>
              </a:rPr>
              <a:t>phase </a:t>
            </a:r>
            <a:r>
              <a:rPr lang="en-US" sz="1800" smtClean="0">
                <a:ea typeface="ＭＳ Ｐゴシック" pitchFamily="-1" charset="-128"/>
                <a:cs typeface="ＭＳ Ｐゴシック" pitchFamily="-1" charset="-128"/>
              </a:rPr>
              <a:t>III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trial, all 3 groups of previously untreated patients, with HCV genotype 1 infection without cirrhosis, who received treatment with LDV/SOF, had rates of 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that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were higher than 90%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LDV/SOF 8 weeks was non inferior to LDV/SOF 12 weeks or to LDV/SOF + RBV 8 weeks, suggesting that adding RBV did not improve SVR while worsening treatment burden and increasing toxicity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was not different in genotype 1a and 1b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Relapse occurred in few patients, more commonly in 8-week groups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None had evidence of mutations conferring resistance to SOF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Mutations associated with resistance to NS5A inhibitors were present in most patients at baseline and at the time of relapse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endParaRPr lang="en-US" sz="18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In conclusion, 8 weeks of treatment with a single-tablet regimen of LDV/SOF resulted in a high rate of 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among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previously untreated patients with HCV genotype 1 infection without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cirrhosis</a:t>
            </a: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6047</TotalTime>
  <Words>834</Words>
  <Application>Microsoft Office PowerPoint</Application>
  <PresentationFormat>Affichage à l'écran (4:3)</PresentationFormat>
  <Paragraphs>204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ARV_trials_2010</vt:lpstr>
      <vt:lpstr>ION-3 Study: LDV/SOF + RBV for naïve genotype 1</vt:lpstr>
      <vt:lpstr>ION-3 Study: LDV/SOF + RBV for naïve genotype 1</vt:lpstr>
      <vt:lpstr>ION-3 Study: LDV/SOF + RBV for naïve genotype 1</vt:lpstr>
      <vt:lpstr>ION-3 Study: LDV/SOF + RBV for naïve genotype 1</vt:lpstr>
      <vt:lpstr>ION-3 Study: LDV/SOF + RBV for naïve genotype 1</vt:lpstr>
      <vt:lpstr>ION-3 Study: LDV/SOF + RBV for naïve genotype 1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François RAFFI</dc:creator>
  <cp:lastModifiedBy>Utilisateur</cp:lastModifiedBy>
  <cp:revision>158</cp:revision>
  <dcterms:created xsi:type="dcterms:W3CDTF">2015-05-24T15:22:23Z</dcterms:created>
  <dcterms:modified xsi:type="dcterms:W3CDTF">2015-08-31T10:30:35Z</dcterms:modified>
</cp:coreProperties>
</file>