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4" r:id="rId2"/>
    <p:sldId id="285" r:id="rId3"/>
    <p:sldId id="291" r:id="rId4"/>
    <p:sldId id="293" r:id="rId5"/>
    <p:sldId id="294" r:id="rId6"/>
    <p:sldId id="287" r:id="rId7"/>
    <p:sldId id="288" r:id="rId8"/>
    <p:sldId id="290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FFFF"/>
    <a:srgbClr val="DDDDDD"/>
    <a:srgbClr val="333399"/>
    <a:srgbClr val="10EB00"/>
    <a:srgbClr val="CC3300"/>
    <a:srgbClr val="FFC000"/>
    <a:srgbClr val="FF6600"/>
    <a:srgbClr val="0000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100" d="100"/>
          <a:sy n="100" d="100"/>
        </p:scale>
        <p:origin x="-2694" y="-234"/>
      </p:cViewPr>
      <p:guideLst>
        <p:guide orient="horz" pos="93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04/12/2015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126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03896-9F7B-4049-841F-639197E05FE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24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A5C083B-3316-48E2-A9C9-B8D92804D6AB}" type="slidenum">
              <a:rPr lang="en-US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35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685800" y="6497638"/>
            <a:ext cx="6858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685800" y="6503988"/>
            <a:ext cx="6858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7640"/>
            <a:ext cx="7924800" cy="787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9599" y="6248400"/>
            <a:ext cx="7870371" cy="4572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85000" y="6492879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276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er 34"/>
          <p:cNvGrpSpPr/>
          <p:nvPr/>
        </p:nvGrpSpPr>
        <p:grpSpPr>
          <a:xfrm>
            <a:off x="0" y="6570663"/>
            <a:ext cx="771095" cy="288111"/>
            <a:chOff x="0" y="6570663"/>
            <a:chExt cx="1281360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ION-4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429479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4126743" y="2139344"/>
            <a:ext cx="512416" cy="1588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 type="triangle" w="med" len="med"/>
          </a:ln>
        </p:spPr>
      </p:cxnSp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725459"/>
              </p:ext>
            </p:extLst>
          </p:nvPr>
        </p:nvGraphicFramePr>
        <p:xfrm>
          <a:off x="5418434" y="2553357"/>
          <a:ext cx="1433251" cy="502669"/>
        </p:xfrm>
        <a:graphic>
          <a:graphicData uri="http://schemas.openxmlformats.org/drawingml/2006/table">
            <a:tbl>
              <a:tblPr/>
              <a:tblGrid>
                <a:gridCol w="1433251"/>
              </a:tblGrid>
              <a:tr h="5026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LDV/SOF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735506" y="1383735"/>
            <a:ext cx="1226648" cy="467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ION-4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LDV/SOF in HIV co-infection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0" name="Line 172"/>
          <p:cNvSpPr>
            <a:spLocks noChangeShapeType="1"/>
          </p:cNvSpPr>
          <p:nvPr/>
        </p:nvSpPr>
        <p:spPr bwMode="auto">
          <a:xfrm>
            <a:off x="6851685" y="1910431"/>
            <a:ext cx="48708" cy="136799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Oval 110"/>
          <p:cNvSpPr>
            <a:spLocks noChangeArrowheads="1"/>
          </p:cNvSpPr>
          <p:nvPr/>
        </p:nvSpPr>
        <p:spPr bwMode="auto">
          <a:xfrm>
            <a:off x="6563547" y="1375132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253339" y="1729695"/>
            <a:ext cx="3382557" cy="22814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Genotype 1 or 4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Treatment-naïve or experienced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allowed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HIV infection on ART with HIV RNA &lt; 50 c/ml and CDA &gt; 100/mm</a:t>
            </a:r>
            <a:r>
              <a:rPr lang="en-GB" sz="1600" b="1" baseline="300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3</a:t>
            </a:r>
          </a:p>
        </p:txBody>
      </p:sp>
      <p:sp>
        <p:nvSpPr>
          <p:cNvPr id="48" name="ZoneTexte 69"/>
          <p:cNvSpPr txBox="1">
            <a:spLocks noChangeArrowheads="1"/>
          </p:cNvSpPr>
          <p:nvPr/>
        </p:nvSpPr>
        <p:spPr bwMode="auto">
          <a:xfrm>
            <a:off x="5292080" y="6562724"/>
            <a:ext cx="38180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Naggie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S. N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Engl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J Med. 2015 Aug 20;373(8):705-13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3" name="Line 63"/>
          <p:cNvSpPr>
            <a:spLocks noChangeShapeType="1"/>
          </p:cNvSpPr>
          <p:nvPr/>
        </p:nvSpPr>
        <p:spPr bwMode="auto">
          <a:xfrm>
            <a:off x="3635896" y="2815402"/>
            <a:ext cx="179754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4550585" y="2507987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335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8307905" y="2641556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887079" y="4221088"/>
            <a:ext cx="8077409" cy="659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Co-formulated </a:t>
            </a:r>
            <a:r>
              <a:rPr lang="en-US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ledipasvir-sofosbuvir</a:t>
            </a:r>
            <a:r>
              <a:rPr lang="en-US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(LDV 90mg/SOF 400 mg) : 1 pill QD</a:t>
            </a:r>
          </a:p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ARV regimens : FTC and TDF + EFV or RAL or RPV </a:t>
            </a:r>
          </a:p>
        </p:txBody>
      </p:sp>
      <p:sp>
        <p:nvSpPr>
          <p:cNvPr id="74" name="Espace réservé du contenu 2"/>
          <p:cNvSpPr>
            <a:spLocks/>
          </p:cNvSpPr>
          <p:nvPr/>
        </p:nvSpPr>
        <p:spPr bwMode="auto">
          <a:xfrm>
            <a:off x="429479" y="5361146"/>
            <a:ext cx="8246977" cy="1099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buClr>
                <a:srgbClr val="0070C0"/>
              </a:buClr>
              <a:buFont typeface="Wingdings" pitchFamily="-84" charset="2"/>
              <a:buChar char="§"/>
            </a:pPr>
            <a:r>
              <a:rPr lang="en-GB" sz="2800" b="1" dirty="0">
                <a:solidFill>
                  <a:srgbClr val="0070C0"/>
                </a:solidFill>
                <a:latin typeface="Calibri" pitchFamily="-84" charset="0"/>
              </a:rPr>
              <a:t>Objective</a:t>
            </a:r>
            <a:endParaRPr lang="en-GB" sz="2800" b="1" dirty="0" smtClean="0">
              <a:solidFill>
                <a:srgbClr val="0070C0"/>
              </a:solidFill>
              <a:latin typeface="Calibri" pitchFamily="-84" charset="0"/>
            </a:endParaRPr>
          </a:p>
          <a:p>
            <a:pPr marL="800100" lvl="1" indent="-342900" defTabSz="914400">
              <a:buClr>
                <a:srgbClr val="0070C0"/>
              </a:buClr>
              <a:buFont typeface="Arial" charset="0"/>
              <a:buChar char="–"/>
            </a:pPr>
            <a:r>
              <a:rPr lang="en-GB" dirty="0" smtClean="0">
                <a:solidFill>
                  <a:srgbClr val="000066"/>
                </a:solidFill>
              </a:rPr>
              <a:t>Primary endpoint : SVR</a:t>
            </a:r>
            <a:r>
              <a:rPr lang="en-GB" baseline="-25000" dirty="0" smtClean="0">
                <a:solidFill>
                  <a:srgbClr val="000066"/>
                </a:solidFill>
              </a:rPr>
              <a:t>12</a:t>
            </a:r>
            <a:r>
              <a:rPr lang="en-GB" dirty="0" smtClean="0">
                <a:solidFill>
                  <a:srgbClr val="000066"/>
                </a:solidFill>
              </a:rPr>
              <a:t> (HCV RNA &lt; 25 IU/ml), with 2-sided 95% CI</a:t>
            </a:r>
            <a:endParaRPr lang="en-GB" dirty="0">
              <a:solidFill>
                <a:srgbClr val="000066"/>
              </a:solidFill>
            </a:endParaRPr>
          </a:p>
        </p:txBody>
      </p:sp>
      <p:sp>
        <p:nvSpPr>
          <p:cNvPr id="77" name="Line 63"/>
          <p:cNvSpPr>
            <a:spLocks noChangeShapeType="1"/>
          </p:cNvSpPr>
          <p:nvPr/>
        </p:nvSpPr>
        <p:spPr bwMode="auto">
          <a:xfrm>
            <a:off x="6900393" y="2815402"/>
            <a:ext cx="138150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462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44115505"/>
              </p:ext>
            </p:extLst>
          </p:nvPr>
        </p:nvGraphicFramePr>
        <p:xfrm>
          <a:off x="846325" y="1825775"/>
          <a:ext cx="7495569" cy="4484883"/>
        </p:xfrm>
        <a:graphic>
          <a:graphicData uri="http://schemas.openxmlformats.org/drawingml/2006/table">
            <a:tbl>
              <a:tblPr/>
              <a:tblGrid>
                <a:gridCol w="5434764"/>
                <a:gridCol w="2060805"/>
              </a:tblGrid>
              <a:tr h="376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 / black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61% / 34%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Body mass index,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/ 1b / 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75% / 23% / 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treatment experienced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/mm3, median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ARV regimen : EFV / RAL / RPV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48% / 44% / 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Protocol violation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Lack of efficacy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Death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  <p:grpSp>
        <p:nvGrpSpPr>
          <p:cNvPr id="4" name="Grouper 3"/>
          <p:cNvGrpSpPr/>
          <p:nvPr/>
        </p:nvGrpSpPr>
        <p:grpSpPr>
          <a:xfrm>
            <a:off x="0" y="6570663"/>
            <a:ext cx="771095" cy="288111"/>
            <a:chOff x="0" y="6570663"/>
            <a:chExt cx="1281360" cy="288111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ION-4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ION-4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LDV/SOF in HIV co-infection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292080" y="6562724"/>
            <a:ext cx="38180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Naggie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S. N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Engl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J Med. 2015 Aug 20;373(8):705-13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03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169011" y="1219902"/>
            <a:ext cx="5219762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(HCV RNA &lt; 25 IU/ml), % (95% CI)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5" name="Groupe 64"/>
          <p:cNvGrpSpPr/>
          <p:nvPr/>
        </p:nvGrpSpPr>
        <p:grpSpPr>
          <a:xfrm>
            <a:off x="301916" y="1744360"/>
            <a:ext cx="8734580" cy="4019674"/>
            <a:chOff x="301916" y="1744360"/>
            <a:chExt cx="8734580" cy="4019674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968160" y="2442258"/>
              <a:ext cx="608400" cy="2608219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401303" y="4261718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en-US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401303" y="3569568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en-US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301916" y="2188443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en-US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401303" y="2879005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en-US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668337" y="4369439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668337" y="367887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668337" y="2294577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668337" y="2985139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758826" y="2285052"/>
              <a:ext cx="0" cy="276455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792859" y="1906410"/>
              <a:ext cx="995785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96.1*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(93.5-97.9)</a:t>
              </a:r>
              <a:endParaRPr lang="en-US" sz="14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523875" y="1927865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668336" y="5047499"/>
              <a:ext cx="836816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chemeClr val="bg1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1" name="Rectangle 144"/>
            <p:cNvSpPr>
              <a:spLocks noChangeArrowheads="1"/>
            </p:cNvSpPr>
            <p:nvPr/>
          </p:nvSpPr>
          <p:spPr bwMode="auto">
            <a:xfrm>
              <a:off x="4841567" y="2056885"/>
              <a:ext cx="995785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94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(85.4-98.3)</a:t>
              </a:r>
              <a:endParaRPr lang="en-US" sz="14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722195" y="4758558"/>
              <a:ext cx="3145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N</a:t>
              </a:r>
              <a:endParaRPr lang="en-US" sz="140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1063449" y="4742700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335</a:t>
              </a:r>
              <a:endParaRPr lang="en-US" sz="1400"/>
            </a:p>
          </p:txBody>
        </p:sp>
        <p:sp>
          <p:nvSpPr>
            <p:cNvPr id="40" name="Rectangle 133"/>
            <p:cNvSpPr>
              <a:spLocks noChangeArrowheads="1"/>
            </p:cNvSpPr>
            <p:nvPr/>
          </p:nvSpPr>
          <p:spPr bwMode="auto">
            <a:xfrm>
              <a:off x="6314663" y="2488558"/>
              <a:ext cx="608400" cy="2561920"/>
            </a:xfrm>
            <a:prstGeom prst="rect">
              <a:avLst/>
            </a:prstGeom>
            <a:solidFill>
              <a:srgbClr val="0000FF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1" name="Rectangle 133"/>
            <p:cNvSpPr>
              <a:spLocks noChangeArrowheads="1"/>
            </p:cNvSpPr>
            <p:nvPr/>
          </p:nvSpPr>
          <p:spPr bwMode="auto">
            <a:xfrm>
              <a:off x="7131952" y="2442258"/>
              <a:ext cx="608400" cy="2608219"/>
            </a:xfrm>
            <a:prstGeom prst="rect">
              <a:avLst/>
            </a:prstGeom>
            <a:solidFill>
              <a:srgbClr val="0000FF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2" name="Rectangle 133"/>
            <p:cNvSpPr>
              <a:spLocks noChangeArrowheads="1"/>
            </p:cNvSpPr>
            <p:nvPr/>
          </p:nvSpPr>
          <p:spPr bwMode="auto">
            <a:xfrm>
              <a:off x="4036801" y="2361236"/>
              <a:ext cx="608400" cy="2689242"/>
            </a:xfrm>
            <a:prstGeom prst="rect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3" name="Rectangle 133"/>
            <p:cNvSpPr>
              <a:spLocks noChangeArrowheads="1"/>
            </p:cNvSpPr>
            <p:nvPr/>
          </p:nvSpPr>
          <p:spPr bwMode="auto">
            <a:xfrm>
              <a:off x="5043720" y="2604304"/>
              <a:ext cx="608400" cy="2446173"/>
            </a:xfrm>
            <a:prstGeom prst="rect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5" name="Rectangle 133"/>
            <p:cNvSpPr>
              <a:spLocks noChangeArrowheads="1"/>
            </p:cNvSpPr>
            <p:nvPr/>
          </p:nvSpPr>
          <p:spPr bwMode="auto">
            <a:xfrm>
              <a:off x="2046982" y="2558006"/>
              <a:ext cx="608400" cy="2492472"/>
            </a:xfrm>
            <a:prstGeom prst="rect">
              <a:avLst/>
            </a:prstGeom>
            <a:solidFill>
              <a:srgbClr val="660066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6" name="Rectangle 144"/>
            <p:cNvSpPr>
              <a:spLocks noChangeArrowheads="1"/>
            </p:cNvSpPr>
            <p:nvPr/>
          </p:nvSpPr>
          <p:spPr bwMode="auto">
            <a:xfrm>
              <a:off x="1871587" y="2010585"/>
              <a:ext cx="939681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95.3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(90.6-98.1</a:t>
              </a:r>
              <a:endParaRPr lang="en-US" sz="14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971600" y="5093249"/>
              <a:ext cx="8627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smtClean="0"/>
                <a:t>Overall*</a:t>
              </a:r>
            </a:p>
          </p:txBody>
        </p:sp>
        <p:sp>
          <p:nvSpPr>
            <p:cNvPr id="69" name="Rectangle 144"/>
            <p:cNvSpPr>
              <a:spLocks noChangeArrowheads="1"/>
            </p:cNvSpPr>
            <p:nvPr/>
          </p:nvSpPr>
          <p:spPr bwMode="auto">
            <a:xfrm>
              <a:off x="6142586" y="1941135"/>
              <a:ext cx="995785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96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(92.8-98.1)</a:t>
              </a:r>
              <a:endParaRPr lang="en-US" sz="14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6" name="Rectangle 144"/>
            <p:cNvSpPr>
              <a:spLocks noChangeArrowheads="1"/>
            </p:cNvSpPr>
            <p:nvPr/>
          </p:nvSpPr>
          <p:spPr bwMode="auto">
            <a:xfrm>
              <a:off x="7021394" y="1894835"/>
              <a:ext cx="856325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96.1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(89-99.2)</a:t>
              </a:r>
              <a:endParaRPr lang="en-US" sz="14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7" name="Rectangle 144"/>
            <p:cNvSpPr>
              <a:spLocks noChangeArrowheads="1"/>
            </p:cNvSpPr>
            <p:nvPr/>
          </p:nvSpPr>
          <p:spPr bwMode="auto">
            <a:xfrm>
              <a:off x="3849362" y="1802235"/>
              <a:ext cx="995785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96.6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(93.7-98.5)</a:t>
              </a:r>
              <a:endParaRPr lang="en-US" sz="14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6381877" y="4742700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>
                  <a:solidFill>
                    <a:srgbClr val="FFFFFF"/>
                  </a:solidFill>
                </a:rPr>
                <a:t>250</a:t>
              </a: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7220053" y="4742700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>
                  <a:solidFill>
                    <a:srgbClr val="FFFFFF"/>
                  </a:solidFill>
                </a:rPr>
                <a:t>77</a:t>
              </a: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4073142" y="4742700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>
                  <a:solidFill>
                    <a:srgbClr val="FFFFFF"/>
                  </a:solidFill>
                </a:rPr>
                <a:t>268</a:t>
              </a: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98" name="ZoneTexte 97"/>
            <p:cNvSpPr txBox="1"/>
            <p:nvPr/>
          </p:nvSpPr>
          <p:spPr>
            <a:xfrm>
              <a:off x="5144253" y="4742700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>
                  <a:solidFill>
                    <a:srgbClr val="FFFFFF"/>
                  </a:solidFill>
                </a:rPr>
                <a:t>67</a:t>
              </a: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2110759" y="4742700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>
                  <a:solidFill>
                    <a:srgbClr val="FFFFFF"/>
                  </a:solidFill>
                </a:rPr>
                <a:t>158</a:t>
              </a: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81" name="Rectangle 133"/>
            <p:cNvSpPr>
              <a:spLocks noChangeArrowheads="1"/>
            </p:cNvSpPr>
            <p:nvPr/>
          </p:nvSpPr>
          <p:spPr bwMode="auto">
            <a:xfrm>
              <a:off x="2898459" y="2326511"/>
              <a:ext cx="608400" cy="2712209"/>
            </a:xfrm>
            <a:prstGeom prst="rect">
              <a:avLst/>
            </a:prstGeom>
            <a:solidFill>
              <a:srgbClr val="660066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3" name="Rectangle 144"/>
            <p:cNvSpPr>
              <a:spLocks noChangeArrowheads="1"/>
            </p:cNvSpPr>
            <p:nvPr/>
          </p:nvSpPr>
          <p:spPr bwMode="auto">
            <a:xfrm>
              <a:off x="2712119" y="1802235"/>
              <a:ext cx="995785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96.8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(93.1-98.8)</a:t>
              </a:r>
              <a:endParaRPr lang="en-US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2962236" y="4742700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FFFF"/>
                  </a:solidFill>
                </a:rPr>
                <a:t>185</a:t>
              </a:r>
              <a:endParaRPr lang="en-US" sz="1400" dirty="0">
                <a:solidFill>
                  <a:srgbClr val="FFFFFF"/>
                </a:solidFill>
              </a:endParaRP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1945248" y="5093249"/>
              <a:ext cx="66236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/>
                <a:t>Naïve</a:t>
              </a:r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2591629" y="5096217"/>
              <a:ext cx="11496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smtClean="0"/>
                <a:t>Exprienced</a:t>
              </a: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3727628" y="5096217"/>
              <a:ext cx="12298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smtClean="0"/>
                <a:t>No cirrhosis</a:t>
              </a:r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4863813" y="5096217"/>
              <a:ext cx="9717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smtClean="0"/>
                <a:t>Cirrhosis</a:t>
              </a:r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6444208" y="5076472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smtClean="0"/>
                <a:t>1a</a:t>
              </a: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6989571" y="5456257"/>
              <a:ext cx="10086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Genotype</a:t>
              </a:r>
              <a:endParaRPr lang="en-US" sz="1400" b="1" dirty="0"/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7283979" y="5096217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1b</a:t>
              </a:r>
              <a:endParaRPr lang="en-US" sz="1400"/>
            </a:p>
          </p:txBody>
        </p:sp>
        <p:cxnSp>
          <p:nvCxnSpPr>
            <p:cNvPr id="70" name="Connecteur droit 69"/>
            <p:cNvCxnSpPr/>
            <p:nvPr/>
          </p:nvCxnSpPr>
          <p:spPr>
            <a:xfrm>
              <a:off x="6372460" y="5456257"/>
              <a:ext cx="2231988" cy="1588"/>
            </a:xfrm>
            <a:prstGeom prst="line">
              <a:avLst/>
            </a:prstGeom>
            <a:ln w="28575">
              <a:solidFill>
                <a:srgbClr val="333399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Rectangle 133"/>
            <p:cNvSpPr>
              <a:spLocks noChangeArrowheads="1"/>
            </p:cNvSpPr>
            <p:nvPr/>
          </p:nvSpPr>
          <p:spPr bwMode="auto">
            <a:xfrm>
              <a:off x="7996048" y="2292350"/>
              <a:ext cx="608400" cy="2731859"/>
            </a:xfrm>
            <a:prstGeom prst="rect">
              <a:avLst/>
            </a:prstGeom>
            <a:solidFill>
              <a:srgbClr val="0000FF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8175917" y="5096217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4</a:t>
              </a:r>
              <a:endParaRPr lang="en-US" sz="1400"/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8140064" y="4742700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>
                  <a:solidFill>
                    <a:srgbClr val="FFFFFF"/>
                  </a:solidFill>
                </a:rPr>
                <a:t>8</a:t>
              </a:r>
              <a:endParaRPr lang="en-US" sz="1400">
                <a:solidFill>
                  <a:srgbClr val="FFFFFF"/>
                </a:solidFill>
              </a:endParaRPr>
            </a:p>
          </p:txBody>
        </p:sp>
        <p:sp>
          <p:nvSpPr>
            <p:cNvPr id="51" name="Rectangle 144"/>
            <p:cNvSpPr>
              <a:spLocks noChangeArrowheads="1"/>
            </p:cNvSpPr>
            <p:nvPr/>
          </p:nvSpPr>
          <p:spPr bwMode="auto">
            <a:xfrm>
              <a:off x="7827225" y="1744360"/>
              <a:ext cx="947695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100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(63.1-100)</a:t>
              </a:r>
              <a:endParaRPr lang="en-US" sz="1400" b="1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</p:grpSp>
      <p:sp>
        <p:nvSpPr>
          <p:cNvPr id="52" name="ZoneTexte 71"/>
          <p:cNvSpPr txBox="1">
            <a:spLocks noChangeArrowheads="1"/>
          </p:cNvSpPr>
          <p:nvPr/>
        </p:nvSpPr>
        <p:spPr bwMode="auto">
          <a:xfrm>
            <a:off x="395536" y="5733256"/>
            <a:ext cx="72728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smtClean="0">
                <a:ea typeface="ＭＳ Ｐゴシック" pitchFamily="-1" charset="-128"/>
                <a:cs typeface="ＭＳ Ｐゴシック" pitchFamily="-1" charset="-128"/>
              </a:rPr>
              <a:t>* 2 </a:t>
            </a: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on-treatment failures (noncompliance) ; 1 lost to follow-up ; 10 relapses </a:t>
            </a:r>
            <a:r>
              <a:rPr lang="en-US" sz="1600" smtClean="0">
                <a:ea typeface="ＭＳ Ｐゴシック" pitchFamily="-1" charset="-128"/>
                <a:cs typeface="ＭＳ Ｐゴシック" pitchFamily="-1" charset="-128"/>
              </a:rPr>
              <a:t>;</a:t>
            </a:r>
            <a:br>
              <a:rPr lang="en-US" sz="160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1600" smtClean="0">
                <a:ea typeface="ＭＳ Ｐゴシック" pitchFamily="-1" charset="-128"/>
                <a:cs typeface="ＭＳ Ｐゴシック" pitchFamily="-1" charset="-128"/>
              </a:rPr>
              <a:t>1 </a:t>
            </a: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death (IVDU-related endocarditis/sepsis)</a:t>
            </a:r>
          </a:p>
        </p:txBody>
      </p:sp>
      <p:grpSp>
        <p:nvGrpSpPr>
          <p:cNvPr id="53" name="Grouper 52"/>
          <p:cNvGrpSpPr/>
          <p:nvPr/>
        </p:nvGrpSpPr>
        <p:grpSpPr>
          <a:xfrm>
            <a:off x="0" y="6570663"/>
            <a:ext cx="771095" cy="288111"/>
            <a:chOff x="0" y="6570663"/>
            <a:chExt cx="1281360" cy="288111"/>
          </a:xfrm>
        </p:grpSpPr>
        <p:sp>
          <p:nvSpPr>
            <p:cNvPr id="5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9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ION-4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6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ION-4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LDV/SOF in HIV co-infection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8" name="ZoneTexte 69"/>
          <p:cNvSpPr txBox="1">
            <a:spLocks noChangeArrowheads="1"/>
          </p:cNvSpPr>
          <p:nvPr/>
        </p:nvSpPr>
        <p:spPr bwMode="auto">
          <a:xfrm>
            <a:off x="5292080" y="6562724"/>
            <a:ext cx="38180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Naggie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S. N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Engl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J Med. 2015 Aug 20;373(8):705-13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675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1955788" y="1219902"/>
            <a:ext cx="5219762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(HCV RNA &lt; 25 IU/ml), % (95% CI)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2" name="ZoneTexte 71"/>
          <p:cNvSpPr txBox="1">
            <a:spLocks noChangeArrowheads="1"/>
          </p:cNvSpPr>
          <p:nvPr/>
        </p:nvSpPr>
        <p:spPr bwMode="auto">
          <a:xfrm>
            <a:off x="395536" y="5661248"/>
            <a:ext cx="84249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58775" indent="-358775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600" dirty="0" smtClean="0">
                <a:ea typeface="ＭＳ Ｐゴシック" pitchFamily="-1" charset="-128"/>
                <a:cs typeface="ＭＳ Ｐゴシック" pitchFamily="-1" charset="-128"/>
              </a:rPr>
              <a:t>Significantly lower response in black patients (p &lt; 0.001)</a:t>
            </a:r>
          </a:p>
          <a:p>
            <a:pPr marL="358775" indent="-358775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600" dirty="0" smtClean="0">
                <a:ea typeface="ＭＳ Ｐゴシック" pitchFamily="-1" charset="-128"/>
                <a:cs typeface="ＭＳ Ｐゴシック" pitchFamily="-1" charset="-128"/>
              </a:rPr>
              <a:t>Response similar</a:t>
            </a:r>
            <a:r>
              <a:rPr lang="en-US" sz="1600" dirty="0" smtClean="0"/>
              <a:t> in patients who had undergone previous treatment and those who had not, in patients receiving various concomitant HIV antiretroviral regimens</a:t>
            </a:r>
            <a:endParaRPr lang="en-US" sz="16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5" name="Rectangle 133"/>
          <p:cNvSpPr>
            <a:spLocks noChangeArrowheads="1"/>
          </p:cNvSpPr>
          <p:nvPr/>
        </p:nvSpPr>
        <p:spPr bwMode="auto">
          <a:xfrm>
            <a:off x="1040168" y="2238133"/>
            <a:ext cx="608400" cy="2616112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6" name="Rectangle 135"/>
          <p:cNvSpPr>
            <a:spLocks noChangeArrowheads="1"/>
          </p:cNvSpPr>
          <p:nvPr/>
        </p:nvSpPr>
        <p:spPr bwMode="auto">
          <a:xfrm>
            <a:off x="401303" y="4065485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25</a:t>
            </a:r>
            <a:endParaRPr lang="en-US" sz="14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17" name="Rectangle 136"/>
          <p:cNvSpPr>
            <a:spLocks noChangeArrowheads="1"/>
          </p:cNvSpPr>
          <p:nvPr/>
        </p:nvSpPr>
        <p:spPr bwMode="auto">
          <a:xfrm>
            <a:off x="401303" y="3373335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50</a:t>
            </a:r>
            <a:endParaRPr lang="en-US" sz="14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18" name="Rectangle 137"/>
          <p:cNvSpPr>
            <a:spLocks noChangeArrowheads="1"/>
          </p:cNvSpPr>
          <p:nvPr/>
        </p:nvSpPr>
        <p:spPr bwMode="auto">
          <a:xfrm>
            <a:off x="301916" y="1992210"/>
            <a:ext cx="2981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100</a:t>
            </a:r>
            <a:endParaRPr lang="en-US" sz="14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19" name="Rectangle 138"/>
          <p:cNvSpPr>
            <a:spLocks noChangeArrowheads="1"/>
          </p:cNvSpPr>
          <p:nvPr/>
        </p:nvSpPr>
        <p:spPr bwMode="auto">
          <a:xfrm>
            <a:off x="401303" y="2682772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75</a:t>
            </a:r>
            <a:endParaRPr lang="en-US" sz="1400" b="1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20" name="Line 139"/>
          <p:cNvSpPr>
            <a:spLocks noChangeShapeType="1"/>
          </p:cNvSpPr>
          <p:nvPr/>
        </p:nvSpPr>
        <p:spPr bwMode="auto">
          <a:xfrm>
            <a:off x="668337" y="4173206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1" name="Line 140"/>
          <p:cNvSpPr>
            <a:spLocks noChangeShapeType="1"/>
          </p:cNvSpPr>
          <p:nvPr/>
        </p:nvSpPr>
        <p:spPr bwMode="auto">
          <a:xfrm>
            <a:off x="668337" y="3482644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2" name="Line 141"/>
          <p:cNvSpPr>
            <a:spLocks noChangeShapeType="1"/>
          </p:cNvSpPr>
          <p:nvPr/>
        </p:nvSpPr>
        <p:spPr bwMode="auto">
          <a:xfrm>
            <a:off x="668337" y="2098344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3" name="Line 142"/>
          <p:cNvSpPr>
            <a:spLocks noChangeShapeType="1"/>
          </p:cNvSpPr>
          <p:nvPr/>
        </p:nvSpPr>
        <p:spPr bwMode="auto">
          <a:xfrm>
            <a:off x="668337" y="2788906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4" name="Line 143"/>
          <p:cNvSpPr>
            <a:spLocks noChangeShapeType="1"/>
          </p:cNvSpPr>
          <p:nvPr/>
        </p:nvSpPr>
        <p:spPr bwMode="auto">
          <a:xfrm>
            <a:off x="758826" y="2088819"/>
            <a:ext cx="0" cy="276455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5" name="Rectangle 144"/>
          <p:cNvSpPr>
            <a:spLocks noChangeArrowheads="1"/>
          </p:cNvSpPr>
          <p:nvPr/>
        </p:nvSpPr>
        <p:spPr bwMode="auto">
          <a:xfrm>
            <a:off x="839911" y="1719515"/>
            <a:ext cx="99578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96.4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(93.4-98.2)</a:t>
            </a:r>
            <a:endParaRPr lang="en-US" sz="1400" b="1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27" name="Text Box 148"/>
          <p:cNvSpPr txBox="1">
            <a:spLocks noChangeArrowheads="1"/>
          </p:cNvSpPr>
          <p:nvPr/>
        </p:nvSpPr>
        <p:spPr bwMode="auto">
          <a:xfrm>
            <a:off x="523875" y="1731632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  <a:endParaRPr lang="en-US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36" name="Line 146"/>
          <p:cNvSpPr>
            <a:spLocks noChangeShapeType="1"/>
          </p:cNvSpPr>
          <p:nvPr/>
        </p:nvSpPr>
        <p:spPr bwMode="auto">
          <a:xfrm>
            <a:off x="668336" y="4851266"/>
            <a:ext cx="836816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chemeClr val="bg1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1" name="Rectangle 144"/>
          <p:cNvSpPr>
            <a:spLocks noChangeArrowheads="1"/>
          </p:cNvSpPr>
          <p:nvPr/>
        </p:nvSpPr>
        <p:spPr bwMode="auto">
          <a:xfrm>
            <a:off x="5131956" y="1741992"/>
            <a:ext cx="99578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95.7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(92.7-97.7)</a:t>
            </a:r>
            <a:endParaRPr lang="en-US" sz="1400" b="1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722195" y="4562325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N</a:t>
            </a:r>
            <a:endParaRPr lang="en-US" sz="1400"/>
          </a:p>
        </p:txBody>
      </p:sp>
      <p:sp>
        <p:nvSpPr>
          <p:cNvPr id="80" name="ZoneTexte 79"/>
          <p:cNvSpPr txBox="1"/>
          <p:nvPr/>
        </p:nvSpPr>
        <p:spPr>
          <a:xfrm>
            <a:off x="1115616" y="4562325"/>
            <a:ext cx="484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276</a:t>
            </a:r>
            <a:endParaRPr lang="en-US" sz="1400"/>
          </a:p>
        </p:txBody>
      </p:sp>
      <p:sp>
        <p:nvSpPr>
          <p:cNvPr id="40" name="Rectangle 133"/>
          <p:cNvSpPr>
            <a:spLocks noChangeArrowheads="1"/>
          </p:cNvSpPr>
          <p:nvPr/>
        </p:nvSpPr>
        <p:spPr bwMode="auto">
          <a:xfrm>
            <a:off x="6466007" y="2133961"/>
            <a:ext cx="608400" cy="2720284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Rectangle 133"/>
          <p:cNvSpPr>
            <a:spLocks noChangeArrowheads="1"/>
          </p:cNvSpPr>
          <p:nvPr/>
        </p:nvSpPr>
        <p:spPr bwMode="auto">
          <a:xfrm>
            <a:off x="7283296" y="2168685"/>
            <a:ext cx="608400" cy="2685560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2" name="Rectangle 133"/>
          <p:cNvSpPr>
            <a:spLocks noChangeArrowheads="1"/>
          </p:cNvSpPr>
          <p:nvPr/>
        </p:nvSpPr>
        <p:spPr bwMode="auto">
          <a:xfrm>
            <a:off x="4486083" y="2087661"/>
            <a:ext cx="608400" cy="2766583"/>
          </a:xfrm>
          <a:prstGeom prst="rect">
            <a:avLst/>
          </a:prstGeom>
          <a:solidFill>
            <a:srgbClr val="0080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3" name="Rectangle 133"/>
          <p:cNvSpPr>
            <a:spLocks noChangeArrowheads="1"/>
          </p:cNvSpPr>
          <p:nvPr/>
        </p:nvSpPr>
        <p:spPr bwMode="auto">
          <a:xfrm>
            <a:off x="5331752" y="2284431"/>
            <a:ext cx="608400" cy="2569813"/>
          </a:xfrm>
          <a:prstGeom prst="rect">
            <a:avLst/>
          </a:prstGeom>
          <a:solidFill>
            <a:srgbClr val="0080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5" name="Rectangle 133"/>
          <p:cNvSpPr>
            <a:spLocks noChangeArrowheads="1"/>
          </p:cNvSpPr>
          <p:nvPr/>
        </p:nvSpPr>
        <p:spPr bwMode="auto">
          <a:xfrm>
            <a:off x="2625421" y="2562223"/>
            <a:ext cx="608400" cy="2292021"/>
          </a:xfrm>
          <a:prstGeom prst="rect">
            <a:avLst/>
          </a:prstGeom>
          <a:solidFill>
            <a:srgbClr val="660066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6" name="Rectangle 144"/>
          <p:cNvSpPr>
            <a:spLocks noChangeArrowheads="1"/>
          </p:cNvSpPr>
          <p:nvPr/>
        </p:nvSpPr>
        <p:spPr bwMode="auto">
          <a:xfrm>
            <a:off x="2445310" y="2042942"/>
            <a:ext cx="99578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89.6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(82.5-94.5)</a:t>
            </a:r>
            <a:endParaRPr lang="en-US" sz="1400" b="1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1064200" y="4827976"/>
            <a:ext cx="5738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Male</a:t>
            </a:r>
          </a:p>
        </p:txBody>
      </p:sp>
      <p:sp>
        <p:nvSpPr>
          <p:cNvPr id="69" name="Rectangle 144"/>
          <p:cNvSpPr>
            <a:spLocks noChangeArrowheads="1"/>
          </p:cNvSpPr>
          <p:nvPr/>
        </p:nvSpPr>
        <p:spPr bwMode="auto">
          <a:xfrm>
            <a:off x="6319360" y="1591517"/>
            <a:ext cx="94769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98.8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(93.3-100)</a:t>
            </a:r>
            <a:endParaRPr lang="en-US" sz="1400" b="1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6" name="Rectangle 144"/>
          <p:cNvSpPr>
            <a:spLocks noChangeArrowheads="1"/>
          </p:cNvSpPr>
          <p:nvPr/>
        </p:nvSpPr>
        <p:spPr bwMode="auto">
          <a:xfrm>
            <a:off x="7104392" y="1637817"/>
            <a:ext cx="99578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97.8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(94.6-99.4)</a:t>
            </a:r>
            <a:endParaRPr lang="en-US" sz="1400" b="1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77" name="Rectangle 144"/>
          <p:cNvSpPr>
            <a:spLocks noChangeArrowheads="1"/>
          </p:cNvSpPr>
          <p:nvPr/>
        </p:nvSpPr>
        <p:spPr bwMode="auto">
          <a:xfrm>
            <a:off x="4289347" y="1556792"/>
            <a:ext cx="94769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100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(90.3-100)</a:t>
            </a:r>
            <a:endParaRPr lang="en-US" sz="1400" b="1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6452196" y="4562325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FFFF"/>
                </a:solidFill>
              </a:rPr>
              <a:t>81</a:t>
            </a: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7371397" y="4562325"/>
            <a:ext cx="484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FFFF"/>
                </a:solidFill>
              </a:rPr>
              <a:t>185</a:t>
            </a: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4522424" y="4562325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FFFF"/>
                </a:solidFill>
              </a:rPr>
              <a:t>36</a:t>
            </a: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5351260" y="4562325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FFFF"/>
                </a:solidFill>
              </a:rPr>
              <a:t>67</a:t>
            </a: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2689198" y="4562325"/>
            <a:ext cx="4708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FFFF"/>
                </a:solidFill>
              </a:rPr>
              <a:t>115</a:t>
            </a: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81" name="Rectangle 133"/>
          <p:cNvSpPr>
            <a:spLocks noChangeArrowheads="1"/>
          </p:cNvSpPr>
          <p:nvPr/>
        </p:nvSpPr>
        <p:spPr bwMode="auto">
          <a:xfrm>
            <a:off x="3387447" y="2133960"/>
            <a:ext cx="608400" cy="2708527"/>
          </a:xfrm>
          <a:prstGeom prst="rect">
            <a:avLst/>
          </a:prstGeom>
          <a:solidFill>
            <a:srgbClr val="660066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3" name="Rectangle 144"/>
          <p:cNvSpPr>
            <a:spLocks noChangeArrowheads="1"/>
          </p:cNvSpPr>
          <p:nvPr/>
        </p:nvSpPr>
        <p:spPr bwMode="auto">
          <a:xfrm>
            <a:off x="3222654" y="1603092"/>
            <a:ext cx="94769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99.5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(97.5-100)</a:t>
            </a:r>
            <a:endParaRPr lang="en-US" sz="1400" b="1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3451224" y="4562325"/>
            <a:ext cx="484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FFFF"/>
                </a:solidFill>
              </a:rPr>
              <a:t>217</a:t>
            </a: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2631411" y="4827976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Black</a:t>
            </a:r>
          </a:p>
        </p:txBody>
      </p:sp>
      <p:sp>
        <p:nvSpPr>
          <p:cNvPr id="91" name="ZoneTexte 90"/>
          <p:cNvSpPr txBox="1"/>
          <p:nvPr/>
        </p:nvSpPr>
        <p:spPr>
          <a:xfrm>
            <a:off x="3301802" y="4827976"/>
            <a:ext cx="1005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smtClean="0"/>
              <a:t>Non-black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4283968" y="4827976"/>
            <a:ext cx="9883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&lt; 800,000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5246124" y="4827976"/>
            <a:ext cx="982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smtClean="0"/>
              <a:t>≥ 800,000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6565746" y="4827976"/>
            <a:ext cx="4439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smtClean="0"/>
              <a:t>CC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7307514" y="5157192"/>
            <a:ext cx="7208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IL28B</a:t>
            </a:r>
            <a:endParaRPr lang="en-US"/>
          </a:p>
        </p:txBody>
      </p:sp>
      <p:sp>
        <p:nvSpPr>
          <p:cNvPr id="66" name="ZoneTexte 65"/>
          <p:cNvSpPr txBox="1"/>
          <p:nvPr/>
        </p:nvSpPr>
        <p:spPr>
          <a:xfrm>
            <a:off x="7435323" y="4827976"/>
            <a:ext cx="420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CT</a:t>
            </a:r>
            <a:endParaRPr lang="en-US" sz="1400"/>
          </a:p>
        </p:txBody>
      </p:sp>
      <p:cxnSp>
        <p:nvCxnSpPr>
          <p:cNvPr id="70" name="Connecteur droit 69"/>
          <p:cNvCxnSpPr/>
          <p:nvPr/>
        </p:nvCxnSpPr>
        <p:spPr>
          <a:xfrm>
            <a:off x="6523804" y="5157192"/>
            <a:ext cx="2231988" cy="1588"/>
          </a:xfrm>
          <a:prstGeom prst="line">
            <a:avLst/>
          </a:prstGeom>
          <a:ln w="28575">
            <a:solidFill>
              <a:srgbClr val="3333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Rectangle 133"/>
          <p:cNvSpPr>
            <a:spLocks noChangeArrowheads="1"/>
          </p:cNvSpPr>
          <p:nvPr/>
        </p:nvSpPr>
        <p:spPr bwMode="auto">
          <a:xfrm>
            <a:off x="8147392" y="2573798"/>
            <a:ext cx="608400" cy="2265753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8327261" y="4827976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TT</a:t>
            </a:r>
            <a:endParaRPr lang="en-US" sz="1400"/>
          </a:p>
        </p:txBody>
      </p:sp>
      <p:sp>
        <p:nvSpPr>
          <p:cNvPr id="50" name="ZoneTexte 49"/>
          <p:cNvSpPr txBox="1"/>
          <p:nvPr/>
        </p:nvSpPr>
        <p:spPr>
          <a:xfrm>
            <a:off x="8291408" y="4562325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FFFFFF"/>
                </a:solidFill>
              </a:rPr>
              <a:t>69</a:t>
            </a: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51" name="Rectangle 144"/>
          <p:cNvSpPr>
            <a:spLocks noChangeArrowheads="1"/>
          </p:cNvSpPr>
          <p:nvPr/>
        </p:nvSpPr>
        <p:spPr bwMode="auto">
          <a:xfrm>
            <a:off x="7932757" y="2031367"/>
            <a:ext cx="99578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88.4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(78.4-94.9)</a:t>
            </a:r>
            <a:endParaRPr lang="en-US" sz="1400" b="1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3" name="Rectangle 133"/>
          <p:cNvSpPr>
            <a:spLocks noChangeArrowheads="1"/>
          </p:cNvSpPr>
          <p:nvPr/>
        </p:nvSpPr>
        <p:spPr bwMode="auto">
          <a:xfrm>
            <a:off x="1760248" y="2388603"/>
            <a:ext cx="608400" cy="2439373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8" name="Rectangle 144"/>
          <p:cNvSpPr>
            <a:spLocks noChangeArrowheads="1"/>
          </p:cNvSpPr>
          <p:nvPr/>
        </p:nvSpPr>
        <p:spPr bwMode="auto">
          <a:xfrm>
            <a:off x="1577590" y="1869317"/>
            <a:ext cx="99578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94.9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rPr>
              <a:t>(85.9-98.9)</a:t>
            </a:r>
            <a:endParaRPr lang="en-US" sz="1400" b="1">
              <a:solidFill>
                <a:srgbClr val="333399"/>
              </a:solidFill>
              <a:latin typeface="Calibri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1835696" y="4562325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59</a:t>
            </a:r>
            <a:endParaRPr lang="en-US" sz="1400"/>
          </a:p>
        </p:txBody>
      </p:sp>
      <p:cxnSp>
        <p:nvCxnSpPr>
          <p:cNvPr id="60" name="Connecteur droit 59"/>
          <p:cNvCxnSpPr/>
          <p:nvPr/>
        </p:nvCxnSpPr>
        <p:spPr>
          <a:xfrm>
            <a:off x="4427984" y="5157192"/>
            <a:ext cx="1584176" cy="0"/>
          </a:xfrm>
          <a:prstGeom prst="line">
            <a:avLst/>
          </a:prstGeom>
          <a:ln w="28575">
            <a:solidFill>
              <a:srgbClr val="3333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ZoneTexte 64"/>
          <p:cNvSpPr txBox="1"/>
          <p:nvPr/>
        </p:nvSpPr>
        <p:spPr>
          <a:xfrm>
            <a:off x="4283968" y="5157192"/>
            <a:ext cx="1941557" cy="5001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560"/>
              </a:lnSpc>
            </a:pPr>
            <a:r>
              <a:rPr lang="en-US" sz="1600" dirty="0" smtClean="0"/>
              <a:t>Baseline HCV RNA</a:t>
            </a:r>
          </a:p>
          <a:p>
            <a:pPr algn="ctr">
              <a:lnSpc>
                <a:spcPts val="1560"/>
              </a:lnSpc>
            </a:pPr>
            <a:r>
              <a:rPr lang="en-US" sz="1600" dirty="0" smtClean="0"/>
              <a:t>(IU/ml)</a:t>
            </a:r>
            <a:endParaRPr lang="en-US" dirty="0"/>
          </a:p>
        </p:txBody>
      </p:sp>
      <p:cxnSp>
        <p:nvCxnSpPr>
          <p:cNvPr id="67" name="Connecteur droit 66"/>
          <p:cNvCxnSpPr/>
          <p:nvPr/>
        </p:nvCxnSpPr>
        <p:spPr>
          <a:xfrm>
            <a:off x="2771800" y="5157192"/>
            <a:ext cx="1296144" cy="0"/>
          </a:xfrm>
          <a:prstGeom prst="line">
            <a:avLst/>
          </a:prstGeom>
          <a:ln w="28575">
            <a:solidFill>
              <a:srgbClr val="3333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2972233" y="5157192"/>
            <a:ext cx="6636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Race</a:t>
            </a:r>
            <a:endParaRPr lang="en-US"/>
          </a:p>
        </p:txBody>
      </p:sp>
      <p:cxnSp>
        <p:nvCxnSpPr>
          <p:cNvPr id="71" name="Connecteur droit 70"/>
          <p:cNvCxnSpPr/>
          <p:nvPr/>
        </p:nvCxnSpPr>
        <p:spPr>
          <a:xfrm>
            <a:off x="1043608" y="5157192"/>
            <a:ext cx="1368152" cy="0"/>
          </a:xfrm>
          <a:prstGeom prst="line">
            <a:avLst/>
          </a:prstGeom>
          <a:ln w="28575">
            <a:solidFill>
              <a:srgbClr val="3333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ZoneTexte 71"/>
          <p:cNvSpPr txBox="1"/>
          <p:nvPr/>
        </p:nvSpPr>
        <p:spPr>
          <a:xfrm>
            <a:off x="1172033" y="5157192"/>
            <a:ext cx="5382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/>
              <a:t>Sex</a:t>
            </a:r>
            <a:endParaRPr lang="en-US"/>
          </a:p>
        </p:txBody>
      </p:sp>
      <p:sp>
        <p:nvSpPr>
          <p:cNvPr id="73" name="ZoneTexte 72"/>
          <p:cNvSpPr txBox="1"/>
          <p:nvPr/>
        </p:nvSpPr>
        <p:spPr>
          <a:xfrm>
            <a:off x="1684352" y="4827976"/>
            <a:ext cx="7833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Female</a:t>
            </a:r>
          </a:p>
        </p:txBody>
      </p:sp>
      <p:grpSp>
        <p:nvGrpSpPr>
          <p:cNvPr id="74" name="Grouper 73"/>
          <p:cNvGrpSpPr/>
          <p:nvPr/>
        </p:nvGrpSpPr>
        <p:grpSpPr>
          <a:xfrm>
            <a:off x="0" y="6570663"/>
            <a:ext cx="771095" cy="288111"/>
            <a:chOff x="0" y="6570663"/>
            <a:chExt cx="1281360" cy="288111"/>
          </a:xfrm>
        </p:grpSpPr>
        <p:sp>
          <p:nvSpPr>
            <p:cNvPr id="7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8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ION-4</a:t>
              </a:r>
              <a:endParaRPr lang="en-US" sz="1200" b="1" i="1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ION-4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LDV/SOF in HIV co-infection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6" name="ZoneTexte 69"/>
          <p:cNvSpPr txBox="1">
            <a:spLocks noChangeArrowheads="1"/>
          </p:cNvSpPr>
          <p:nvPr/>
        </p:nvSpPr>
        <p:spPr bwMode="auto">
          <a:xfrm>
            <a:off x="5292080" y="6562724"/>
            <a:ext cx="38180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Naggie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S. N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Engl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J Med. 2015 Aug 20;373(8):705-13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641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23528" y="4177888"/>
            <a:ext cx="8391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</a:rPr>
              <a:t>Multivariate analysis of factors associated with </a:t>
            </a:r>
            <a:r>
              <a:rPr lang="en-US" sz="2400" b="1" dirty="0" err="1" smtClean="0">
                <a:solidFill>
                  <a:srgbClr val="0070C0"/>
                </a:solidFill>
                <a:latin typeface="Calibri" pitchFamily="34" charset="0"/>
              </a:rPr>
              <a:t>virologic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34" charset="0"/>
              </a:rPr>
              <a:t> relapse </a:t>
            </a:r>
            <a:endParaRPr lang="en-US" sz="2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112308"/>
              </p:ext>
            </p:extLst>
          </p:nvPr>
        </p:nvGraphicFramePr>
        <p:xfrm>
          <a:off x="899592" y="4753952"/>
          <a:ext cx="691276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304256"/>
                <a:gridCol w="2304256"/>
              </a:tblGrid>
              <a:tr h="370840"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Odds</a:t>
                      </a:r>
                      <a:r>
                        <a:rPr lang="fr-FR" sz="160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 ratio (95% CI)</a:t>
                      </a:r>
                      <a:endParaRPr lang="fr-FR" sz="1600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2-sided p value</a:t>
                      </a:r>
                      <a:endParaRPr lang="fr-FR" sz="1600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000066"/>
                          </a:solidFill>
                        </a:rPr>
                        <a:t>Black race</a:t>
                      </a:r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0066"/>
                          </a:solidFill>
                        </a:rPr>
                        <a:t>17.73 (2.66-infinity)</a:t>
                      </a:r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0066"/>
                          </a:solidFill>
                        </a:rPr>
                        <a:t>0.0012</a:t>
                      </a:r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000066"/>
                          </a:solidFill>
                        </a:rPr>
                        <a:t>IL28B TT</a:t>
                      </a:r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0066"/>
                          </a:solidFill>
                        </a:rPr>
                        <a:t>4.27 (0.89-27.5)</a:t>
                      </a:r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0066"/>
                          </a:solidFill>
                        </a:rPr>
                        <a:t>0.0751</a:t>
                      </a:r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000066"/>
                          </a:solidFill>
                        </a:rPr>
                        <a:t>ARV : EFV</a:t>
                      </a:r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0066"/>
                          </a:solidFill>
                        </a:rPr>
                        <a:t>3.26 (0.59-33.63)</a:t>
                      </a:r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0066"/>
                          </a:solidFill>
                        </a:rPr>
                        <a:t>0.241</a:t>
                      </a:r>
                      <a:endParaRPr lang="fr-FR" sz="160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755650" y="1422400"/>
            <a:ext cx="8064822" cy="2438648"/>
          </a:xfrm>
          <a:prstGeom prst="rect">
            <a:avLst/>
          </a:prstGeom>
        </p:spPr>
        <p:txBody>
          <a:bodyPr/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 err="1" smtClean="0"/>
              <a:t>virologic</a:t>
            </a:r>
            <a:r>
              <a:rPr lang="en-US" dirty="0" smtClean="0"/>
              <a:t> breakthrough + 10 relapses</a:t>
            </a:r>
            <a:br>
              <a:rPr lang="en-US" dirty="0" smtClean="0"/>
            </a:br>
            <a:endParaRPr lang="en-US" sz="1200" dirty="0" smtClean="0"/>
          </a:p>
          <a:p>
            <a:r>
              <a:rPr lang="en-US" dirty="0" smtClean="0"/>
              <a:t>10 relapses</a:t>
            </a:r>
          </a:p>
          <a:p>
            <a:pPr lvl="1"/>
            <a:r>
              <a:rPr lang="en-US" dirty="0" smtClean="0"/>
              <a:t>All black</a:t>
            </a:r>
          </a:p>
          <a:p>
            <a:pPr lvl="1"/>
            <a:r>
              <a:rPr lang="en-US" dirty="0" smtClean="0"/>
              <a:t>7 had IL28B TT</a:t>
            </a:r>
          </a:p>
          <a:p>
            <a:pPr lvl="1"/>
            <a:r>
              <a:rPr lang="en-US" dirty="0" smtClean="0"/>
              <a:t>8 were on EFV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468737" y="1219902"/>
            <a:ext cx="2193870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failure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7" name="Grouper 6"/>
          <p:cNvGrpSpPr/>
          <p:nvPr/>
        </p:nvGrpSpPr>
        <p:grpSpPr>
          <a:xfrm>
            <a:off x="0" y="6570663"/>
            <a:ext cx="771095" cy="288111"/>
            <a:chOff x="0" y="6570663"/>
            <a:chExt cx="1281360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ION-4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ION-4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LDV/SOF in HIV co-infection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5292080" y="6562724"/>
            <a:ext cx="38180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Naggie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S. N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Engl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J Med. 2015 Aug 20;373(8):705-13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3601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422400"/>
            <a:ext cx="8064822" cy="4673600"/>
          </a:xfrm>
        </p:spPr>
        <p:txBody>
          <a:bodyPr/>
          <a:lstStyle/>
          <a:p>
            <a:pPr lvl="0"/>
            <a:endParaRPr lang="en-US" dirty="0"/>
          </a:p>
          <a:p>
            <a:r>
              <a:rPr lang="en-US" dirty="0" smtClean="0"/>
              <a:t>Patients with genotype 1 : deep </a:t>
            </a:r>
            <a:r>
              <a:rPr lang="en-US" dirty="0"/>
              <a:t>sequencing of NS5A at baseline </a:t>
            </a:r>
            <a:r>
              <a:rPr lang="en-US" dirty="0" smtClean="0"/>
              <a:t>: 59/325 (18%</a:t>
            </a:r>
            <a:r>
              <a:rPr lang="en-US" dirty="0"/>
              <a:t>) </a:t>
            </a:r>
            <a:r>
              <a:rPr lang="en-US" dirty="0" smtClean="0"/>
              <a:t>patients </a:t>
            </a:r>
            <a:r>
              <a:rPr lang="en-US" dirty="0"/>
              <a:t>with NS5A </a:t>
            </a:r>
            <a:r>
              <a:rPr lang="en-US" dirty="0" smtClean="0"/>
              <a:t>variants (RAVs)</a:t>
            </a:r>
            <a:endParaRPr lang="en-US" sz="2000" dirty="0"/>
          </a:p>
          <a:p>
            <a:pPr lvl="1"/>
            <a:r>
              <a:rPr lang="en-US" sz="2000" dirty="0"/>
              <a:t>55/59 (93%) achieved </a:t>
            </a:r>
            <a:r>
              <a:rPr lang="en-US" sz="2000" dirty="0" smtClean="0"/>
              <a:t>SVR</a:t>
            </a:r>
            <a:r>
              <a:rPr lang="en-US" sz="2000" baseline="-25000" dirty="0" smtClean="0"/>
              <a:t>12</a:t>
            </a:r>
          </a:p>
          <a:p>
            <a:pPr lvl="1"/>
            <a:r>
              <a:rPr lang="en-US" sz="2000" dirty="0" smtClean="0"/>
              <a:t>258/266 (97%) with no baseline NS5A RAVs achieved </a:t>
            </a:r>
            <a:r>
              <a:rPr lang="en-US" sz="2000" dirty="0"/>
              <a:t>SVR</a:t>
            </a:r>
            <a:r>
              <a:rPr lang="en-US" sz="2000" baseline="-25000" dirty="0"/>
              <a:t>12</a:t>
            </a:r>
          </a:p>
          <a:p>
            <a:pPr lvl="1"/>
            <a:endParaRPr lang="en-US" sz="2000" baseline="-25000" dirty="0" smtClean="0"/>
          </a:p>
          <a:p>
            <a:pPr lvl="0"/>
            <a:r>
              <a:rPr lang="en-US" dirty="0" smtClean="0"/>
              <a:t>2 patients with </a:t>
            </a:r>
            <a:r>
              <a:rPr lang="en-US" dirty="0" err="1" smtClean="0"/>
              <a:t>virologic</a:t>
            </a:r>
            <a:r>
              <a:rPr lang="en-US" dirty="0" smtClean="0"/>
              <a:t> breakthrough : no baseline NS5A RAVs but emergence of NS5A RAVs at failure</a:t>
            </a:r>
          </a:p>
          <a:p>
            <a:pPr lvl="0"/>
            <a:r>
              <a:rPr lang="en-US" dirty="0" smtClean="0"/>
              <a:t>10 relapses: NS5A </a:t>
            </a:r>
            <a:r>
              <a:rPr lang="en-US" dirty="0"/>
              <a:t>RAVs </a:t>
            </a:r>
            <a:r>
              <a:rPr lang="en-US" dirty="0" smtClean="0"/>
              <a:t>at baseline in 4, and in 8 at the time of relapse</a:t>
            </a:r>
          </a:p>
          <a:p>
            <a:r>
              <a:rPr lang="en-US" dirty="0" smtClean="0"/>
              <a:t>No </a:t>
            </a:r>
            <a:r>
              <a:rPr lang="en-US" dirty="0"/>
              <a:t>NS5B S282T </a:t>
            </a:r>
            <a:r>
              <a:rPr lang="en-US" dirty="0" smtClean="0"/>
              <a:t>in </a:t>
            </a:r>
            <a:r>
              <a:rPr lang="en-US" dirty="0"/>
              <a:t>any </a:t>
            </a:r>
            <a:r>
              <a:rPr lang="en-US" dirty="0" smtClean="0"/>
              <a:t>patient </a:t>
            </a:r>
            <a:r>
              <a:rPr lang="en-US" dirty="0"/>
              <a:t>at baseline or virologic </a:t>
            </a:r>
            <a:r>
              <a:rPr lang="en-US" dirty="0" smtClean="0"/>
              <a:t>failure   </a:t>
            </a:r>
            <a:endParaRPr lang="en-US" sz="2600" dirty="0"/>
          </a:p>
          <a:p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766207" y="1215005"/>
            <a:ext cx="3598934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Virologic resistance testing</a:t>
            </a:r>
            <a:endParaRPr lang="en-US" sz="2400" b="1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" name="Grouper 5"/>
          <p:cNvGrpSpPr/>
          <p:nvPr/>
        </p:nvGrpSpPr>
        <p:grpSpPr>
          <a:xfrm>
            <a:off x="0" y="6570663"/>
            <a:ext cx="771095" cy="288111"/>
            <a:chOff x="0" y="6570663"/>
            <a:chExt cx="1281360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ION-4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ION-4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LDV/SOF in HIV co-infection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5292080" y="6562724"/>
            <a:ext cx="38180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Naggie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S. N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Engl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J Med. 2015 Aug 20;373(8):705-13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937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52"/>
          <p:cNvSpPr>
            <a:spLocks noChangeArrowheads="1"/>
          </p:cNvSpPr>
          <p:nvPr/>
        </p:nvSpPr>
        <p:spPr bwMode="auto">
          <a:xfrm>
            <a:off x="1343025" y="3017838"/>
            <a:ext cx="3875088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 b="1" baseline="-250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080188" y="1205495"/>
            <a:ext cx="651436" cy="43752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251520" y="6008166"/>
            <a:ext cx="8208912" cy="3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9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US" altLang="en-US" sz="1800" kern="0" dirty="0" smtClean="0">
                <a:solidFill>
                  <a:srgbClr val="000066"/>
                </a:solidFill>
              </a:rPr>
              <a:t>Stable CD4 through treatment and follow-up; No patient had confirmed HIV rebound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800" y="1122253"/>
            <a:ext cx="89965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events, N (%)</a:t>
            </a:r>
            <a:endParaRPr lang="en-US" sz="2800" b="1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7" name="Grouper 5"/>
          <p:cNvGrpSpPr/>
          <p:nvPr/>
        </p:nvGrpSpPr>
        <p:grpSpPr>
          <a:xfrm>
            <a:off x="0" y="6570663"/>
            <a:ext cx="771095" cy="288111"/>
            <a:chOff x="0" y="6570663"/>
            <a:chExt cx="1281360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ION-4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ION-4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LDV/SOF in HIV co-infection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6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4115505"/>
              </p:ext>
            </p:extLst>
          </p:nvPr>
        </p:nvGraphicFramePr>
        <p:xfrm>
          <a:off x="611560" y="1700808"/>
          <a:ext cx="7495569" cy="4253187"/>
        </p:xfrm>
        <a:graphic>
          <a:graphicData uri="http://schemas.openxmlformats.org/drawingml/2006/table">
            <a:tbl>
              <a:tblPr/>
              <a:tblGrid>
                <a:gridCol w="5434764"/>
                <a:gridCol w="2060805"/>
              </a:tblGrid>
              <a:tr h="3761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82359" marR="82359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N = 335</a:t>
                      </a:r>
                    </a:p>
                  </a:txBody>
                  <a:tcPr marL="82359" marR="82359" anchor="b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Adverse events</a:t>
                      </a:r>
                    </a:p>
                  </a:txBody>
                  <a:tcPr marL="82359" marR="823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257 (77)</a:t>
                      </a:r>
                    </a:p>
                  </a:txBody>
                  <a:tcPr marL="82359" marR="823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Grade 3‒4 adverse event</a:t>
                      </a:r>
                    </a:p>
                  </a:txBody>
                  <a:tcPr marL="82359" marR="823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14 (4)</a:t>
                      </a:r>
                    </a:p>
                  </a:txBody>
                  <a:tcPr marL="82359" marR="823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Serious adverse event</a:t>
                      </a:r>
                    </a:p>
                  </a:txBody>
                  <a:tcPr marL="82359" marR="823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8 (2)</a:t>
                      </a:r>
                    </a:p>
                  </a:txBody>
                  <a:tcPr marL="82359" marR="823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Treatment discontinuation due to adverse event</a:t>
                      </a:r>
                    </a:p>
                  </a:txBody>
                  <a:tcPr marL="82359" marR="823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82359" marR="823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Death</a:t>
                      </a:r>
                    </a:p>
                  </a:txBody>
                  <a:tcPr marL="82359" marR="823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 (&lt;1)</a:t>
                      </a:r>
                      <a:r>
                        <a:rPr kumimoji="0" lang="en-US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Staph. </a:t>
                      </a:r>
                      <a:r>
                        <a:rPr kumimoji="0" lang="en-US" sz="1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aureus</a:t>
                      </a: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sepsis in IV drug user</a:t>
                      </a:r>
                      <a:endParaRPr kumimoji="0" lang="en-US" sz="1400" b="1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L="82359" marR="823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340"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Headache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 (25)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3340"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Fatigue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71 (21)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3340"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Diarrhea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 (11)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3340"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Nausea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 (10)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340">
                <a:tc>
                  <a:txBody>
                    <a:bodyPr/>
                    <a:lstStyle/>
                    <a:p>
                      <a:pPr marL="182880" marR="0"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Arthralgia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(7)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Upper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respiratory tract infection</a:t>
                      </a:r>
                    </a:p>
                  </a:txBody>
                  <a:tcPr marL="82359" marR="823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(5)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33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Grade 3‒4 laboratory abnormality</a:t>
                      </a:r>
                    </a:p>
                  </a:txBody>
                  <a:tcPr marL="82359" marR="8235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36 (11)</a:t>
                      </a:r>
                      <a:endParaRPr lang="en-US" sz="1400" b="1" baseline="30000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marL="82359" marR="8235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5292080" y="6562724"/>
            <a:ext cx="38180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Naggie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S. N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Engl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J Med. 2015 Aug 20;373(8):705-13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811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251520" y="1268760"/>
            <a:ext cx="8136904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>
              <a:spcBef>
                <a:spcPts val="302"/>
              </a:spcBef>
            </a:pPr>
            <a:r>
              <a:rPr lang="en-US" sz="280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br>
              <a:rPr lang="en-US" sz="280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endParaRPr lang="en-US" sz="2800" dirty="0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2000" dirty="0"/>
              <a:t>In this Phase </a:t>
            </a:r>
            <a:r>
              <a:rPr lang="en-US" sz="2000" dirty="0" smtClean="0"/>
              <a:t>III </a:t>
            </a:r>
            <a:r>
              <a:rPr lang="en-US" sz="2000" dirty="0"/>
              <a:t>study of 335 HIV/HCV-</a:t>
            </a:r>
            <a:r>
              <a:rPr lang="en-US" sz="2000" dirty="0" err="1"/>
              <a:t>coinfected</a:t>
            </a:r>
            <a:r>
              <a:rPr lang="en-US" sz="2000" dirty="0"/>
              <a:t> patients, 96% achieved SVR</a:t>
            </a:r>
            <a:r>
              <a:rPr lang="en-US" sz="2000" baseline="-25000" dirty="0"/>
              <a:t>12</a:t>
            </a:r>
            <a:r>
              <a:rPr lang="en-US" sz="2000" dirty="0"/>
              <a:t> after 12 weeks of a once-daily, single-tablet regimen of LDV/SOF</a:t>
            </a:r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US" sz="2000" dirty="0"/>
              <a:t>Prior HCV treatment status or the presence or absence of cirrhosis did not impact outcome	</a:t>
            </a:r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US" sz="2000" dirty="0" smtClean="0"/>
              <a:t>In </a:t>
            </a:r>
            <a:r>
              <a:rPr lang="en-US" sz="2000" dirty="0"/>
              <a:t>contrast to larger studies among </a:t>
            </a:r>
            <a:r>
              <a:rPr lang="en-US" sz="2000" dirty="0" err="1"/>
              <a:t>monoinfected</a:t>
            </a:r>
            <a:r>
              <a:rPr lang="en-US" sz="2000" dirty="0"/>
              <a:t> patients, a lower response rate was observed among </a:t>
            </a:r>
            <a:r>
              <a:rPr lang="en-US" sz="2000" dirty="0" err="1"/>
              <a:t>coinfected</a:t>
            </a:r>
            <a:r>
              <a:rPr lang="en-US" sz="2000" dirty="0"/>
              <a:t> black patients treated with LDV/SOF (</a:t>
            </a:r>
            <a:r>
              <a:rPr lang="en-US" sz="2000"/>
              <a:t>SVR</a:t>
            </a:r>
            <a:r>
              <a:rPr lang="en-US" sz="2000" baseline="-25000"/>
              <a:t>12</a:t>
            </a:r>
            <a:r>
              <a:rPr lang="en-US" sz="2000"/>
              <a:t> </a:t>
            </a:r>
            <a:r>
              <a:rPr lang="en-US" sz="2000" smtClean="0"/>
              <a:t>: 90</a:t>
            </a:r>
            <a:r>
              <a:rPr lang="en-US" sz="2000" dirty="0"/>
              <a:t>%)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US" sz="2000" dirty="0"/>
              <a:t>LDV/SOF was well tolerated, with no treatment discontinuations due to adverse events and no adverse impact on HIV disease or its treatment</a:t>
            </a:r>
          </a:p>
          <a:p>
            <a:pPr lvl="1">
              <a:spcBef>
                <a:spcPts val="302"/>
              </a:spcBef>
            </a:pPr>
            <a:endParaRPr lang="en-US" sz="2800" dirty="0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2"/>
              </a:spcBef>
            </a:pPr>
            <a:endParaRPr lang="en-US" sz="19200" dirty="0" smtClean="0">
              <a:ea typeface="ＭＳ Ｐゴシック" pitchFamily="-1" charset="-128"/>
            </a:endParaRPr>
          </a:p>
        </p:txBody>
      </p:sp>
      <p:grpSp>
        <p:nvGrpSpPr>
          <p:cNvPr id="3" name="Grouper 5"/>
          <p:cNvGrpSpPr/>
          <p:nvPr/>
        </p:nvGrpSpPr>
        <p:grpSpPr>
          <a:xfrm>
            <a:off x="0" y="6570663"/>
            <a:ext cx="771095" cy="288111"/>
            <a:chOff x="0" y="6570663"/>
            <a:chExt cx="1281360" cy="288111"/>
          </a:xfrm>
        </p:grpSpPr>
        <p:sp>
          <p:nvSpPr>
            <p:cNvPr id="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06784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" name="ZoneTexte 23"/>
            <p:cNvSpPr txBox="1">
              <a:spLocks noChangeArrowheads="1"/>
            </p:cNvSpPr>
            <p:nvPr/>
          </p:nvSpPr>
          <p:spPr bwMode="auto">
            <a:xfrm>
              <a:off x="51355" y="6581775"/>
              <a:ext cx="123000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ION-4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985251" cy="1106488"/>
          </a:xfrm>
        </p:spPr>
        <p:txBody>
          <a:bodyPr/>
          <a:lstStyle/>
          <a:p>
            <a:pPr lvl="0"/>
            <a:r>
              <a:rPr lang="fr-FR" dirty="0" smtClean="0">
                <a:ea typeface="ＭＳ Ｐゴシック" pitchFamily="-1" charset="-128"/>
                <a:cs typeface="ＭＳ Ｐゴシック" pitchFamily="-1" charset="-128"/>
              </a:rPr>
              <a:t>ION-4 </a:t>
            </a:r>
            <a:r>
              <a:rPr lang="fr-FR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: LDV/SOF in HIV co-infection</a:t>
            </a:r>
            <a:endParaRPr lang="en-GB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292080" y="6562724"/>
            <a:ext cx="38180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Naggie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S. N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Engl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J Med. 2015 Aug 20;373(8):705-13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594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2352</TotalTime>
  <Words>808</Words>
  <Application>Microsoft Office PowerPoint</Application>
  <PresentationFormat>Affichage à l'écran (4:3)</PresentationFormat>
  <Paragraphs>233</Paragraphs>
  <Slides>8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HCV-trials.com 2015 </vt:lpstr>
      <vt:lpstr>ION-4 Study: LDV/SOF in HIV co-infection</vt:lpstr>
      <vt:lpstr>ION-4 Study: LDV/SOF in HIV co-infection</vt:lpstr>
      <vt:lpstr>ION-4 Study: LDV/SOF in HIV co-infection</vt:lpstr>
      <vt:lpstr>ION-4 Study: LDV/SOF in HIV co-infection</vt:lpstr>
      <vt:lpstr>ION-4 Study: LDV/SOF in HIV co-infection</vt:lpstr>
      <vt:lpstr>ION-4 Study: LDV/SOF in HIV co-infection</vt:lpstr>
      <vt:lpstr>ION-4 Study: LDV/SOF in HIV co-infection</vt:lpstr>
      <vt:lpstr>ION-4 Study: LDV/SOF in HIV co-infection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</cp:lastModifiedBy>
  <cp:revision>92</cp:revision>
  <dcterms:created xsi:type="dcterms:W3CDTF">2015-05-23T16:11:26Z</dcterms:created>
  <dcterms:modified xsi:type="dcterms:W3CDTF">2015-12-04T09:53:10Z</dcterms:modified>
</cp:coreProperties>
</file>