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xlsx" ContentType="application/vnd.openxmlformats-officedocument.spreadsheetml.sheet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63" r:id="rId3"/>
    <p:sldId id="267" r:id="rId4"/>
    <p:sldId id="266" r:id="rId5"/>
    <p:sldId id="268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9" clrIdx="0"/>
  <p:cmAuthor id="1" name="Utilisateur de Microsoft Office" initials="Office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3399"/>
    <a:srgbClr val="CCFFCC"/>
    <a:srgbClr val="FFC000"/>
    <a:srgbClr val="000066"/>
    <a:srgbClr val="53B2AD"/>
    <a:srgbClr val="00B2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93" autoAdjust="0"/>
  </p:normalViewPr>
  <p:slideViewPr>
    <p:cSldViewPr snapToGrid="0" snapToObjects="1">
      <p:cViewPr varScale="1">
        <p:scale>
          <a:sx n="86" d="100"/>
          <a:sy n="86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>
        <c:manualLayout>
          <c:layoutTarget val="inner"/>
          <c:xMode val="edge"/>
          <c:yMode val="edge"/>
          <c:x val="5.8519650173833218E-2"/>
          <c:y val="0.10842392596900202"/>
          <c:w val="0.92611722471358304"/>
          <c:h val="0.78575016839873102"/>
        </c:manualLayout>
      </c:layout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200"/>
            </a:solidFill>
          </c:spPr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CCFFCC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Pt>
            <c:idx val="5"/>
            <c:spPr>
              <a:solidFill>
                <a:srgbClr val="0070C0"/>
              </a:solidFill>
            </c:spPr>
          </c:dPt>
          <c:dPt>
            <c:idx val="6"/>
            <c:spPr>
              <a:solidFill>
                <a:srgbClr val="0070C0"/>
              </a:solidFill>
            </c:spPr>
          </c:dPt>
          <c:dPt>
            <c:idx val="7"/>
            <c:spPr>
              <a:solidFill>
                <a:srgbClr val="0070C0"/>
              </a:solidFill>
            </c:spPr>
          </c:dPt>
          <c:dPt>
            <c:idx val="8"/>
            <c:spPr>
              <a:solidFill>
                <a:srgbClr val="CCFFCC"/>
              </a:solidFill>
            </c:spPr>
          </c:dPt>
          <c:dPt>
            <c:idx val="9"/>
            <c:spPr>
              <a:solidFill>
                <a:srgbClr val="00B0F0"/>
              </a:solidFill>
            </c:spPr>
          </c:dPt>
          <c:dPt>
            <c:idx val="10"/>
            <c:spPr>
              <a:solidFill>
                <a:srgbClr val="00B0F0"/>
              </a:solidFill>
            </c:spPr>
          </c:dPt>
          <c:dPt>
            <c:idx val="11"/>
            <c:spPr>
              <a:solidFill>
                <a:srgbClr val="00B0F0"/>
              </a:solidFill>
            </c:spPr>
          </c:dPt>
          <c:dPt>
            <c:idx val="12"/>
            <c:spPr>
              <a:solidFill>
                <a:srgbClr val="FFFF00"/>
              </a:solidFill>
            </c:spPr>
          </c:dPt>
          <c:dPt>
            <c:idx val="13"/>
            <c:spPr>
              <a:solidFill>
                <a:srgbClr val="FFFF00"/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Calibri" pitchFamily="34" charset="0"/>
                  </a:defRPr>
                </a:pPr>
                <a:endParaRPr lang="fr-FR"/>
              </a:p>
            </c:txPr>
            <c:showVal val="1"/>
          </c:dLbls>
          <c:cat>
            <c:numRef>
              <c:f>Feuil1!$A$2:$A$13</c:f>
              <c:numCache>
                <c:formatCode>General</c:formatCode>
                <c:ptCount val="12"/>
                <c:pt idx="0">
                  <c:v>18</c:v>
                </c:pt>
                <c:pt idx="1">
                  <c:v>18</c:v>
                </c:pt>
                <c:pt idx="2">
                  <c:v>19</c:v>
                </c:pt>
                <c:pt idx="3">
                  <c:v>18</c:v>
                </c:pt>
                <c:pt idx="5">
                  <c:v>19</c:v>
                </c:pt>
                <c:pt idx="6">
                  <c:v>11</c:v>
                </c:pt>
                <c:pt idx="7">
                  <c:v>7</c:v>
                </c:pt>
                <c:pt idx="9">
                  <c:v>18</c:v>
                </c:pt>
                <c:pt idx="10">
                  <c:v>9</c:v>
                </c:pt>
                <c:pt idx="11">
                  <c:v>8</c:v>
                </c:pt>
              </c:numCache>
            </c:num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100</c:v>
                </c:pt>
                <c:pt idx="1">
                  <c:v>88.9</c:v>
                </c:pt>
                <c:pt idx="2">
                  <c:v>100</c:v>
                </c:pt>
                <c:pt idx="3">
                  <c:v>100</c:v>
                </c:pt>
                <c:pt idx="5">
                  <c:v>57.9</c:v>
                </c:pt>
                <c:pt idx="6">
                  <c:v>81.8</c:v>
                </c:pt>
                <c:pt idx="7">
                  <c:v>14.3</c:v>
                </c:pt>
                <c:pt idx="9">
                  <c:v>72.2</c:v>
                </c:pt>
                <c:pt idx="10">
                  <c:v>100</c:v>
                </c:pt>
                <c:pt idx="11">
                  <c:v>37.5</c:v>
                </c:pt>
              </c:numCache>
            </c:numRef>
          </c:val>
        </c:ser>
        <c:dLbls/>
        <c:gapWidth val="51"/>
        <c:axId val="82142336"/>
        <c:axId val="82143872"/>
      </c:barChart>
      <c:catAx>
        <c:axId val="82142336"/>
        <c:scaling>
          <c:orientation val="minMax"/>
        </c:scaling>
        <c:axPos val="b"/>
        <c:numFmt formatCode="General" sourceLinked="1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200">
                <a:solidFill>
                  <a:srgbClr val="000066"/>
                </a:solidFill>
              </a:defRPr>
            </a:pPr>
            <a:endParaRPr lang="fr-FR"/>
          </a:p>
        </c:txPr>
        <c:crossAx val="82143872"/>
        <c:crosses val="autoZero"/>
        <c:auto val="1"/>
        <c:lblAlgn val="ctr"/>
        <c:lblOffset val="100"/>
      </c:catAx>
      <c:valAx>
        <c:axId val="82143872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400" b="0">
                <a:solidFill>
                  <a:srgbClr val="000066"/>
                </a:solidFill>
              </a:defRPr>
            </a:pPr>
            <a:endParaRPr lang="fr-FR"/>
          </a:p>
        </c:txPr>
        <c:crossAx val="82142336"/>
        <c:crosses val="autoZero"/>
        <c:crossBetween val="between"/>
        <c:majorUnit val="25"/>
      </c:valAx>
    </c:plotArea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18/08/2015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3162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35" name="AutoShape 162"/>
          <p:cNvSpPr>
            <a:spLocks noChangeArrowheads="1"/>
          </p:cNvSpPr>
          <p:nvPr/>
        </p:nvSpPr>
        <p:spPr bwMode="auto">
          <a:xfrm>
            <a:off x="-1" y="6570663"/>
            <a:ext cx="112888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36" name="ZoneTexte 23"/>
          <p:cNvSpPr txBox="1">
            <a:spLocks noChangeArrowheads="1"/>
          </p:cNvSpPr>
          <p:nvPr/>
        </p:nvSpPr>
        <p:spPr bwMode="auto">
          <a:xfrm>
            <a:off x="51355" y="6581775"/>
            <a:ext cx="10775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2D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OBV/PTV/r in treatment-experienced Japanese patients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Chayama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K.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2015;61:1523-32</a:t>
            </a:r>
            <a:endParaRPr lang="fr-F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4" name="Espace réservé du contenu 2"/>
          <p:cNvSpPr>
            <a:spLocks/>
          </p:cNvSpPr>
          <p:nvPr/>
        </p:nvSpPr>
        <p:spPr bwMode="auto">
          <a:xfrm>
            <a:off x="211197" y="5475376"/>
            <a:ext cx="8982075" cy="109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dirty="0" smtClean="0">
                <a:solidFill>
                  <a:srgbClr val="000066"/>
                </a:solidFill>
              </a:rPr>
              <a:t>Primary </a:t>
            </a:r>
            <a:r>
              <a:rPr lang="en-US" dirty="0">
                <a:solidFill>
                  <a:srgbClr val="000066"/>
                </a:solidFill>
              </a:rPr>
              <a:t>endpoint : SVR</a:t>
            </a:r>
            <a:r>
              <a:rPr lang="en-US" baseline="-25000" dirty="0">
                <a:solidFill>
                  <a:srgbClr val="000066"/>
                </a:solidFill>
              </a:rPr>
              <a:t>24</a:t>
            </a:r>
            <a:r>
              <a:rPr lang="en-US" dirty="0">
                <a:solidFill>
                  <a:srgbClr val="000066"/>
                </a:solidFill>
              </a:rPr>
              <a:t> (HCV RNA &lt; 25 IU</a:t>
            </a:r>
            <a:r>
              <a:rPr lang="en-US" dirty="0" smtClean="0">
                <a:solidFill>
                  <a:srgbClr val="000066"/>
                </a:solidFill>
              </a:rPr>
              <a:t>/ml)</a:t>
            </a:r>
            <a:r>
              <a:rPr lang="en-US" dirty="0">
                <a:solidFill>
                  <a:srgbClr val="000066"/>
                </a:solidFill>
              </a:rPr>
              <a:t>, by intent-to-treat-analysis, with expected rate of 80%, two-sided 95% CI</a:t>
            </a:r>
          </a:p>
        </p:txBody>
      </p:sp>
      <p:sp>
        <p:nvSpPr>
          <p:cNvPr id="55" name="Espace réservé du contenu 2"/>
          <p:cNvSpPr txBox="1">
            <a:spLocks/>
          </p:cNvSpPr>
          <p:nvPr/>
        </p:nvSpPr>
        <p:spPr bwMode="auto">
          <a:xfrm>
            <a:off x="108000" y="118800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30911" y="4999462"/>
            <a:ext cx="8656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Co-formulated ombitasvir (OBV)/paritaprevir (PTV)/rironavir (r) </a:t>
            </a:r>
            <a:r>
              <a:rPr lang="en-US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:</a:t>
            </a:r>
            <a:br>
              <a:rPr lang="en-US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</a:br>
            <a:r>
              <a:rPr lang="en-US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25/100 </a:t>
            </a:r>
            <a:r>
              <a: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or 150/100 mg qd = 2 tablets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611563" y="4330492"/>
            <a:ext cx="8295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</a:rPr>
              <a:t>* Randomisation was stratified by prior treatment response (null or partial for genotype 1b;  null, partial or relapse for genotype 2) 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611563" y="4775042"/>
            <a:ext cx="8275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</a:rPr>
              <a:t>** Liver biopsy with Metavir ≤ F3 or Ishak ≤ 4, or Fibrotest® ≤ 0.72 + APRI ≤ 2, or Fibroscan &lt; 9.6 kPa</a:t>
            </a:r>
          </a:p>
        </p:txBody>
      </p:sp>
      <p:cxnSp>
        <p:nvCxnSpPr>
          <p:cNvPr id="59" name="Connecteur droit 66"/>
          <p:cNvCxnSpPr>
            <a:cxnSpLocks noChangeShapeType="1"/>
          </p:cNvCxnSpPr>
          <p:nvPr/>
        </p:nvCxnSpPr>
        <p:spPr bwMode="auto">
          <a:xfrm>
            <a:off x="3875371" y="2078349"/>
            <a:ext cx="0" cy="349386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64" name="Oval 170"/>
          <p:cNvSpPr>
            <a:spLocks noChangeArrowheads="1"/>
          </p:cNvSpPr>
          <p:nvPr/>
        </p:nvSpPr>
        <p:spPr bwMode="auto">
          <a:xfrm>
            <a:off x="2962842" y="1235647"/>
            <a:ext cx="1825058" cy="81653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 : 1 : 1 in GT 1b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 in GT 2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79" name="Rectangle 8"/>
          <p:cNvSpPr>
            <a:spLocks noChangeArrowheads="1"/>
          </p:cNvSpPr>
          <p:nvPr/>
        </p:nvSpPr>
        <p:spPr bwMode="auto">
          <a:xfrm>
            <a:off x="4719622" y="1860121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18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0" name="Rectangle 8"/>
          <p:cNvSpPr>
            <a:spLocks noChangeArrowheads="1"/>
          </p:cNvSpPr>
          <p:nvPr/>
        </p:nvSpPr>
        <p:spPr bwMode="auto">
          <a:xfrm>
            <a:off x="4719622" y="2220672"/>
            <a:ext cx="6559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18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1" name="Rectangle 8"/>
          <p:cNvSpPr>
            <a:spLocks noChangeArrowheads="1"/>
          </p:cNvSpPr>
          <p:nvPr/>
        </p:nvSpPr>
        <p:spPr bwMode="auto">
          <a:xfrm>
            <a:off x="4719622" y="2941774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18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2" name="Rectangle 8"/>
          <p:cNvSpPr>
            <a:spLocks noChangeArrowheads="1"/>
          </p:cNvSpPr>
          <p:nvPr/>
        </p:nvSpPr>
        <p:spPr bwMode="auto">
          <a:xfrm>
            <a:off x="4719622" y="2581223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19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83" name="Connecteur droit 66"/>
          <p:cNvCxnSpPr>
            <a:cxnSpLocks noChangeShapeType="1"/>
          </p:cNvCxnSpPr>
          <p:nvPr/>
        </p:nvCxnSpPr>
        <p:spPr bwMode="auto">
          <a:xfrm>
            <a:off x="3027938" y="2696028"/>
            <a:ext cx="169486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none" w="med" len="med"/>
          </a:ln>
        </p:spPr>
      </p:cxnSp>
      <p:cxnSp>
        <p:nvCxnSpPr>
          <p:cNvPr id="88" name="Connecteur en angle 87"/>
          <p:cNvCxnSpPr/>
          <p:nvPr/>
        </p:nvCxnSpPr>
        <p:spPr bwMode="auto">
          <a:xfrm rot="10800000" flipV="1">
            <a:off x="5398533" y="2155196"/>
            <a:ext cx="12700" cy="721349"/>
          </a:xfrm>
          <a:prstGeom prst="bentConnector3">
            <a:avLst>
              <a:gd name="adj1" fmla="val 5400000"/>
            </a:avLst>
          </a:prstGeom>
          <a:solidFill>
            <a:schemeClr val="accent1"/>
          </a:solidFill>
          <a:ln w="28575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9" name="Connecteur en angle 88"/>
          <p:cNvCxnSpPr/>
          <p:nvPr/>
        </p:nvCxnSpPr>
        <p:spPr bwMode="auto">
          <a:xfrm rot="10800000" flipV="1">
            <a:off x="5401698" y="2508519"/>
            <a:ext cx="12700" cy="721349"/>
          </a:xfrm>
          <a:prstGeom prst="bentConnector3">
            <a:avLst>
              <a:gd name="adj1" fmla="val 5400000"/>
            </a:avLst>
          </a:prstGeom>
          <a:solidFill>
            <a:schemeClr val="accent1"/>
          </a:solidFill>
          <a:ln w="28575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0" name="Line 172"/>
          <p:cNvSpPr>
            <a:spLocks noChangeShapeType="1"/>
          </p:cNvSpPr>
          <p:nvPr/>
        </p:nvSpPr>
        <p:spPr bwMode="auto">
          <a:xfrm>
            <a:off x="8205896" y="1834653"/>
            <a:ext cx="0" cy="226795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1" name="Line 172"/>
          <p:cNvSpPr>
            <a:spLocks noChangeShapeType="1"/>
          </p:cNvSpPr>
          <p:nvPr/>
        </p:nvSpPr>
        <p:spPr bwMode="auto">
          <a:xfrm>
            <a:off x="6949887" y="1797989"/>
            <a:ext cx="0" cy="226795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3" name="Oval 110"/>
          <p:cNvSpPr>
            <a:spLocks noChangeArrowheads="1"/>
          </p:cNvSpPr>
          <p:nvPr/>
        </p:nvSpPr>
        <p:spPr bwMode="auto">
          <a:xfrm>
            <a:off x="7917765" y="129325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4" name="Oval 110"/>
          <p:cNvSpPr>
            <a:spLocks noChangeArrowheads="1"/>
          </p:cNvSpPr>
          <p:nvPr/>
        </p:nvSpPr>
        <p:spPr bwMode="auto">
          <a:xfrm>
            <a:off x="6661756" y="129325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9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7869260"/>
              </p:ext>
            </p:extLst>
          </p:nvPr>
        </p:nvGraphicFramePr>
        <p:xfrm>
          <a:off x="5398533" y="2009528"/>
          <a:ext cx="1554718" cy="286512"/>
        </p:xfrm>
        <a:graphic>
          <a:graphicData uri="http://schemas.openxmlformats.org/drawingml/2006/table">
            <a:tbl>
              <a:tblPr/>
              <a:tblGrid>
                <a:gridCol w="1554718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OBV/PTV100/r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575743"/>
              </p:ext>
            </p:extLst>
          </p:nvPr>
        </p:nvGraphicFramePr>
        <p:xfrm>
          <a:off x="5398532" y="2371409"/>
          <a:ext cx="1554719" cy="286512"/>
        </p:xfrm>
        <a:graphic>
          <a:graphicData uri="http://schemas.openxmlformats.org/drawingml/2006/table">
            <a:tbl>
              <a:tblPr/>
              <a:tblGrid>
                <a:gridCol w="1554719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OBV/PTV150/r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0747487"/>
              </p:ext>
            </p:extLst>
          </p:nvPr>
        </p:nvGraphicFramePr>
        <p:xfrm>
          <a:off x="5398532" y="3095171"/>
          <a:ext cx="2808001" cy="286512"/>
        </p:xfrm>
        <a:graphic>
          <a:graphicData uri="http://schemas.openxmlformats.org/drawingml/2006/table">
            <a:tbl>
              <a:tblPr/>
              <a:tblGrid>
                <a:gridCol w="2808001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OBV/PTV150/r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0966550"/>
              </p:ext>
            </p:extLst>
          </p:nvPr>
        </p:nvGraphicFramePr>
        <p:xfrm>
          <a:off x="5398533" y="3818933"/>
          <a:ext cx="1554718" cy="286512"/>
        </p:xfrm>
        <a:graphic>
          <a:graphicData uri="http://schemas.openxmlformats.org/drawingml/2006/table">
            <a:tbl>
              <a:tblPr/>
              <a:tblGrid>
                <a:gridCol w="155471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OBV/PTV150/r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0277156"/>
              </p:ext>
            </p:extLst>
          </p:nvPr>
        </p:nvGraphicFramePr>
        <p:xfrm>
          <a:off x="5398533" y="2733290"/>
          <a:ext cx="2808000" cy="286512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26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OBV/PTV100/r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9090717"/>
              </p:ext>
            </p:extLst>
          </p:nvPr>
        </p:nvGraphicFramePr>
        <p:xfrm>
          <a:off x="5398533" y="3457052"/>
          <a:ext cx="1554718" cy="286512"/>
        </p:xfrm>
        <a:graphic>
          <a:graphicData uri="http://schemas.openxmlformats.org/drawingml/2006/table">
            <a:tbl>
              <a:tblPr/>
              <a:tblGrid>
                <a:gridCol w="1554718"/>
              </a:tblGrid>
              <a:tr h="26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OBV/PTV100/r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102" name="Connecteur droit 66"/>
          <p:cNvCxnSpPr>
            <a:cxnSpLocks noChangeShapeType="1"/>
          </p:cNvCxnSpPr>
          <p:nvPr/>
        </p:nvCxnSpPr>
        <p:spPr bwMode="auto">
          <a:xfrm>
            <a:off x="3027938" y="3734492"/>
            <a:ext cx="169486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none" w="med" len="med"/>
          </a:ln>
        </p:spPr>
      </p:cxnSp>
      <p:sp>
        <p:nvSpPr>
          <p:cNvPr id="103" name="AutoShape 162"/>
          <p:cNvSpPr>
            <a:spLocks noChangeArrowheads="1"/>
          </p:cNvSpPr>
          <p:nvPr/>
        </p:nvSpPr>
        <p:spPr bwMode="auto">
          <a:xfrm>
            <a:off x="65752" y="1968798"/>
            <a:ext cx="3056223" cy="228147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Japanese patients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18-75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1b or 2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Failure to prior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No cirrhosis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US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4" name="Rectangle 8"/>
          <p:cNvSpPr>
            <a:spLocks noChangeArrowheads="1"/>
          </p:cNvSpPr>
          <p:nvPr/>
        </p:nvSpPr>
        <p:spPr bwMode="auto">
          <a:xfrm>
            <a:off x="3303254" y="2428490"/>
            <a:ext cx="11442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dirty="0" smtClean="0">
                <a:solidFill>
                  <a:srgbClr val="0070C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1b</a:t>
            </a:r>
            <a:endParaRPr lang="en-US" sz="1400" b="1" dirty="0">
              <a:solidFill>
                <a:srgbClr val="0070C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351424" y="3470258"/>
            <a:ext cx="1047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en-US" sz="1400" b="1" dirty="0" smtClean="0">
                <a:solidFill>
                  <a:srgbClr val="0070C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2</a:t>
            </a:r>
            <a:endParaRPr lang="en-US" sz="1400" b="1" dirty="0">
              <a:solidFill>
                <a:srgbClr val="0070C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6" name="Rectangle 8"/>
          <p:cNvSpPr>
            <a:spLocks noChangeArrowheads="1"/>
          </p:cNvSpPr>
          <p:nvPr/>
        </p:nvSpPr>
        <p:spPr bwMode="auto">
          <a:xfrm>
            <a:off x="4745749" y="3656290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18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7" name="Rectangle 8"/>
          <p:cNvSpPr>
            <a:spLocks noChangeArrowheads="1"/>
          </p:cNvSpPr>
          <p:nvPr/>
        </p:nvSpPr>
        <p:spPr bwMode="auto">
          <a:xfrm>
            <a:off x="4745749" y="3269819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19</a:t>
            </a:r>
            <a:endParaRPr lang="en-US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37" name="Connecteur en angle 36"/>
          <p:cNvCxnSpPr/>
          <p:nvPr/>
        </p:nvCxnSpPr>
        <p:spPr bwMode="auto">
          <a:xfrm rot="10800000" flipV="1">
            <a:off x="5404053" y="3530157"/>
            <a:ext cx="12700" cy="397346"/>
          </a:xfrm>
          <a:prstGeom prst="bentConnector3">
            <a:avLst>
              <a:gd name="adj1" fmla="val 5400000"/>
            </a:avLst>
          </a:prstGeom>
          <a:solidFill>
            <a:schemeClr val="accent1"/>
          </a:solidFill>
          <a:ln w="28575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871319970"/>
              </p:ext>
            </p:extLst>
          </p:nvPr>
        </p:nvGraphicFramePr>
        <p:xfrm>
          <a:off x="269370" y="1758307"/>
          <a:ext cx="8621736" cy="4558800"/>
        </p:xfrm>
        <a:graphic>
          <a:graphicData uri="http://schemas.openxmlformats.org/drawingml/2006/table">
            <a:tbl>
              <a:tblPr/>
              <a:tblGrid>
                <a:gridCol w="1182059"/>
                <a:gridCol w="1431061"/>
                <a:gridCol w="1001436"/>
                <a:gridCol w="1001436"/>
                <a:gridCol w="1001436"/>
                <a:gridCol w="1001436"/>
                <a:gridCol w="1001436"/>
                <a:gridCol w="1001436"/>
              </a:tblGrid>
              <a:tr h="164106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01277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150/r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150/r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150/r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492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92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0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680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F1-F2,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F3,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492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Response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 prior treatment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-1" y="6570663"/>
            <a:ext cx="112888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" name="ZoneTexte 23"/>
          <p:cNvSpPr txBox="1">
            <a:spLocks noChangeArrowheads="1"/>
          </p:cNvSpPr>
          <p:nvPr/>
        </p:nvSpPr>
        <p:spPr bwMode="auto">
          <a:xfrm>
            <a:off x="51355" y="6581775"/>
            <a:ext cx="10775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2D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OBV/PTV/r in treatment-experienced Japanese patients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Chayama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K.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2015;61:1523-32</a:t>
            </a:r>
            <a:endParaRPr lang="fr-F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71549" y="1116000"/>
            <a:ext cx="7987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AutoShape 162"/>
          <p:cNvSpPr>
            <a:spLocks noChangeArrowheads="1"/>
          </p:cNvSpPr>
          <p:nvPr/>
        </p:nvSpPr>
        <p:spPr bwMode="auto">
          <a:xfrm>
            <a:off x="-1" y="6570663"/>
            <a:ext cx="112888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1" name="ZoneTexte 23"/>
          <p:cNvSpPr txBox="1">
            <a:spLocks noChangeArrowheads="1"/>
          </p:cNvSpPr>
          <p:nvPr/>
        </p:nvSpPr>
        <p:spPr bwMode="auto">
          <a:xfrm>
            <a:off x="51355" y="6581775"/>
            <a:ext cx="10775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2D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OBV/PTV/r in treatment-experienced Japanese patients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3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Chayama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K.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2015;61:1523-32</a:t>
            </a:r>
            <a:endParaRPr lang="fr-F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4" name="Rectangle 6"/>
          <p:cNvSpPr>
            <a:spLocks noChangeArrowheads="1"/>
          </p:cNvSpPr>
          <p:nvPr/>
        </p:nvSpPr>
        <p:spPr bwMode="auto">
          <a:xfrm>
            <a:off x="971549" y="1116000"/>
            <a:ext cx="7987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24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25 IU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06" name="Graphique 105"/>
          <p:cNvGraphicFramePr/>
          <p:nvPr>
            <p:extLst>
              <p:ext uri="{D42A27DB-BD31-4B8C-83A1-F6EECF244321}">
                <p14:modId xmlns:p14="http://schemas.microsoft.com/office/powerpoint/2010/main" xmlns="" val="3295074598"/>
              </p:ext>
            </p:extLst>
          </p:nvPr>
        </p:nvGraphicFramePr>
        <p:xfrm>
          <a:off x="20293" y="2456494"/>
          <a:ext cx="9145087" cy="2356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8" name="ZoneTexte 107"/>
          <p:cNvSpPr txBox="1"/>
          <p:nvPr/>
        </p:nvSpPr>
        <p:spPr>
          <a:xfrm>
            <a:off x="387488" y="459924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000066"/>
                </a:solidFill>
              </a:rPr>
              <a:t>n</a:t>
            </a:r>
            <a:endParaRPr lang="fr-FR" sz="1400" b="1" dirty="0">
              <a:solidFill>
                <a:srgbClr val="000066"/>
              </a:solidFill>
            </a:endParaRPr>
          </a:p>
        </p:txBody>
      </p:sp>
      <p:sp>
        <p:nvSpPr>
          <p:cNvPr id="114" name="Rectangle 40"/>
          <p:cNvSpPr>
            <a:spLocks noChangeArrowheads="1"/>
          </p:cNvSpPr>
          <p:nvPr/>
        </p:nvSpPr>
        <p:spPr bwMode="auto">
          <a:xfrm>
            <a:off x="4246433" y="4864784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All</a:t>
            </a:r>
            <a:endParaRPr lang="en-GB" sz="14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15" name="Rectangle 40"/>
          <p:cNvSpPr>
            <a:spLocks noChangeArrowheads="1"/>
          </p:cNvSpPr>
          <p:nvPr/>
        </p:nvSpPr>
        <p:spPr bwMode="auto">
          <a:xfrm>
            <a:off x="4963505" y="4864784"/>
            <a:ext cx="364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2a</a:t>
            </a:r>
            <a:endParaRPr lang="en-GB" sz="14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18" name="Rectangle 40"/>
          <p:cNvSpPr>
            <a:spLocks noChangeArrowheads="1"/>
          </p:cNvSpPr>
          <p:nvPr/>
        </p:nvSpPr>
        <p:spPr bwMode="auto">
          <a:xfrm>
            <a:off x="7793326" y="4864784"/>
            <a:ext cx="364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2a</a:t>
            </a:r>
            <a:endParaRPr lang="en-GB" sz="14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21" name="Text Box 148"/>
          <p:cNvSpPr txBox="1">
            <a:spLocks noChangeArrowheads="1"/>
          </p:cNvSpPr>
          <p:nvPr/>
        </p:nvSpPr>
        <p:spPr bwMode="auto">
          <a:xfrm>
            <a:off x="135294" y="2298169"/>
            <a:ext cx="367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123" name="Rectangle 40"/>
          <p:cNvSpPr>
            <a:spLocks noChangeArrowheads="1"/>
          </p:cNvSpPr>
          <p:nvPr/>
        </p:nvSpPr>
        <p:spPr bwMode="auto">
          <a:xfrm>
            <a:off x="5666954" y="4864784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2b</a:t>
            </a:r>
            <a:endParaRPr lang="en-GB" sz="14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25" name="Rectangle 40"/>
          <p:cNvSpPr>
            <a:spLocks noChangeArrowheads="1"/>
          </p:cNvSpPr>
          <p:nvPr/>
        </p:nvSpPr>
        <p:spPr bwMode="auto">
          <a:xfrm>
            <a:off x="8496776" y="4864784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2b</a:t>
            </a:r>
            <a:endParaRPr lang="en-GB" sz="14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26" name="Rectangle 40"/>
          <p:cNvSpPr>
            <a:spLocks noChangeArrowheads="1"/>
          </p:cNvSpPr>
          <p:nvPr/>
        </p:nvSpPr>
        <p:spPr bwMode="auto">
          <a:xfrm>
            <a:off x="7076254" y="4864784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All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231053" y="1693744"/>
            <a:ext cx="7099052" cy="712006"/>
            <a:chOff x="9446139" y="1957114"/>
            <a:chExt cx="7099052" cy="712006"/>
          </a:xfrm>
        </p:grpSpPr>
        <p:sp>
          <p:nvSpPr>
            <p:cNvPr id="96" name="AutoShape 165"/>
            <p:cNvSpPr>
              <a:spLocks noChangeArrowheads="1"/>
            </p:cNvSpPr>
            <p:nvPr/>
          </p:nvSpPr>
          <p:spPr bwMode="auto">
            <a:xfrm>
              <a:off x="9446139" y="1957114"/>
              <a:ext cx="7099052" cy="71200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7" name="Rectangle 3"/>
            <p:cNvSpPr>
              <a:spLocks noChangeArrowheads="1"/>
            </p:cNvSpPr>
            <p:nvPr/>
          </p:nvSpPr>
          <p:spPr bwMode="auto">
            <a:xfrm>
              <a:off x="9558227" y="2068108"/>
              <a:ext cx="180000" cy="180000"/>
            </a:xfrm>
            <a:prstGeom prst="rect">
              <a:avLst/>
            </a:prstGeom>
            <a:solidFill>
              <a:srgbClr val="00B2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8" name="ZoneTexte 84"/>
            <p:cNvSpPr txBox="1">
              <a:spLocks noChangeArrowheads="1"/>
            </p:cNvSpPr>
            <p:nvPr/>
          </p:nvSpPr>
          <p:spPr bwMode="auto">
            <a:xfrm>
              <a:off x="9715390" y="1973442"/>
              <a:ext cx="21456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OBV/PTV100/r 12W</a:t>
              </a:r>
            </a:p>
          </p:txBody>
        </p:sp>
        <p:sp>
          <p:nvSpPr>
            <p:cNvPr id="100" name="Rectangle 3"/>
            <p:cNvSpPr>
              <a:spLocks noChangeArrowheads="1"/>
            </p:cNvSpPr>
            <p:nvPr/>
          </p:nvSpPr>
          <p:spPr bwMode="auto">
            <a:xfrm>
              <a:off x="11898079" y="2068108"/>
              <a:ext cx="180000" cy="1800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1" name="ZoneTexte 84"/>
            <p:cNvSpPr txBox="1">
              <a:spLocks noChangeArrowheads="1"/>
            </p:cNvSpPr>
            <p:nvPr/>
          </p:nvSpPr>
          <p:spPr bwMode="auto">
            <a:xfrm>
              <a:off x="12055242" y="1973442"/>
              <a:ext cx="21595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OBV/PTV100/r 24W</a:t>
              </a:r>
            </a:p>
          </p:txBody>
        </p:sp>
        <p:sp>
          <p:nvSpPr>
            <p:cNvPr id="102" name="Rectangle 3"/>
            <p:cNvSpPr>
              <a:spLocks noChangeArrowheads="1"/>
            </p:cNvSpPr>
            <p:nvPr/>
          </p:nvSpPr>
          <p:spPr bwMode="auto">
            <a:xfrm>
              <a:off x="14242376" y="2068108"/>
              <a:ext cx="180000" cy="180000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3" name="ZoneTexte 84"/>
            <p:cNvSpPr txBox="1">
              <a:spLocks noChangeArrowheads="1"/>
            </p:cNvSpPr>
            <p:nvPr/>
          </p:nvSpPr>
          <p:spPr bwMode="auto">
            <a:xfrm>
              <a:off x="14399539" y="1973442"/>
              <a:ext cx="21456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OBV/PTV100/r 12W</a:t>
              </a:r>
            </a:p>
          </p:txBody>
        </p:sp>
        <p:sp>
          <p:nvSpPr>
            <p:cNvPr id="128" name="Rectangle 3"/>
            <p:cNvSpPr>
              <a:spLocks noChangeArrowheads="1"/>
            </p:cNvSpPr>
            <p:nvPr/>
          </p:nvSpPr>
          <p:spPr bwMode="auto">
            <a:xfrm>
              <a:off x="9558227" y="2382535"/>
              <a:ext cx="180000" cy="1800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9" name="ZoneTexte 84"/>
            <p:cNvSpPr txBox="1">
              <a:spLocks noChangeArrowheads="1"/>
            </p:cNvSpPr>
            <p:nvPr/>
          </p:nvSpPr>
          <p:spPr bwMode="auto">
            <a:xfrm>
              <a:off x="9715390" y="2287869"/>
              <a:ext cx="21456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OBV/PTV150/r 12W</a:t>
              </a:r>
            </a:p>
          </p:txBody>
        </p:sp>
        <p:sp>
          <p:nvSpPr>
            <p:cNvPr id="130" name="Rectangle 3"/>
            <p:cNvSpPr>
              <a:spLocks noChangeArrowheads="1"/>
            </p:cNvSpPr>
            <p:nvPr/>
          </p:nvSpPr>
          <p:spPr bwMode="auto">
            <a:xfrm>
              <a:off x="11898079" y="2382535"/>
              <a:ext cx="180000" cy="1800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1" name="ZoneTexte 84"/>
            <p:cNvSpPr txBox="1">
              <a:spLocks noChangeArrowheads="1"/>
            </p:cNvSpPr>
            <p:nvPr/>
          </p:nvSpPr>
          <p:spPr bwMode="auto">
            <a:xfrm>
              <a:off x="12055242" y="2287869"/>
              <a:ext cx="21595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OBV/PTV150/r 24W</a:t>
              </a:r>
            </a:p>
          </p:txBody>
        </p:sp>
        <p:sp>
          <p:nvSpPr>
            <p:cNvPr id="132" name="Rectangle 3"/>
            <p:cNvSpPr>
              <a:spLocks noChangeArrowheads="1"/>
            </p:cNvSpPr>
            <p:nvPr/>
          </p:nvSpPr>
          <p:spPr bwMode="auto">
            <a:xfrm>
              <a:off x="14242376" y="2382535"/>
              <a:ext cx="180000" cy="180000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3" name="ZoneTexte 84"/>
            <p:cNvSpPr txBox="1">
              <a:spLocks noChangeArrowheads="1"/>
            </p:cNvSpPr>
            <p:nvPr/>
          </p:nvSpPr>
          <p:spPr bwMode="auto">
            <a:xfrm>
              <a:off x="14399539" y="2287869"/>
              <a:ext cx="21456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OBV/PTV150/r 12W</a:t>
              </a:r>
            </a:p>
          </p:txBody>
        </p:sp>
      </p:grpSp>
      <p:cxnSp>
        <p:nvCxnSpPr>
          <p:cNvPr id="136" name="Connecteur droit 135"/>
          <p:cNvCxnSpPr/>
          <p:nvPr/>
        </p:nvCxnSpPr>
        <p:spPr bwMode="auto">
          <a:xfrm>
            <a:off x="564443" y="5143092"/>
            <a:ext cx="28173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7" name="ZoneTexte 86"/>
          <p:cNvSpPr txBox="1">
            <a:spLocks noChangeArrowheads="1"/>
          </p:cNvSpPr>
          <p:nvPr/>
        </p:nvSpPr>
        <p:spPr bwMode="auto">
          <a:xfrm>
            <a:off x="1306437" y="5168976"/>
            <a:ext cx="1266693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Genotype 1b</a:t>
            </a:r>
          </a:p>
        </p:txBody>
      </p:sp>
      <p:cxnSp>
        <p:nvCxnSpPr>
          <p:cNvPr id="138" name="Connecteur droit 137"/>
          <p:cNvCxnSpPr/>
          <p:nvPr/>
        </p:nvCxnSpPr>
        <p:spPr bwMode="auto">
          <a:xfrm>
            <a:off x="4155300" y="5143092"/>
            <a:ext cx="48807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ZoneTexte 86"/>
          <p:cNvSpPr txBox="1">
            <a:spLocks noChangeArrowheads="1"/>
          </p:cNvSpPr>
          <p:nvPr/>
        </p:nvSpPr>
        <p:spPr bwMode="auto">
          <a:xfrm>
            <a:off x="6014483" y="5168976"/>
            <a:ext cx="116238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Genotype 2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0050829"/>
              </p:ext>
            </p:extLst>
          </p:nvPr>
        </p:nvGraphicFramePr>
        <p:xfrm>
          <a:off x="43559" y="5504596"/>
          <a:ext cx="8965790" cy="920880"/>
        </p:xfrm>
        <a:graphic>
          <a:graphicData uri="http://schemas.openxmlformats.org/drawingml/2006/table">
            <a:tbl>
              <a:tblPr/>
              <a:tblGrid>
                <a:gridCol w="1498802"/>
                <a:gridCol w="297455"/>
                <a:gridCol w="2335577"/>
                <a:gridCol w="566756"/>
                <a:gridCol w="2242545"/>
                <a:gridCol w="587741"/>
                <a:gridCol w="1436914"/>
              </a:tblGrid>
              <a:tr h="149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Early discontinuation</a:t>
                      </a:r>
                      <a:b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for AE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On-treatment failure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60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12888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ZoneTexte 23"/>
          <p:cNvSpPr txBox="1">
            <a:spLocks noChangeArrowheads="1"/>
          </p:cNvSpPr>
          <p:nvPr/>
        </p:nvSpPr>
        <p:spPr bwMode="auto">
          <a:xfrm>
            <a:off x="51355" y="6581775"/>
            <a:ext cx="10775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2D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OBV/PTV/r in treatment-experienced Japanese patients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Chayama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K.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2015;61:1523-32</a:t>
            </a:r>
            <a:endParaRPr lang="fr-F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95286" y="1116000"/>
            <a:ext cx="85524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 bwMode="auto">
          <a:xfrm>
            <a:off x="108000" y="2087778"/>
            <a:ext cx="8568456" cy="448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b="1" dirty="0"/>
              <a:t>Genotype 1b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patient who relapsed had resistance-associated variants in NS3 (D168V) and NS5A (Y93H) at the time of </a:t>
            </a:r>
            <a:r>
              <a:rPr lang="en-US" sz="2000" dirty="0" err="1"/>
              <a:t>virologic</a:t>
            </a:r>
            <a:r>
              <a:rPr lang="en-US" sz="2000" dirty="0"/>
              <a:t> failure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NS5A RAV, Y93H, was present at baseline in 4 patients with genotype 1b ; all achieved SVR</a:t>
            </a:r>
            <a:r>
              <a:rPr lang="en-US" sz="2000" baseline="-25000" dirty="0"/>
              <a:t>24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b="1" dirty="0"/>
              <a:t>Genotype 2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All </a:t>
            </a:r>
            <a:r>
              <a:rPr lang="en-US" sz="2000" dirty="0"/>
              <a:t>patients with </a:t>
            </a:r>
            <a:r>
              <a:rPr lang="en-US" sz="2000" dirty="0" err="1"/>
              <a:t>virologic</a:t>
            </a:r>
            <a:r>
              <a:rPr lang="en-US" sz="2000" dirty="0"/>
              <a:t> failure had resistance-associated variants in NS3 and/or NS5A at the time of </a:t>
            </a:r>
            <a:r>
              <a:rPr lang="en-US" sz="2000" dirty="0" err="1"/>
              <a:t>virologic</a:t>
            </a:r>
            <a:r>
              <a:rPr lang="en-US" sz="2000" dirty="0"/>
              <a:t> failure, most commonly D168V or D168Y in NS3 and L28F in NS5A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presence of RAVs in NS3 and NS5A at baseline did not impact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89855786"/>
              </p:ext>
            </p:extLst>
          </p:nvPr>
        </p:nvGraphicFramePr>
        <p:xfrm>
          <a:off x="395286" y="2034078"/>
          <a:ext cx="8640764" cy="4344687"/>
        </p:xfrm>
        <a:graphic>
          <a:graphicData uri="http://schemas.openxmlformats.org/drawingml/2006/table">
            <a:tbl>
              <a:tblPr/>
              <a:tblGrid>
                <a:gridCol w="2700454"/>
                <a:gridCol w="1476260"/>
                <a:gridCol w="1498294"/>
                <a:gridCol w="1487277"/>
                <a:gridCol w="1478479"/>
              </a:tblGrid>
              <a:tr h="902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OBV/PTV100/r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OBV/PTV150/r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36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OBV/PTV100/r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OBV/PTV150/r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035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Common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Nasopharyngitis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02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≥ 2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≥ 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≥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GFR &lt; 50 ml/min/m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-1" y="6570663"/>
            <a:ext cx="112888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" name="ZoneTexte 23"/>
          <p:cNvSpPr txBox="1">
            <a:spLocks noChangeArrowheads="1"/>
          </p:cNvSpPr>
          <p:nvPr/>
        </p:nvSpPr>
        <p:spPr bwMode="auto">
          <a:xfrm>
            <a:off x="51355" y="6581775"/>
            <a:ext cx="10775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2D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OBV/PTV/r in treatment-experienced Japanese patients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Chayama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K.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2015;61:1523-32</a:t>
            </a:r>
            <a:endParaRPr lang="fr-F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95286" y="1116000"/>
            <a:ext cx="85524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</a:t>
            </a:r>
            <a:endParaRPr lang="en-US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62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-1" y="6570663"/>
            <a:ext cx="112888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ZoneTexte 23"/>
          <p:cNvSpPr txBox="1">
            <a:spLocks noChangeArrowheads="1"/>
          </p:cNvSpPr>
          <p:nvPr/>
        </p:nvSpPr>
        <p:spPr bwMode="auto">
          <a:xfrm>
            <a:off x="51355" y="6581775"/>
            <a:ext cx="10775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Japanese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2D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OBV/PTV/r in treatment-experienced Japanese patients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Chayama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K.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2015;61:1523-32</a:t>
            </a:r>
            <a:endParaRPr lang="fr-F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108000" y="1268760"/>
            <a:ext cx="8568456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800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In this </a:t>
            </a:r>
            <a:r>
              <a:rPr lang="en-US" sz="2000" dirty="0" err="1"/>
              <a:t>randomised</a:t>
            </a:r>
            <a:r>
              <a:rPr lang="en-US" sz="2000" dirty="0"/>
              <a:t> phase II study of an IFN- and RBV-free regimen of </a:t>
            </a:r>
            <a:r>
              <a:rPr lang="en-US" sz="2000" dirty="0" err="1"/>
              <a:t>ombitasvir</a:t>
            </a:r>
            <a:r>
              <a:rPr lang="en-US" sz="2000" dirty="0"/>
              <a:t>/</a:t>
            </a:r>
            <a:r>
              <a:rPr lang="en-US" sz="2000" dirty="0" err="1"/>
              <a:t>paritaprevir</a:t>
            </a:r>
            <a:r>
              <a:rPr lang="en-US" sz="2000" dirty="0"/>
              <a:t>/</a:t>
            </a:r>
            <a:r>
              <a:rPr lang="en-US" sz="2000" dirty="0" err="1"/>
              <a:t>ritonavir</a:t>
            </a:r>
            <a:r>
              <a:rPr lang="en-US" sz="2000" dirty="0"/>
              <a:t> in PEG-IFN + RBV treatment–experienced Japanese patients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High SVR</a:t>
            </a:r>
            <a:r>
              <a:rPr lang="en-US" sz="1800" baseline="-25000" dirty="0"/>
              <a:t>24</a:t>
            </a:r>
            <a:r>
              <a:rPr lang="en-US" sz="1800" dirty="0"/>
              <a:t> rates were observed in patients with HCV subtype 1b infection, regardless of </a:t>
            </a:r>
            <a:r>
              <a:rPr lang="en-US" sz="1800" dirty="0" err="1"/>
              <a:t>paritaprevir</a:t>
            </a:r>
            <a:r>
              <a:rPr lang="en-US" sz="1800" dirty="0"/>
              <a:t> dose or treatment duration.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Among patients with genotype 2 infection, SVR rates were higher in those receiving </a:t>
            </a:r>
            <a:r>
              <a:rPr lang="en-US" sz="1800" dirty="0" err="1"/>
              <a:t>paritaprevir</a:t>
            </a:r>
            <a:r>
              <a:rPr lang="en-US" sz="1800" dirty="0"/>
              <a:t> 150 mg and those with subtype 2a infection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These differences in response rates for genotype 2 may be related to NS3/4A or NS5A polymorphisms between subtypes 2a and 2b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Together, these results show promising antiviral activity for this all-oral 2 DAA combination </a:t>
            </a:r>
            <a:r>
              <a:rPr lang="en-US" sz="1800" dirty="0" smtClean="0"/>
              <a:t>regimen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Safety and tolerability was </a:t>
            </a:r>
            <a:r>
              <a:rPr lang="en-US" sz="2000" dirty="0" smtClean="0"/>
              <a:t>good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Limitations</a:t>
            </a:r>
            <a:endParaRPr lang="en-US" sz="20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E</a:t>
            </a:r>
            <a:r>
              <a:rPr lang="en-US" sz="1800" dirty="0" smtClean="0"/>
              <a:t>xclusion </a:t>
            </a:r>
            <a:r>
              <a:rPr lang="en-US" sz="1800" dirty="0"/>
              <a:t>of patients with cirrhosis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R</a:t>
            </a:r>
            <a:r>
              <a:rPr lang="en-US" sz="1800" dirty="0" smtClean="0"/>
              <a:t>elatively </a:t>
            </a:r>
            <a:r>
              <a:rPr lang="en-US" sz="1800" dirty="0"/>
              <a:t>small number of patients in each treatment </a:t>
            </a:r>
            <a:r>
              <a:rPr lang="en-US" sz="1800" dirty="0" smtClean="0"/>
              <a:t>arm</a:t>
            </a:r>
            <a:endParaRPr lang="en-US" sz="2800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6050</TotalTime>
  <Words>632</Words>
  <Application>Microsoft Office PowerPoint</Application>
  <PresentationFormat>Affichage à l'écran (4:3)</PresentationFormat>
  <Paragraphs>269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ARV_trials_2010</vt:lpstr>
      <vt:lpstr>Japanese 2D Study: OBV/PTV/r in treatment-experienced Japanese patients</vt:lpstr>
      <vt:lpstr>Japanese 2D Study: OBV/PTV/r in treatment-experienced Japanese patients</vt:lpstr>
      <vt:lpstr>Japanese 2D Study: OBV/PTV/r in treatment-experienced Japanese patients</vt:lpstr>
      <vt:lpstr>Japanese 2D Study: OBV/PTV/r in treatment-experienced Japanese patients</vt:lpstr>
      <vt:lpstr>Japanese 2D Study: OBV/PTV/r in treatment-experienced Japanese patients</vt:lpstr>
      <vt:lpstr>Japanese 2D Study: OBV/PTV/r in treatment-experienced Japanese patients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François RAFFI</dc:creator>
  <cp:lastModifiedBy>Pilouk</cp:lastModifiedBy>
  <cp:revision>174</cp:revision>
  <dcterms:created xsi:type="dcterms:W3CDTF">2015-05-24T20:40:41Z</dcterms:created>
  <dcterms:modified xsi:type="dcterms:W3CDTF">2015-08-18T06:45:41Z</dcterms:modified>
</cp:coreProperties>
</file>