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86" r:id="rId3"/>
    <p:sldId id="296" r:id="rId4"/>
    <p:sldId id="301" r:id="rId5"/>
    <p:sldId id="299" r:id="rId6"/>
    <p:sldId id="29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FFFFFF"/>
    <a:srgbClr val="FF6600"/>
    <a:srgbClr val="0070C0"/>
    <a:srgbClr val="FFC000"/>
    <a:srgbClr val="000066"/>
    <a:srgbClr val="10EB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322" autoAdjust="0"/>
    <p:restoredTop sz="91511" autoAdjust="0"/>
  </p:normalViewPr>
  <p:slideViewPr>
    <p:cSldViewPr>
      <p:cViewPr varScale="1">
        <p:scale>
          <a:sx n="103" d="100"/>
          <a:sy n="103" d="100"/>
        </p:scale>
        <p:origin x="-2628" y="-9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17/01/2016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403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Line 172"/>
          <p:cNvSpPr>
            <a:spLocks noChangeShapeType="1"/>
          </p:cNvSpPr>
          <p:nvPr/>
        </p:nvSpPr>
        <p:spPr bwMode="auto">
          <a:xfrm>
            <a:off x="6156175" y="1648239"/>
            <a:ext cx="11266" cy="266398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Line 172"/>
          <p:cNvSpPr>
            <a:spLocks noChangeShapeType="1"/>
          </p:cNvSpPr>
          <p:nvPr/>
        </p:nvSpPr>
        <p:spPr bwMode="auto">
          <a:xfrm>
            <a:off x="8702457" y="1628807"/>
            <a:ext cx="11266" cy="266398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auto">
          <a:xfrm>
            <a:off x="6228122" y="2708920"/>
            <a:ext cx="755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8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5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0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LEAGUE-1 study: daclatasvir + SMV </a:t>
            </a: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5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94743"/>
              </p:ext>
            </p:extLst>
          </p:nvPr>
        </p:nvGraphicFramePr>
        <p:xfrm>
          <a:off x="4283761" y="2780928"/>
          <a:ext cx="1872415" cy="725424"/>
        </p:xfrm>
        <a:graphic>
          <a:graphicData uri="http://schemas.openxmlformats.org/drawingml/2006/table">
            <a:tbl>
              <a:tblPr/>
              <a:tblGrid>
                <a:gridCol w="1872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30 mg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150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>
            <a:off x="3248149" y="2132856"/>
            <a:ext cx="2655" cy="360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68" name="Oval 170"/>
          <p:cNvSpPr>
            <a:spLocks noChangeArrowheads="1"/>
          </p:cNvSpPr>
          <p:nvPr/>
        </p:nvSpPr>
        <p:spPr bwMode="auto">
          <a:xfrm>
            <a:off x="2456061" y="1268758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2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 bwMode="auto">
          <a:xfrm>
            <a:off x="337242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323528" y="2215169"/>
            <a:ext cx="2664296" cy="201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</a:t>
            </a: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US" sz="1400" b="1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reatment naïve or prior null response to PEG-IFN + RBV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</a:t>
            </a: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cirrhosis **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coinfection</a:t>
            </a:r>
            <a:endParaRPr lang="en-US" sz="1400" b="1" baseline="3000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72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81339"/>
              </p:ext>
            </p:extLst>
          </p:nvPr>
        </p:nvGraphicFramePr>
        <p:xfrm>
          <a:off x="4283968" y="3789040"/>
          <a:ext cx="4392274" cy="433881"/>
        </p:xfrm>
        <a:graphic>
          <a:graphicData uri="http://schemas.openxmlformats.org/drawingml/2006/table">
            <a:tbl>
              <a:tblPr/>
              <a:tblGrid>
                <a:gridCol w="43922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30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SMV 150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593734"/>
              </p:ext>
            </p:extLst>
          </p:nvPr>
        </p:nvGraphicFramePr>
        <p:xfrm>
          <a:off x="4283761" y="2070088"/>
          <a:ext cx="1872415" cy="481584"/>
        </p:xfrm>
        <a:graphic>
          <a:graphicData uri="http://schemas.openxmlformats.org/drawingml/2006/table">
            <a:tbl>
              <a:tblPr/>
              <a:tblGrid>
                <a:gridCol w="18724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30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SMV 150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79" name="Oval 110"/>
          <p:cNvSpPr>
            <a:spLocks noChangeArrowheads="1"/>
          </p:cNvSpPr>
          <p:nvPr/>
        </p:nvSpPr>
        <p:spPr bwMode="auto">
          <a:xfrm>
            <a:off x="5939937" y="1232809"/>
            <a:ext cx="468000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3995936" y="422108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cirrhosis (yes or no) and prior treatment (naïve or null response)</a:t>
            </a:r>
            <a:endParaRPr lang="en-US" sz="1400" dirty="0"/>
          </a:p>
        </p:txBody>
      </p:sp>
      <p:sp>
        <p:nvSpPr>
          <p:cNvPr id="50" name="Oval 110"/>
          <p:cNvSpPr>
            <a:spLocks noChangeArrowheads="1"/>
          </p:cNvSpPr>
          <p:nvPr/>
        </p:nvSpPr>
        <p:spPr bwMode="auto">
          <a:xfrm>
            <a:off x="8460218" y="1232809"/>
            <a:ext cx="468000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8" name="Connecteur droit 37"/>
          <p:cNvCxnSpPr>
            <a:cxnSpLocks noChangeShapeType="1"/>
          </p:cNvCxnSpPr>
          <p:nvPr/>
        </p:nvCxnSpPr>
        <p:spPr bwMode="auto">
          <a:xfrm>
            <a:off x="6801593" y="2142144"/>
            <a:ext cx="2655" cy="432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Oval 170"/>
          <p:cNvSpPr>
            <a:spLocks noChangeArrowheads="1"/>
          </p:cNvSpPr>
          <p:nvPr/>
        </p:nvSpPr>
        <p:spPr bwMode="auto">
          <a:xfrm>
            <a:off x="6228330" y="1638087"/>
            <a:ext cx="1151982" cy="50406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09877"/>
              </p:ext>
            </p:extLst>
          </p:nvPr>
        </p:nvGraphicFramePr>
        <p:xfrm>
          <a:off x="7235846" y="2276872"/>
          <a:ext cx="1440397" cy="310896"/>
        </p:xfrm>
        <a:graphic>
          <a:graphicData uri="http://schemas.openxmlformats.org/drawingml/2006/table">
            <a:tbl>
              <a:tblPr/>
              <a:tblGrid>
                <a:gridCol w="1440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Stop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067620"/>
              </p:ext>
            </p:extLst>
          </p:nvPr>
        </p:nvGraphicFramePr>
        <p:xfrm>
          <a:off x="7236083" y="2924944"/>
          <a:ext cx="1440160" cy="31089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Continue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42" name="AutoShape 60"/>
          <p:cNvCxnSpPr>
            <a:cxnSpLocks noChangeShapeType="1"/>
          </p:cNvCxnSpPr>
          <p:nvPr/>
        </p:nvCxnSpPr>
        <p:spPr bwMode="auto">
          <a:xfrm rot="10800000" flipH="1" flipV="1">
            <a:off x="7236295" y="2420888"/>
            <a:ext cx="1587" cy="575991"/>
          </a:xfrm>
          <a:prstGeom prst="bentConnector3">
            <a:avLst>
              <a:gd name="adj1" fmla="val -16398740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2" name="Line 63"/>
          <p:cNvSpPr>
            <a:spLocks noChangeShapeType="1"/>
          </p:cNvSpPr>
          <p:nvPr/>
        </p:nvSpPr>
        <p:spPr bwMode="auto">
          <a:xfrm flipV="1">
            <a:off x="2987822" y="4005064"/>
            <a:ext cx="1331996" cy="4245"/>
          </a:xfrm>
          <a:prstGeom prst="line">
            <a:avLst/>
          </a:prstGeom>
          <a:noFill/>
          <a:ln w="28575" cmpd="sng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54" name="AutoShape 60"/>
          <p:cNvCxnSpPr>
            <a:cxnSpLocks noChangeShapeType="1"/>
          </p:cNvCxnSpPr>
          <p:nvPr/>
        </p:nvCxnSpPr>
        <p:spPr bwMode="auto">
          <a:xfrm rot="10800000" flipH="1" flipV="1">
            <a:off x="4282381" y="2440633"/>
            <a:ext cx="1587" cy="791999"/>
          </a:xfrm>
          <a:prstGeom prst="bentConnector3">
            <a:avLst>
              <a:gd name="adj1" fmla="val -35353245"/>
            </a:avLst>
          </a:prstGeom>
          <a:noFill/>
          <a:ln w="28575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66" name="Line 63"/>
          <p:cNvSpPr>
            <a:spLocks noChangeShapeType="1"/>
          </p:cNvSpPr>
          <p:nvPr/>
        </p:nvSpPr>
        <p:spPr bwMode="auto">
          <a:xfrm flipV="1">
            <a:off x="2987824" y="2872681"/>
            <a:ext cx="719999" cy="4245"/>
          </a:xfrm>
          <a:prstGeom prst="line">
            <a:avLst/>
          </a:prstGeom>
          <a:noFill/>
          <a:ln w="28575" cmpd="sng">
            <a:solidFill>
              <a:srgbClr val="333399"/>
            </a:solidFill>
            <a:round/>
            <a:headEnd type="none"/>
            <a:tailEnd type="non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1" name="Rectangle 9"/>
          <p:cNvSpPr>
            <a:spLocks noChangeArrowheads="1"/>
          </p:cNvSpPr>
          <p:nvPr/>
        </p:nvSpPr>
        <p:spPr bwMode="auto">
          <a:xfrm>
            <a:off x="3696821" y="292494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</a:t>
            </a:r>
            <a:r>
              <a:rPr lang="en-US" sz="1400" b="1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3696821" y="2132856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76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5" name="Rectangle 9"/>
          <p:cNvSpPr>
            <a:spLocks noChangeArrowheads="1"/>
          </p:cNvSpPr>
          <p:nvPr/>
        </p:nvSpPr>
        <p:spPr bwMode="auto">
          <a:xfrm>
            <a:off x="3696821" y="3645024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21</a:t>
            </a:r>
            <a:endParaRPr lang="en-US" sz="14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4293096"/>
            <a:ext cx="2867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** Biopsy or Fibroscan ≥ 14.6 kPa</a:t>
            </a:r>
            <a:endParaRPr lang="en-US" sz="1400"/>
          </a:p>
        </p:txBody>
      </p:sp>
      <p:sp>
        <p:nvSpPr>
          <p:cNvPr id="5" name="Rectangle 4"/>
          <p:cNvSpPr/>
          <p:nvPr/>
        </p:nvSpPr>
        <p:spPr>
          <a:xfrm>
            <a:off x="395536" y="5157192"/>
            <a:ext cx="85689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 eaLnBrk="0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800" b="1" kern="0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Objective</a:t>
            </a:r>
            <a:endParaRPr lang="en-US" sz="2400" b="1" kern="0" dirty="0" smtClean="0">
              <a:solidFill>
                <a:srgbClr val="0070C0"/>
              </a:solidFill>
              <a:latin typeface="Calibri" pitchFamily="34" charset="0"/>
              <a:cs typeface="+mn-cs"/>
            </a:endParaRPr>
          </a:p>
          <a:p>
            <a:pPr marL="742950" lvl="1" indent="-285750" eaLnBrk="0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Tx/>
              <a:buChar char="–"/>
            </a:pPr>
            <a:r>
              <a:rPr lang="en-US" sz="1600" kern="0" dirty="0" smtClean="0">
                <a:latin typeface="+mn-lt"/>
              </a:rPr>
              <a:t>SVR</a:t>
            </a:r>
            <a:r>
              <a:rPr lang="en-US" sz="1600" kern="0" baseline="-25000" dirty="0" smtClean="0">
                <a:latin typeface="+mn-lt"/>
              </a:rPr>
              <a:t>12</a:t>
            </a:r>
            <a:r>
              <a:rPr lang="en-US" sz="1600" kern="0" dirty="0" smtClean="0">
                <a:latin typeface="+mn-lt"/>
              </a:rPr>
              <a:t> (HCV RNA &lt; 25 IU/ml), by </a:t>
            </a:r>
            <a:r>
              <a:rPr lang="en-US" sz="1600" kern="0" dirty="0" err="1" smtClean="0">
                <a:latin typeface="+mn-lt"/>
              </a:rPr>
              <a:t>mITT</a:t>
            </a:r>
            <a:r>
              <a:rPr lang="en-US" sz="1600" kern="0" dirty="0" smtClean="0">
                <a:latin typeface="+mn-lt"/>
              </a:rPr>
              <a:t>, with 80% CI, by cohort based on HCV genotype 1 subtype and prior treatment experience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Tx/>
              <a:buChar char="–"/>
            </a:pPr>
            <a:r>
              <a:rPr lang="en-US" sz="1600" kern="0" dirty="0" smtClean="0">
                <a:latin typeface="+mn-lt"/>
              </a:rPr>
              <a:t>SVR</a:t>
            </a:r>
            <a:r>
              <a:rPr lang="en-US" sz="1600" kern="0" baseline="-25000" dirty="0" smtClean="0">
                <a:latin typeface="+mn-lt"/>
              </a:rPr>
              <a:t>12</a:t>
            </a:r>
            <a:r>
              <a:rPr lang="en-US" sz="1600" kern="0" dirty="0" smtClean="0">
                <a:latin typeface="+mn-lt"/>
              </a:rPr>
              <a:t> was also reported by treatment regimen (with or without RBV) and treatment duration (12 or 24 weeks) for the genotype 1b cohort</a:t>
            </a:r>
            <a:endParaRPr lang="en-US" sz="2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725144"/>
            <a:ext cx="51681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RBV (bid dosing): 1000 mg/d (&lt; 75 kg) or 1200 mg/d (≥ 75 kg) </a:t>
            </a:r>
            <a:endParaRPr lang="en-US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2987824" y="2564904"/>
            <a:ext cx="68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GT 1b</a:t>
            </a:r>
            <a:endParaRPr lang="en-US" sz="1400"/>
          </a:p>
        </p:txBody>
      </p:sp>
      <p:sp>
        <p:nvSpPr>
          <p:cNvPr id="43" name="ZoneTexte 42"/>
          <p:cNvSpPr txBox="1"/>
          <p:nvPr/>
        </p:nvSpPr>
        <p:spPr>
          <a:xfrm>
            <a:off x="3059832" y="3697287"/>
            <a:ext cx="68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GT 1a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6074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19859339"/>
              </p:ext>
            </p:extLst>
          </p:nvPr>
        </p:nvGraphicFramePr>
        <p:xfrm>
          <a:off x="179512" y="1556793"/>
          <a:ext cx="8712971" cy="4667892"/>
        </p:xfrm>
        <a:graphic>
          <a:graphicData uri="http://schemas.openxmlformats.org/drawingml/2006/table">
            <a:tbl>
              <a:tblPr/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12546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54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responder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09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2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: F0-F2 / F3 / F4, 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70 / 19 / 11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/ 10 / 14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 / 22 / 39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/ 20 / 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/ 29 / 29 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6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Resistance-associated polymorphisms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64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6237312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en-GB" sz="140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* Treatment-naïve, N = 12 ;</a:t>
            </a:r>
            <a:r>
              <a:rPr lang="en-GB" sz="14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n</a:t>
            </a:r>
            <a:r>
              <a:rPr lang="en-GB" sz="1400" dirty="0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ull responder to prior PEG-IFN + RBV, N = 9</a:t>
            </a:r>
            <a:endParaRPr lang="en-GB" sz="1400" dirty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LEAGUE-1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+ SMV </a:t>
            </a:r>
            <a:r>
              <a:rPr lang="en-GB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48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707779" y="1210865"/>
            <a:ext cx="5715777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 in genotype 1b </a:t>
            </a:r>
          </a:p>
        </p:txBody>
      </p:sp>
      <p:sp>
        <p:nvSpPr>
          <p:cNvPr id="114" name="ZoneTexte 113"/>
          <p:cNvSpPr txBox="1"/>
          <p:nvPr/>
        </p:nvSpPr>
        <p:spPr>
          <a:xfrm>
            <a:off x="395536" y="5949280"/>
            <a:ext cx="843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Of the 29 failures, there were 15 </a:t>
            </a:r>
            <a:r>
              <a:rPr lang="en-US" dirty="0" err="1" smtClean="0"/>
              <a:t>virologic</a:t>
            </a:r>
            <a:r>
              <a:rPr lang="en-US" dirty="0" smtClean="0"/>
              <a:t> breakthrough and 5 relapses</a:t>
            </a:r>
            <a:endParaRPr lang="en-US" dirty="0"/>
          </a:p>
        </p:txBody>
      </p:sp>
      <p:grpSp>
        <p:nvGrpSpPr>
          <p:cNvPr id="125" name="Groupe 124"/>
          <p:cNvGrpSpPr/>
          <p:nvPr/>
        </p:nvGrpSpPr>
        <p:grpSpPr>
          <a:xfrm>
            <a:off x="179512" y="1722294"/>
            <a:ext cx="8779160" cy="4138668"/>
            <a:chOff x="179512" y="1722294"/>
            <a:chExt cx="8779160" cy="4138668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802621" y="2632243"/>
              <a:ext cx="323997" cy="230625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78899" y="41524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78899" y="346026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79512" y="2079141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78899" y="276970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484052" y="426013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484052" y="35695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484052" y="21852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484052" y="287583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574541" y="2175750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742179" y="232555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84.9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21401" y="1830255"/>
              <a:ext cx="344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1596777" y="2778502"/>
              <a:ext cx="323997" cy="216000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078155" y="260228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74.5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484052" y="4940304"/>
              <a:ext cx="8423999" cy="603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757359" y="2199106"/>
              <a:ext cx="323997" cy="2739396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3923928" y="2632243"/>
              <a:ext cx="323997" cy="2306259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2390415" y="2562502"/>
              <a:ext cx="323997" cy="237600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2716718" y="2948042"/>
              <a:ext cx="323997" cy="199046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127827" y="2908969"/>
              <a:ext cx="323997" cy="2029533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1673938" y="5522408"/>
              <a:ext cx="15895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Treatment-naïve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1511752" y="240977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80.8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2338203" y="223680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88.7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708736" y="1880368"/>
              <a:ext cx="457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3851920" y="232555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85.3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508390" y="4658312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759078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53</a:t>
              </a:r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116251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51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3923928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47</a:t>
              </a:r>
              <a:endParaRPr lang="fr-FR" sz="12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767709" y="465831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4</a:t>
              </a:r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3161971" y="2743505"/>
              <a:ext cx="323997" cy="219499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Rectangle 133"/>
            <p:cNvSpPr>
              <a:spLocks noChangeArrowheads="1"/>
            </p:cNvSpPr>
            <p:nvPr/>
          </p:nvSpPr>
          <p:spPr bwMode="auto">
            <a:xfrm>
              <a:off x="8216875" y="2752558"/>
              <a:ext cx="323997" cy="2185944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4" name="Rectangle 133"/>
            <p:cNvSpPr>
              <a:spLocks noChangeArrowheads="1"/>
            </p:cNvSpPr>
            <p:nvPr/>
          </p:nvSpPr>
          <p:spPr bwMode="auto">
            <a:xfrm>
              <a:off x="8532440" y="2415390"/>
              <a:ext cx="323997" cy="2523112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3186451" y="465831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6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8172400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14</a:t>
              </a:r>
              <a:endParaRPr lang="fr-FR" sz="1200" dirty="0"/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8536158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16</a:t>
              </a:r>
              <a:endParaRPr lang="fr-FR" sz="1200" dirty="0"/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2662147" y="263691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73.9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8109388" y="244587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78.6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4205714" y="238571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85.1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2" name="Rectangle 144"/>
            <p:cNvSpPr>
              <a:spLocks noChangeArrowheads="1"/>
            </p:cNvSpPr>
            <p:nvPr/>
          </p:nvSpPr>
          <p:spPr bwMode="auto">
            <a:xfrm>
              <a:off x="8437321" y="200068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93.8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33"/>
            <p:cNvSpPr>
              <a:spLocks noChangeArrowheads="1"/>
            </p:cNvSpPr>
            <p:nvPr/>
          </p:nvSpPr>
          <p:spPr bwMode="auto">
            <a:xfrm>
              <a:off x="4241626" y="2692401"/>
              <a:ext cx="323997" cy="224610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3478071" y="2740526"/>
              <a:ext cx="323997" cy="2197976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241626" y="4658312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44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512795" y="4658312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7</a:t>
              </a:r>
            </a:p>
          </p:txBody>
        </p:sp>
        <p:sp>
          <p:nvSpPr>
            <p:cNvPr id="87" name="Rectangle 40"/>
            <p:cNvSpPr>
              <a:spLocks noChangeArrowheads="1"/>
            </p:cNvSpPr>
            <p:nvPr/>
          </p:nvSpPr>
          <p:spPr bwMode="auto">
            <a:xfrm>
              <a:off x="930207" y="4957919"/>
              <a:ext cx="4090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All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3070873" y="4957919"/>
              <a:ext cx="9252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Cirrhosis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2" name="Rectangle 144"/>
            <p:cNvSpPr>
              <a:spLocks noChangeArrowheads="1"/>
            </p:cNvSpPr>
            <p:nvPr/>
          </p:nvSpPr>
          <p:spPr bwMode="auto">
            <a:xfrm>
              <a:off x="3449722" y="242180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83.3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106" name="Groupe 105"/>
            <p:cNvGrpSpPr/>
            <p:nvPr/>
          </p:nvGrpSpPr>
          <p:grpSpPr>
            <a:xfrm>
              <a:off x="2771800" y="1722294"/>
              <a:ext cx="3183966" cy="338554"/>
              <a:chOff x="3707904" y="1628800"/>
              <a:chExt cx="3183966" cy="338554"/>
            </a:xfrm>
          </p:grpSpPr>
          <p:sp>
            <p:nvSpPr>
              <p:cNvPr id="107" name="AutoShape 165"/>
              <p:cNvSpPr>
                <a:spLocks noChangeArrowheads="1"/>
              </p:cNvSpPr>
              <p:nvPr/>
            </p:nvSpPr>
            <p:spPr bwMode="auto">
              <a:xfrm>
                <a:off x="3707904" y="1628800"/>
                <a:ext cx="3168352" cy="288032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lvl="0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 smtClean="0">
                    <a:solidFill>
                      <a:srgbClr val="333399"/>
                    </a:solidFill>
                    <a:ea typeface="ＭＳ Ｐゴシック" pitchFamily="-1" charset="-128"/>
                    <a:cs typeface="ＭＳ Ｐゴシック" pitchFamily="-1" charset="-128"/>
                  </a:rPr>
                  <a:t>   </a:t>
                </a:r>
                <a:endParaRPr lang="en-US" sz="1400" b="1" dirty="0">
                  <a:solidFill>
                    <a:srgbClr val="333399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08" name="Rectangle 3"/>
              <p:cNvSpPr>
                <a:spLocks noChangeArrowheads="1"/>
              </p:cNvSpPr>
              <p:nvPr/>
            </p:nvSpPr>
            <p:spPr bwMode="auto">
              <a:xfrm>
                <a:off x="3779912" y="1723958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0" name="Rectangle 3"/>
              <p:cNvSpPr>
                <a:spLocks noChangeArrowheads="1"/>
              </p:cNvSpPr>
              <p:nvPr/>
            </p:nvSpPr>
            <p:spPr bwMode="auto">
              <a:xfrm>
                <a:off x="5076056" y="1723958"/>
                <a:ext cx="177800" cy="144462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111" name="ZoneTexte 110"/>
              <p:cNvSpPr txBox="1"/>
              <p:nvPr/>
            </p:nvSpPr>
            <p:spPr>
              <a:xfrm>
                <a:off x="5208497" y="1628800"/>
                <a:ext cx="16833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-1" charset="-128"/>
                    <a:cs typeface="ＭＳ Ｐゴシック" pitchFamily="-1" charset="-128"/>
                  </a:rPr>
                  <a:t>DCV + SMV + RBV</a:t>
                </a:r>
                <a:endParaRPr lang="fr-FR" sz="1600" dirty="0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115" name="ZoneTexte 114"/>
              <p:cNvSpPr txBox="1"/>
              <p:nvPr/>
            </p:nvSpPr>
            <p:spPr>
              <a:xfrm>
                <a:off x="3912353" y="1628800"/>
                <a:ext cx="11365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-1" charset="-128"/>
                    <a:cs typeface="ＭＳ Ｐゴシック" pitchFamily="-1" charset="-128"/>
                  </a:rPr>
                  <a:t>DCV + SMV</a:t>
                </a:r>
                <a:endParaRPr lang="fr-FR" sz="1600" dirty="0">
                  <a:latin typeface="Calibri" pitchFamily="34" charset="0"/>
                </a:endParaRPr>
              </a:p>
            </p:txBody>
          </p:sp>
        </p:grpSp>
        <p:sp>
          <p:nvSpPr>
            <p:cNvPr id="116" name="Rectangle 135"/>
            <p:cNvSpPr>
              <a:spLocks noChangeArrowheads="1"/>
            </p:cNvSpPr>
            <p:nvPr/>
          </p:nvSpPr>
          <p:spPr bwMode="auto">
            <a:xfrm>
              <a:off x="353315" y="480290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33"/>
            <p:cNvSpPr>
              <a:spLocks noChangeArrowheads="1"/>
            </p:cNvSpPr>
            <p:nvPr/>
          </p:nvSpPr>
          <p:spPr bwMode="auto">
            <a:xfrm>
              <a:off x="1914475" y="2884906"/>
              <a:ext cx="323997" cy="2053596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1" name="Rectangle 144"/>
            <p:cNvSpPr>
              <a:spLocks noChangeArrowheads="1"/>
            </p:cNvSpPr>
            <p:nvPr/>
          </p:nvSpPr>
          <p:spPr bwMode="auto">
            <a:xfrm>
              <a:off x="1914475" y="254212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9" name="Rectangle 40"/>
            <p:cNvSpPr>
              <a:spLocks noChangeArrowheads="1"/>
            </p:cNvSpPr>
            <p:nvPr/>
          </p:nvSpPr>
          <p:spPr bwMode="auto">
            <a:xfrm>
              <a:off x="6238664" y="5522408"/>
              <a:ext cx="14663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Null-responder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Rectangle 40"/>
            <p:cNvSpPr>
              <a:spLocks noChangeArrowheads="1"/>
            </p:cNvSpPr>
            <p:nvPr/>
          </p:nvSpPr>
          <p:spPr bwMode="auto">
            <a:xfrm>
              <a:off x="1468105" y="4946344"/>
              <a:ext cx="848309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12W of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therapy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2261378" y="4946344"/>
              <a:ext cx="845937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24W of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therapy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7" name="Rectangle 40"/>
            <p:cNvSpPr>
              <a:spLocks noChangeArrowheads="1"/>
            </p:cNvSpPr>
            <p:nvPr/>
          </p:nvSpPr>
          <p:spPr bwMode="auto">
            <a:xfrm>
              <a:off x="3758275" y="4946344"/>
              <a:ext cx="902812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No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cirrhosis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Rectangle 144"/>
            <p:cNvSpPr>
              <a:spLocks noChangeArrowheads="1"/>
            </p:cNvSpPr>
            <p:nvPr/>
          </p:nvSpPr>
          <p:spPr bwMode="auto">
            <a:xfrm>
              <a:off x="3095928" y="2421808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83.3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0" name="Rectangle 133"/>
            <p:cNvSpPr>
              <a:spLocks noChangeArrowheads="1"/>
            </p:cNvSpPr>
            <p:nvPr/>
          </p:nvSpPr>
          <p:spPr bwMode="auto">
            <a:xfrm>
              <a:off x="7018723" y="2562502"/>
              <a:ext cx="323997" cy="237600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1" name="Rectangle 133"/>
            <p:cNvSpPr>
              <a:spLocks noChangeArrowheads="1"/>
            </p:cNvSpPr>
            <p:nvPr/>
          </p:nvSpPr>
          <p:spPr bwMode="auto">
            <a:xfrm>
              <a:off x="5508105" y="2394284"/>
              <a:ext cx="323997" cy="2544218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2" name="Rectangle 133"/>
            <p:cNvSpPr>
              <a:spLocks noChangeArrowheads="1"/>
            </p:cNvSpPr>
            <p:nvPr/>
          </p:nvSpPr>
          <p:spPr bwMode="auto">
            <a:xfrm>
              <a:off x="5948758" y="2756428"/>
              <a:ext cx="323997" cy="2182074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5501487" y="2060848"/>
              <a:ext cx="366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4" name="Rectangle 144"/>
            <p:cNvSpPr>
              <a:spLocks noChangeArrowheads="1"/>
            </p:cNvSpPr>
            <p:nvPr/>
          </p:nvSpPr>
          <p:spPr bwMode="auto">
            <a:xfrm>
              <a:off x="6922651" y="223680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88.9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6" name="Rectangle 133"/>
            <p:cNvSpPr>
              <a:spLocks noChangeArrowheads="1"/>
            </p:cNvSpPr>
            <p:nvPr/>
          </p:nvSpPr>
          <p:spPr bwMode="auto">
            <a:xfrm>
              <a:off x="6256766" y="2202975"/>
              <a:ext cx="323997" cy="273552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8" name="Rectangle 144"/>
            <p:cNvSpPr>
              <a:spLocks noChangeArrowheads="1"/>
            </p:cNvSpPr>
            <p:nvPr/>
          </p:nvSpPr>
          <p:spPr bwMode="auto">
            <a:xfrm>
              <a:off x="5866595" y="245282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82.6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9" name="Rectangle 144"/>
            <p:cNvSpPr>
              <a:spLocks noChangeArrowheads="1"/>
            </p:cNvSpPr>
            <p:nvPr/>
          </p:nvSpPr>
          <p:spPr bwMode="auto">
            <a:xfrm>
              <a:off x="7344400" y="313169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55.6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0" name="Rectangle 133"/>
            <p:cNvSpPr>
              <a:spLocks noChangeArrowheads="1"/>
            </p:cNvSpPr>
            <p:nvPr/>
          </p:nvSpPr>
          <p:spPr bwMode="auto">
            <a:xfrm>
              <a:off x="7452320" y="3475344"/>
              <a:ext cx="323997" cy="1463158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1" name="Rectangle 133"/>
            <p:cNvSpPr>
              <a:spLocks noChangeArrowheads="1"/>
            </p:cNvSpPr>
            <p:nvPr/>
          </p:nvSpPr>
          <p:spPr bwMode="auto">
            <a:xfrm>
              <a:off x="6687216" y="3379092"/>
              <a:ext cx="323997" cy="155941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7452320" y="465742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9</a:t>
              </a:r>
            </a:p>
          </p:txBody>
        </p:sp>
        <p:sp>
          <p:nvSpPr>
            <p:cNvPr id="134" name="Rectangle 40"/>
            <p:cNvSpPr>
              <a:spLocks noChangeArrowheads="1"/>
            </p:cNvSpPr>
            <p:nvPr/>
          </p:nvSpPr>
          <p:spPr bwMode="auto">
            <a:xfrm>
              <a:off x="7319345" y="4957028"/>
              <a:ext cx="9252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Cirrhosis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5" name="Rectangle 144"/>
            <p:cNvSpPr>
              <a:spLocks noChangeArrowheads="1"/>
            </p:cNvSpPr>
            <p:nvPr/>
          </p:nvSpPr>
          <p:spPr bwMode="auto">
            <a:xfrm>
              <a:off x="6610739" y="3071536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57.8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6" name="Rectangle 133"/>
            <p:cNvSpPr>
              <a:spLocks noChangeArrowheads="1"/>
            </p:cNvSpPr>
            <p:nvPr/>
          </p:nvSpPr>
          <p:spPr bwMode="auto">
            <a:xfrm>
              <a:off x="5213455" y="3066271"/>
              <a:ext cx="323997" cy="1872231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7" name="Rectangle 144"/>
            <p:cNvSpPr>
              <a:spLocks noChangeArrowheads="1"/>
            </p:cNvSpPr>
            <p:nvPr/>
          </p:nvSpPr>
          <p:spPr bwMode="auto">
            <a:xfrm>
              <a:off x="5122451" y="2744832"/>
              <a:ext cx="50560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69.6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8" name="Rectangle 40"/>
            <p:cNvSpPr>
              <a:spLocks noChangeArrowheads="1"/>
            </p:cNvSpPr>
            <p:nvPr/>
          </p:nvSpPr>
          <p:spPr bwMode="auto">
            <a:xfrm>
              <a:off x="5788585" y="4945453"/>
              <a:ext cx="848309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12W of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therapy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9" name="Rectangle 40"/>
            <p:cNvSpPr>
              <a:spLocks noChangeArrowheads="1"/>
            </p:cNvSpPr>
            <p:nvPr/>
          </p:nvSpPr>
          <p:spPr bwMode="auto">
            <a:xfrm>
              <a:off x="6540740" y="4945453"/>
              <a:ext cx="845937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24W of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therapy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0" name="Rectangle 40"/>
            <p:cNvSpPr>
              <a:spLocks noChangeArrowheads="1"/>
            </p:cNvSpPr>
            <p:nvPr/>
          </p:nvSpPr>
          <p:spPr bwMode="auto">
            <a:xfrm>
              <a:off x="8055860" y="4945453"/>
              <a:ext cx="902812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No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cirrhosis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1" name="Rectangle 144"/>
            <p:cNvSpPr>
              <a:spLocks noChangeArrowheads="1"/>
            </p:cNvSpPr>
            <p:nvPr/>
          </p:nvSpPr>
          <p:spPr bwMode="auto">
            <a:xfrm>
              <a:off x="6202580" y="1880368"/>
              <a:ext cx="4576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2" name="Rectangle 40"/>
            <p:cNvSpPr>
              <a:spLocks noChangeArrowheads="1"/>
            </p:cNvSpPr>
            <p:nvPr/>
          </p:nvSpPr>
          <p:spPr bwMode="auto">
            <a:xfrm>
              <a:off x="5384551" y="4946344"/>
              <a:ext cx="40908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All</a:t>
              </a:r>
              <a:endParaRPr lang="en-GB" sz="16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5224275" y="4669345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23</a:t>
              </a:r>
              <a:endParaRPr lang="fr-FR" sz="1200" dirty="0"/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5505237" y="4669345"/>
              <a:ext cx="3558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20</a:t>
              </a:r>
              <a:endParaRPr lang="fr-FR" sz="1200" dirty="0"/>
            </a:p>
          </p:txBody>
        </p:sp>
        <p:cxnSp>
          <p:nvCxnSpPr>
            <p:cNvPr id="4" name="Connecteur droit 3"/>
            <p:cNvCxnSpPr/>
            <p:nvPr/>
          </p:nvCxnSpPr>
          <p:spPr>
            <a:xfrm>
              <a:off x="755576" y="5522408"/>
              <a:ext cx="3888432" cy="0"/>
            </a:xfrm>
            <a:prstGeom prst="line">
              <a:avLst/>
            </a:prstGeom>
            <a:ln w="28575" cmpd="sng">
              <a:solidFill>
                <a:srgbClr val="3333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cteur droit 144"/>
            <p:cNvCxnSpPr/>
            <p:nvPr/>
          </p:nvCxnSpPr>
          <p:spPr>
            <a:xfrm>
              <a:off x="5004048" y="5522408"/>
              <a:ext cx="3888432" cy="0"/>
            </a:xfrm>
            <a:prstGeom prst="line">
              <a:avLst/>
            </a:prstGeom>
            <a:ln w="28575" cmpd="sng">
              <a:solidFill>
                <a:srgbClr val="333399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LEAGUE-1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+ SMV </a:t>
            </a:r>
            <a:r>
              <a:rPr lang="en-GB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5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10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3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8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473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892"/>
            <a:ext cx="8351838" cy="48244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Outcome in genotype 1a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in treatment-naïve patients: 66.7%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All </a:t>
            </a:r>
            <a:r>
              <a:rPr lang="en-US" dirty="0"/>
              <a:t>prior null responders with genotype 1a were offered the addition </a:t>
            </a:r>
            <a:r>
              <a:rPr lang="en-US" dirty="0" smtClean="0"/>
              <a:t>of PEG-IFN for </a:t>
            </a:r>
            <a:r>
              <a:rPr lang="en-US" dirty="0"/>
              <a:t>24 weeks after the initial 5 patients experienced </a:t>
            </a:r>
            <a:r>
              <a:rPr lang="en-US" dirty="0" err="1"/>
              <a:t>virologic</a:t>
            </a:r>
            <a:r>
              <a:rPr lang="en-US" dirty="0"/>
              <a:t> </a:t>
            </a:r>
            <a:r>
              <a:rPr lang="en-US" dirty="0" smtClean="0"/>
              <a:t>breakthrough. </a:t>
            </a:r>
            <a:r>
              <a:rPr lang="en-US" dirty="0"/>
              <a:t>They were considered </a:t>
            </a:r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non </a:t>
            </a:r>
            <a:r>
              <a:rPr lang="en-US" dirty="0"/>
              <a:t>responders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/>
                <a:cs typeface="Calibri"/>
              </a:rPr>
              <a:t>Resistance analysis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in genotype 1b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At baseline, NS5A polymorphisms at L28, R30, L31, </a:t>
            </a:r>
            <a:r>
              <a:rPr lang="en-US" dirty="0" smtClean="0"/>
              <a:t>or Y93 </a:t>
            </a:r>
            <a:r>
              <a:rPr lang="en-US" dirty="0"/>
              <a:t>were detected in </a:t>
            </a:r>
            <a:r>
              <a:rPr lang="en-US" dirty="0" smtClean="0"/>
              <a:t>29/136 (21.3%) available </a:t>
            </a:r>
            <a:r>
              <a:rPr lang="en-US" dirty="0"/>
              <a:t>sequences; 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in 16/29 (</a:t>
            </a:r>
            <a:r>
              <a:rPr lang="en-US" dirty="0"/>
              <a:t>55.2%) </a:t>
            </a:r>
            <a:r>
              <a:rPr lang="en-US" dirty="0" smtClean="0"/>
              <a:t>compared </a:t>
            </a:r>
            <a:r>
              <a:rPr lang="en-US" dirty="0"/>
              <a:t>with </a:t>
            </a:r>
            <a:r>
              <a:rPr lang="en-US" dirty="0" smtClean="0"/>
              <a:t>97/107 </a:t>
            </a:r>
            <a:r>
              <a:rPr lang="en-US" dirty="0"/>
              <a:t>(90.7%) patients without these </a:t>
            </a:r>
            <a:r>
              <a:rPr lang="en-US" dirty="0" smtClean="0"/>
              <a:t>polymorphisms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Baseline NS3 polymorphisms at V36, T54, Q80, or S122 were detected in </a:t>
            </a:r>
            <a:r>
              <a:rPr lang="en-US" dirty="0" smtClean="0"/>
              <a:t>30/138 </a:t>
            </a:r>
            <a:r>
              <a:rPr lang="en-US" dirty="0"/>
              <a:t>genotype 1b</a:t>
            </a:r>
            <a:r>
              <a:rPr lang="en-US" dirty="0" smtClean="0"/>
              <a:t>–infected </a:t>
            </a:r>
            <a:r>
              <a:rPr lang="en-US" dirty="0"/>
              <a:t>patients with available </a:t>
            </a:r>
            <a:r>
              <a:rPr lang="en-US" dirty="0" smtClean="0"/>
              <a:t>sequences 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in 24/30 </a:t>
            </a:r>
            <a:r>
              <a:rPr lang="en-US" dirty="0"/>
              <a:t>(80.0%) </a:t>
            </a:r>
            <a:r>
              <a:rPr lang="en-US" dirty="0" smtClean="0"/>
              <a:t>versus 89/108 </a:t>
            </a:r>
            <a:r>
              <a:rPr lang="en-US" dirty="0"/>
              <a:t>(81.5%</a:t>
            </a:r>
            <a:r>
              <a:rPr lang="en-US" dirty="0" smtClean="0"/>
              <a:t>) patients </a:t>
            </a:r>
            <a:r>
              <a:rPr lang="en-US" dirty="0"/>
              <a:t>without these polymorphisms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LEAGUE-1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+ SMV </a:t>
            </a:r>
            <a:r>
              <a:rPr lang="en-GB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7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0030114"/>
              </p:ext>
            </p:extLst>
          </p:nvPr>
        </p:nvGraphicFramePr>
        <p:xfrm>
          <a:off x="395288" y="1628801"/>
          <a:ext cx="8209160" cy="4797170"/>
        </p:xfrm>
        <a:graphic>
          <a:graphicData uri="http://schemas.openxmlformats.org/drawingml/2006/table">
            <a:tbl>
              <a:tblPr/>
              <a:tblGrid>
                <a:gridCol w="43162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8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3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SMV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92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7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(2.6%)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(2.2%)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7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(1.3%)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7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10%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Nasopharyngitis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9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Neutrophils &lt; 750/mm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 &lt; 500/mm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x ULN / AST &gt; 5 x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2.5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6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Lipase &gt; 3 x ULN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8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79512" y="1295400"/>
            <a:ext cx="896448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grade 3-4 laboratory abnormalities,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LEAGUE-1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GB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+ SMV </a:t>
            </a:r>
            <a:r>
              <a:rPr lang="en-GB" u="sng" dirty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953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00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</a:rPr>
              <a:t>With all</a:t>
            </a:r>
            <a:r>
              <a:rPr lang="en-US" dirty="0">
                <a:ea typeface="ＭＳ Ｐゴシック" pitchFamily="-1" charset="-128"/>
              </a:rPr>
              <a:t>-oral, </a:t>
            </a:r>
            <a:r>
              <a:rPr lang="en-US" dirty="0" smtClean="0">
                <a:ea typeface="ＭＳ Ｐゴシック" pitchFamily="-1" charset="-128"/>
              </a:rPr>
              <a:t>IFN-</a:t>
            </a:r>
            <a:r>
              <a:rPr lang="en-US" dirty="0">
                <a:ea typeface="ＭＳ Ｐゴシック" pitchFamily="-1" charset="-128"/>
              </a:rPr>
              <a:t>free treatment </a:t>
            </a:r>
            <a:r>
              <a:rPr lang="en-US" dirty="0" smtClean="0">
                <a:ea typeface="ＭＳ Ｐゴシック" pitchFamily="-1" charset="-128"/>
              </a:rPr>
              <a:t>of DCV + SMV, with </a:t>
            </a:r>
            <a:r>
              <a:rPr lang="en-US" dirty="0">
                <a:ea typeface="ＭＳ Ｐゴシック" pitchFamily="-1" charset="-128"/>
              </a:rPr>
              <a:t>or without </a:t>
            </a:r>
            <a:r>
              <a:rPr lang="en-US" dirty="0" smtClean="0">
                <a:ea typeface="ＭＳ Ｐゴシック" pitchFamily="-1" charset="-128"/>
              </a:rPr>
              <a:t>RBV</a:t>
            </a:r>
          </a:p>
          <a:p>
            <a:pPr lvl="2">
              <a:spcBef>
                <a:spcPts val="0"/>
              </a:spcBef>
            </a:pPr>
            <a:r>
              <a:rPr lang="en-US" sz="1800" dirty="0" smtClean="0">
                <a:ea typeface="ＭＳ Ｐゴシック" pitchFamily="-1" charset="-128"/>
              </a:rPr>
              <a:t>In genotype </a:t>
            </a:r>
            <a:r>
              <a:rPr lang="en-US" sz="1800" dirty="0">
                <a:ea typeface="ＭＳ Ｐゴシック" pitchFamily="-1" charset="-128"/>
              </a:rPr>
              <a:t>1b, treatment for 12 or </a:t>
            </a:r>
            <a:r>
              <a:rPr lang="en-US" sz="1800" dirty="0" smtClean="0">
                <a:ea typeface="ＭＳ Ｐゴシック" pitchFamily="-1" charset="-128"/>
              </a:rPr>
              <a:t>24 weeks </a:t>
            </a:r>
            <a:r>
              <a:rPr lang="en-US" sz="1800" dirty="0">
                <a:ea typeface="ＭＳ Ｐゴシック" pitchFamily="-1" charset="-128"/>
              </a:rPr>
              <a:t>achieved combined SVR</a:t>
            </a:r>
            <a:r>
              <a:rPr lang="en-US" sz="1800" baseline="-25000" dirty="0">
                <a:ea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</a:rPr>
              <a:t> rates of 84.9% (</a:t>
            </a:r>
            <a:r>
              <a:rPr lang="en-US" sz="1800" dirty="0" smtClean="0">
                <a:ea typeface="ＭＳ Ｐゴシック" pitchFamily="-1" charset="-128"/>
              </a:rPr>
              <a:t>DCV + SMV</a:t>
            </a:r>
            <a:r>
              <a:rPr lang="en-US" sz="1800" dirty="0">
                <a:ea typeface="ＭＳ Ｐゴシック" pitchFamily="-1" charset="-128"/>
              </a:rPr>
              <a:t>) and 74.5% (</a:t>
            </a:r>
            <a:r>
              <a:rPr lang="en-US" sz="1800" dirty="0" smtClean="0">
                <a:ea typeface="ＭＳ Ｐゴシック" pitchFamily="-1" charset="-128"/>
              </a:rPr>
              <a:t>DCV + SMV + RBV</a:t>
            </a:r>
            <a:r>
              <a:rPr lang="en-US" sz="1800" dirty="0">
                <a:ea typeface="ＭＳ Ｐゴシック" pitchFamily="-1" charset="-128"/>
              </a:rPr>
              <a:t>) in </a:t>
            </a:r>
            <a:r>
              <a:rPr lang="en-US" sz="1800" dirty="0" smtClean="0">
                <a:ea typeface="ＭＳ Ｐゴシック" pitchFamily="-1" charset="-128"/>
              </a:rPr>
              <a:t>treatment naïve patients </a:t>
            </a:r>
            <a:r>
              <a:rPr lang="en-US" sz="1800" dirty="0">
                <a:ea typeface="ＭＳ Ｐゴシック" pitchFamily="-1" charset="-128"/>
              </a:rPr>
              <a:t>and 69.6% (</a:t>
            </a:r>
            <a:r>
              <a:rPr lang="en-US" sz="1800" dirty="0" smtClean="0">
                <a:ea typeface="ＭＳ Ｐゴシック" pitchFamily="-1" charset="-128"/>
              </a:rPr>
              <a:t>DCV + SMV</a:t>
            </a:r>
            <a:r>
              <a:rPr lang="en-US" sz="1800" dirty="0">
                <a:ea typeface="ＭＳ Ｐゴシック" pitchFamily="-1" charset="-128"/>
              </a:rPr>
              <a:t>) and 95.0% </a:t>
            </a:r>
            <a:r>
              <a:rPr lang="en-US" sz="1800" dirty="0" smtClean="0">
                <a:ea typeface="ＭＳ Ｐゴシック" pitchFamily="-1" charset="-128"/>
              </a:rPr>
              <a:t/>
            </a:r>
            <a:br>
              <a:rPr lang="en-US" sz="1800" dirty="0" smtClean="0">
                <a:ea typeface="ＭＳ Ｐゴシック" pitchFamily="-1" charset="-128"/>
              </a:rPr>
            </a:br>
            <a:r>
              <a:rPr lang="en-US" sz="1800" dirty="0" smtClean="0">
                <a:ea typeface="ＭＳ Ｐゴシック" pitchFamily="-1" charset="-128"/>
              </a:rPr>
              <a:t>(DCV + SMV + RBV</a:t>
            </a:r>
            <a:r>
              <a:rPr lang="en-US" sz="1800" dirty="0">
                <a:ea typeface="ＭＳ Ｐゴシック" pitchFamily="-1" charset="-128"/>
              </a:rPr>
              <a:t>) in prior null </a:t>
            </a:r>
            <a:r>
              <a:rPr lang="en-US" sz="1800" dirty="0" smtClean="0">
                <a:ea typeface="ＭＳ Ｐゴシック" pitchFamily="-1" charset="-128"/>
              </a:rPr>
              <a:t>responders</a:t>
            </a:r>
            <a:endParaRPr lang="en-US" sz="1800" dirty="0">
              <a:ea typeface="ＭＳ Ｐゴシック" pitchFamily="-1" charset="-128"/>
            </a:endParaRPr>
          </a:p>
          <a:p>
            <a:pPr lvl="2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</a:rPr>
              <a:t> rates were higher in patients without NS5A polymorphisms at </a:t>
            </a:r>
            <a:r>
              <a:rPr lang="en-US" sz="1800" dirty="0" smtClean="0">
                <a:ea typeface="ＭＳ Ｐゴシック" pitchFamily="-1" charset="-128"/>
              </a:rPr>
              <a:t>baseline</a:t>
            </a:r>
          </a:p>
          <a:p>
            <a:pPr lvl="2">
              <a:spcBef>
                <a:spcPts val="0"/>
              </a:spcBef>
            </a:pPr>
            <a:r>
              <a:rPr lang="en-US" sz="1800" dirty="0" smtClean="0">
                <a:ea typeface="ＭＳ Ｐゴシック" pitchFamily="-1" charset="-128"/>
              </a:rPr>
              <a:t>In genotype 1a, </a:t>
            </a:r>
            <a:r>
              <a:rPr lang="en-US" sz="1800" dirty="0" smtClean="0"/>
              <a:t>DCV + SMV + RBV for 24 weeks achieved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of 66.7% in treatment-naïve patients. Null responders required intensification with PEG-IFN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DCV dose of 30 mg in combination with SMV provided lower than expected DCV exposure, however no relation with SVR</a:t>
            </a:r>
            <a:r>
              <a:rPr lang="en-US" baseline="-25000" dirty="0" smtClean="0"/>
              <a:t>12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DCV + SMV was well tolerated with or without RBV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</a:rPr>
              <a:t>The </a:t>
            </a:r>
            <a:r>
              <a:rPr lang="en-US" dirty="0">
                <a:ea typeface="ＭＳ Ｐゴシック" pitchFamily="-1" charset="-128"/>
              </a:rPr>
              <a:t>standard 60mg </a:t>
            </a:r>
            <a:r>
              <a:rPr lang="en-US" dirty="0" smtClean="0">
                <a:ea typeface="ＭＳ Ｐゴシック" pitchFamily="-1" charset="-128"/>
              </a:rPr>
              <a:t>dose of DCV </a:t>
            </a:r>
            <a:r>
              <a:rPr lang="en-US" dirty="0">
                <a:ea typeface="ＭＳ Ｐゴシック" pitchFamily="-1" charset="-128"/>
              </a:rPr>
              <a:t>will be utilized in all future </a:t>
            </a:r>
            <a:r>
              <a:rPr lang="en-US" dirty="0" smtClean="0">
                <a:ea typeface="ＭＳ Ｐゴシック" pitchFamily="-1" charset="-128"/>
              </a:rPr>
              <a:t>studies involving </a:t>
            </a:r>
            <a:r>
              <a:rPr lang="en-US" dirty="0">
                <a:ea typeface="ＭＳ Ｐゴシック" pitchFamily="-1" charset="-128"/>
              </a:rPr>
              <a:t>DCV and </a:t>
            </a:r>
            <a:r>
              <a:rPr lang="en-US" dirty="0" smtClean="0">
                <a:ea typeface="ＭＳ Ｐゴシック" pitchFamily="-1" charset="-128"/>
              </a:rPr>
              <a:t>SMV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</a:rPr>
              <a:t>DCV + SMV + RBV is not recommended for the treatment of genotype 1a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a typeface="ＭＳ Ｐゴシック" pitchFamily="-1" charset="-128"/>
              </a:rPr>
              <a:t>Other </a:t>
            </a:r>
            <a:r>
              <a:rPr lang="en-US" dirty="0">
                <a:ea typeface="ＭＳ Ｐゴシック" pitchFamily="-1" charset="-128"/>
              </a:rPr>
              <a:t>available options for HCV genotype 1b infection have surpassed </a:t>
            </a:r>
            <a:r>
              <a:rPr lang="en-US" dirty="0" smtClean="0">
                <a:ea typeface="ＭＳ Ｐゴシック" pitchFamily="-1" charset="-128"/>
              </a:rPr>
              <a:t>this regimen </a:t>
            </a:r>
            <a:r>
              <a:rPr lang="en-US" dirty="0">
                <a:ea typeface="ＭＳ Ｐゴシック" pitchFamily="-1" charset="-128"/>
              </a:rPr>
              <a:t>in terms of </a:t>
            </a:r>
            <a:r>
              <a:rPr lang="en-US" dirty="0" smtClean="0">
                <a:ea typeface="ＭＳ Ｐゴシック" pitchFamily="-1" charset="-128"/>
              </a:rPr>
              <a:t>efficacy</a:t>
            </a:r>
            <a:endParaRPr lang="en-US" dirty="0" smtClean="0"/>
          </a:p>
          <a:p>
            <a:pPr lvl="1">
              <a:spcBef>
                <a:spcPts val="0"/>
              </a:spcBef>
            </a:pPr>
            <a:endParaRPr lang="en-US" sz="2000" dirty="0" smtClean="0">
              <a:ea typeface="ＭＳ Ｐゴシック" pitchFamily="-1" charset="-128"/>
            </a:endParaRP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LEAGUE-1 study: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daclatasvir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+ SMV </a:t>
            </a:r>
            <a:r>
              <a:rPr lang="en-US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RBV for genotype 1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57"/>
          <p:cNvGrpSpPr/>
          <p:nvPr/>
        </p:nvGrpSpPr>
        <p:grpSpPr>
          <a:xfrm>
            <a:off x="-1" y="6570663"/>
            <a:ext cx="1001649" cy="288111"/>
            <a:chOff x="0" y="6570663"/>
            <a:chExt cx="918073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890533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4187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LEAGUE-1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4048" y="6565640"/>
            <a:ext cx="41474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Zeuzem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S,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 64:292-300</a:t>
            </a:r>
            <a:endParaRPr lang="en-US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645972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920</Words>
  <Application>Microsoft Office PowerPoint</Application>
  <PresentationFormat>Affichage à l'écran (4:3)</PresentationFormat>
  <Paragraphs>285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LEAGUE-1 study: daclatasvir + SMV + RBV for genotype 1</vt:lpstr>
      <vt:lpstr>LEAGUE-1 study: daclatasvir + SMV + RBV for genotype 1</vt:lpstr>
      <vt:lpstr>LEAGUE-1 study: daclatasvir + SMV + RBV for genotype 1</vt:lpstr>
      <vt:lpstr>LEAGUE-1 study: daclatasvir + SMV + RBV for genotype 1</vt:lpstr>
      <vt:lpstr>LEAGUE-1 study: daclatasvir + SMV + RBV for genotype 1</vt:lpstr>
      <vt:lpstr>LEAGUE-1 study: daclatasvir + SMV + RBV for genotype 1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163</cp:revision>
  <dcterms:created xsi:type="dcterms:W3CDTF">2015-05-23T16:11:26Z</dcterms:created>
  <dcterms:modified xsi:type="dcterms:W3CDTF">2016-01-17T09:35:34Z</dcterms:modified>
</cp:coreProperties>
</file>