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85" r:id="rId3"/>
    <p:sldId id="290" r:id="rId4"/>
    <p:sldId id="289" r:id="rId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DDDDD"/>
    <a:srgbClr val="333399"/>
    <a:srgbClr val="FFC000"/>
    <a:srgbClr val="000066"/>
    <a:srgbClr val="10EB00"/>
    <a:srgbClr val="FF6600"/>
    <a:srgbClr val="000000"/>
    <a:srgbClr val="3333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9804" autoAdjust="0"/>
  </p:normalViewPr>
  <p:slideViewPr>
    <p:cSldViewPr>
      <p:cViewPr varScale="1">
        <p:scale>
          <a:sx n="136" d="100"/>
          <a:sy n="136" d="100"/>
        </p:scale>
        <p:origin x="-672" y="-104"/>
      </p:cViewPr>
      <p:guideLst>
        <p:guide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22/07/15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584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3589931" y="1356845"/>
            <a:ext cx="1157282" cy="60590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square" lIns="0" tIns="0" rIns="0" bIns="0" anchor="ctr" anchorCtr="0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3778696" y="3260000"/>
            <a:ext cx="9906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1" name="Line 172"/>
          <p:cNvSpPr>
            <a:spLocks noChangeShapeType="1"/>
          </p:cNvSpPr>
          <p:nvPr/>
        </p:nvSpPr>
        <p:spPr bwMode="auto">
          <a:xfrm>
            <a:off x="7015384" y="2440599"/>
            <a:ext cx="0" cy="1200401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6723343" y="19053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135496" y="1950055"/>
            <a:ext cx="3643200" cy="255389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2, 3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10,000 IU/ml</a:t>
            </a:r>
          </a:p>
          <a:p>
            <a:pPr algn="ctr"/>
            <a:r>
              <a:rPr lang="en-GB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F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ailure to </a:t>
            </a:r>
            <a:r>
              <a:rPr lang="en-GB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pre-treatment </a:t>
            </a:r>
          </a:p>
          <a:p>
            <a:pPr algn="ctr"/>
            <a:r>
              <a:rPr lang="en-GB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with PEG-IFN + RBV</a:t>
            </a:r>
          </a:p>
          <a:p>
            <a:pPr algn="ctr"/>
            <a:r>
              <a:rPr lang="en-GB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Compensated cirrhosis (</a:t>
            </a:r>
            <a:r>
              <a:rPr lang="fr-FR" sz="1600" b="1" dirty="0" err="1" smtClean="0">
                <a:latin typeface="Calibri" pitchFamily="-1" charset="0"/>
                <a:ea typeface="Arial" pitchFamily="-1" charset="0"/>
                <a:cs typeface="Arial" pitchFamily="-1" charset="0"/>
              </a:rPr>
              <a:t>liver</a:t>
            </a:r>
            <a:r>
              <a:rPr lang="fr-FR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 </a:t>
            </a:r>
            <a:r>
              <a:rPr lang="fr-FR" sz="1600" b="1" dirty="0" err="1" smtClean="0">
                <a:latin typeface="Calibri" pitchFamily="-1" charset="0"/>
                <a:ea typeface="Arial" pitchFamily="-1" charset="0"/>
                <a:cs typeface="Arial" pitchFamily="-1" charset="0"/>
              </a:rPr>
              <a:t>biopsy</a:t>
            </a:r>
            <a:r>
              <a:rPr lang="fr-FR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 or </a:t>
            </a:r>
            <a:r>
              <a:rPr lang="fr-FR" sz="1600" b="1" dirty="0" err="1" smtClean="0">
                <a:latin typeface="Calibri" pitchFamily="-1" charset="0"/>
                <a:ea typeface="Arial" pitchFamily="-1" charset="0"/>
                <a:cs typeface="Arial" pitchFamily="-1" charset="0"/>
              </a:rPr>
              <a:t>Fibrotest</a:t>
            </a:r>
            <a:r>
              <a:rPr lang="fr-FR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 &gt; 0.75 + APRI &gt; 2)</a:t>
            </a:r>
            <a:r>
              <a:rPr lang="en-GB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 allowed</a:t>
            </a:r>
          </a:p>
          <a:p>
            <a:pPr algn="ctr"/>
            <a:r>
              <a:rPr lang="en-GB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 </a:t>
            </a:r>
          </a:p>
        </p:txBody>
      </p:sp>
      <p:sp>
        <p:nvSpPr>
          <p:cNvPr id="69" name="Rectangle 68"/>
          <p:cNvSpPr/>
          <p:nvPr/>
        </p:nvSpPr>
        <p:spPr>
          <a:xfrm>
            <a:off x="275807" y="4631600"/>
            <a:ext cx="8656220" cy="597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72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fr-FR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SOF 400 mg : 1 </a:t>
            </a:r>
            <a:r>
              <a:rPr lang="fr-FR" sz="1600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pill</a:t>
            </a:r>
            <a:r>
              <a:rPr lang="fr-FR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600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qd</a:t>
            </a:r>
            <a:r>
              <a:rPr lang="fr-FR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600" dirty="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; PEG-IFN</a:t>
            </a:r>
            <a:r>
              <a:rPr lang="fr-FR" sz="1600" dirty="0" smtClean="0"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fr-FR" sz="1600" dirty="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-2a : 180 </a:t>
            </a:r>
            <a:r>
              <a:rPr lang="fr-FR" sz="1600" dirty="0" smtClean="0">
                <a:latin typeface="Symbol" charset="2"/>
                <a:ea typeface="ＭＳ Ｐゴシック" pitchFamily="-1" charset="-128"/>
                <a:cs typeface="Symbol" charset="2"/>
              </a:rPr>
              <a:t>m</a:t>
            </a:r>
            <a:r>
              <a:rPr lang="fr-FR" sz="1600" dirty="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g SC once </a:t>
            </a:r>
            <a:r>
              <a:rPr lang="fr-FR" sz="1600" dirty="0" err="1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weekly</a:t>
            </a:r>
            <a:endParaRPr lang="fr-FR" sz="1600" dirty="0" smtClean="0">
              <a:solidFill>
                <a:srgbClr val="000066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fr-FR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RBV : 1000 or 1200 mg/</a:t>
            </a:r>
            <a:r>
              <a:rPr lang="fr-FR" sz="1600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day</a:t>
            </a:r>
            <a:r>
              <a:rPr lang="fr-FR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1600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bid</a:t>
            </a:r>
            <a:r>
              <a:rPr lang="fr-FR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600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dosing</a:t>
            </a:r>
            <a:r>
              <a:rPr lang="fr-FR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) </a:t>
            </a:r>
            <a:r>
              <a:rPr lang="fr-FR" sz="1600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according</a:t>
            </a:r>
            <a:r>
              <a:rPr lang="fr-FR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to body </a:t>
            </a:r>
            <a:r>
              <a:rPr lang="fr-FR" sz="1600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weight</a:t>
            </a:r>
            <a:r>
              <a:rPr lang="fr-FR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(&lt; or ≥ 75 kg)</a:t>
            </a:r>
          </a:p>
        </p:txBody>
      </p:sp>
      <p:sp>
        <p:nvSpPr>
          <p:cNvPr id="74" name="Espace réservé du contenu 2"/>
          <p:cNvSpPr>
            <a:spLocks/>
          </p:cNvSpPr>
          <p:nvPr/>
        </p:nvSpPr>
        <p:spPr bwMode="auto">
          <a:xfrm>
            <a:off x="222675" y="5348726"/>
            <a:ext cx="8651875" cy="888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0"/>
              </a:spcBef>
              <a:buClr>
                <a:srgbClr val="0070C0"/>
              </a:buClr>
              <a:buFont typeface="Wingdings" pitchFamily="-84" charset="2"/>
              <a:buChar char="§"/>
            </a:pPr>
            <a:r>
              <a:rPr lang="en-GB" sz="2800" b="1" dirty="0">
                <a:solidFill>
                  <a:srgbClr val="0070C0"/>
                </a:solidFill>
                <a:latin typeface="Calibri" pitchFamily="-84" charset="0"/>
              </a:rPr>
              <a:t>Objective</a:t>
            </a:r>
            <a:endParaRPr lang="en-GB" sz="2800" b="1" dirty="0" smtClean="0">
              <a:solidFill>
                <a:srgbClr val="0070C0"/>
              </a:solidFill>
              <a:latin typeface="Calibri" pitchFamily="-84" charset="0"/>
            </a:endParaRPr>
          </a:p>
          <a:p>
            <a:pPr marL="800100" lvl="1" indent="-342900" defTabSz="914400">
              <a:spcBef>
                <a:spcPts val="0"/>
              </a:spcBef>
              <a:buClr>
                <a:srgbClr val="0070C0"/>
              </a:buClr>
              <a:buFont typeface="Arial" charset="0"/>
              <a:buChar char="–"/>
            </a:pPr>
            <a:r>
              <a:rPr lang="en-GB" dirty="0" smtClean="0">
                <a:solidFill>
                  <a:srgbClr val="000066"/>
                </a:solidFill>
              </a:rPr>
              <a:t>Primary endpoint : SVR</a:t>
            </a:r>
            <a:r>
              <a:rPr lang="en-GB" baseline="-25000" dirty="0" smtClean="0">
                <a:solidFill>
                  <a:srgbClr val="000066"/>
                </a:solidFill>
              </a:rPr>
              <a:t>12 </a:t>
            </a:r>
            <a:r>
              <a:rPr lang="en-GB" dirty="0" smtClean="0">
                <a:solidFill>
                  <a:srgbClr val="000066"/>
                </a:solidFill>
              </a:rPr>
              <a:t>(HCV RNA &lt; </a:t>
            </a:r>
            <a:r>
              <a:rPr lang="en-GB" dirty="0" smtClean="0"/>
              <a:t>15</a:t>
            </a:r>
            <a:r>
              <a:rPr lang="en-GB" dirty="0" smtClean="0">
                <a:solidFill>
                  <a:srgbClr val="000066"/>
                </a:solidFill>
              </a:rPr>
              <a:t> IU/ml) </a:t>
            </a:r>
            <a:r>
              <a:rPr lang="en-GB" dirty="0" smtClean="0"/>
              <a:t>by intention to treat, with 2-sided 95% CI, no statistical hypothesis</a:t>
            </a:r>
            <a:endParaRPr lang="en-GB" dirty="0" smtClean="0">
              <a:solidFill>
                <a:srgbClr val="000066"/>
              </a:solidFill>
            </a:endParaRPr>
          </a:p>
        </p:txBody>
      </p:sp>
      <p:graphicFrame>
        <p:nvGraphicFramePr>
          <p:cNvPr id="39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63494"/>
              </p:ext>
            </p:extLst>
          </p:nvPr>
        </p:nvGraphicFramePr>
        <p:xfrm>
          <a:off x="4693096" y="2955200"/>
          <a:ext cx="2286000" cy="609602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609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PEG-IFN + RBV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  <p:sp>
        <p:nvSpPr>
          <p:cNvPr id="44" name="ZoneTexte 43"/>
          <p:cNvSpPr txBox="1"/>
          <p:nvPr/>
        </p:nvSpPr>
        <p:spPr>
          <a:xfrm>
            <a:off x="8277788" y="3031400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sz="1600" b="1" baseline="-25000" dirty="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fr-FR" sz="1600" b="1" baseline="-250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45" name="Line 63"/>
          <p:cNvSpPr>
            <a:spLocks noChangeShapeType="1"/>
          </p:cNvSpPr>
          <p:nvPr/>
        </p:nvSpPr>
        <p:spPr bwMode="auto">
          <a:xfrm>
            <a:off x="6994805" y="3235849"/>
            <a:ext cx="1355891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8" name="Rectangle 8"/>
          <p:cNvSpPr>
            <a:spLocks noChangeArrowheads="1"/>
          </p:cNvSpPr>
          <p:nvPr/>
        </p:nvSpPr>
        <p:spPr bwMode="auto">
          <a:xfrm>
            <a:off x="3893621" y="2921446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84" charset="0"/>
                <a:cs typeface="Arial" charset="0"/>
              </a:rPr>
              <a:t>N 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84" charset="0"/>
                <a:cs typeface="Arial" charset="0"/>
              </a:rPr>
              <a:t> 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84" charset="0"/>
              </a:rPr>
              <a:t>47</a:t>
            </a:r>
            <a:endParaRPr lang="en-GB" sz="1600" b="1" dirty="0">
              <a:solidFill>
                <a:srgbClr val="C00000"/>
              </a:solidFill>
              <a:latin typeface="Calibri" pitchFamily="-84" charset="0"/>
              <a:cs typeface="Arial" charset="0"/>
            </a:endParaRPr>
          </a:p>
        </p:txBody>
      </p:sp>
      <p:cxnSp>
        <p:nvCxnSpPr>
          <p:cNvPr id="67" name="Connecteur droit 66"/>
          <p:cNvCxnSpPr>
            <a:cxnSpLocks noChangeShapeType="1"/>
          </p:cNvCxnSpPr>
          <p:nvPr/>
        </p:nvCxnSpPr>
        <p:spPr bwMode="auto">
          <a:xfrm rot="5400000">
            <a:off x="3960465" y="2144781"/>
            <a:ext cx="400050" cy="1587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20" name="Espace réservé du contenu 2"/>
          <p:cNvSpPr txBox="1">
            <a:spLocks/>
          </p:cNvSpPr>
          <p:nvPr/>
        </p:nvSpPr>
        <p:spPr bwMode="auto">
          <a:xfrm>
            <a:off x="220663" y="1124744"/>
            <a:ext cx="18113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8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LONESTAR-2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: SOF + PEG-IFN + RBV for genotypes 2 and 3 in prior failure</a:t>
            </a:r>
            <a:endParaRPr lang="fr-FR" dirty="0"/>
          </a:p>
        </p:txBody>
      </p:sp>
      <p:sp>
        <p:nvSpPr>
          <p:cNvPr id="22" name="AutoShape 162"/>
          <p:cNvSpPr>
            <a:spLocks noChangeArrowheads="1"/>
          </p:cNvSpPr>
          <p:nvPr/>
        </p:nvSpPr>
        <p:spPr bwMode="auto">
          <a:xfrm>
            <a:off x="1" y="6548004"/>
            <a:ext cx="1043607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LONESTAR-2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" name="ZoneTexte 69"/>
          <p:cNvSpPr txBox="1">
            <a:spLocks noChangeArrowheads="1"/>
          </p:cNvSpPr>
          <p:nvPr/>
        </p:nvSpPr>
        <p:spPr bwMode="auto">
          <a:xfrm>
            <a:off x="6308045" y="6565900"/>
            <a:ext cx="28280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2015;61:769-75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LONESTAR-2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: SOF + PEG-IFN + RBV for genotypes 2 and 3 in prior failure</a:t>
            </a:r>
            <a:endParaRPr lang="fr-FR" dirty="0"/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69705443"/>
              </p:ext>
            </p:extLst>
          </p:nvPr>
        </p:nvGraphicFramePr>
        <p:xfrm>
          <a:off x="377186" y="1658939"/>
          <a:ext cx="8389208" cy="4398341"/>
        </p:xfrm>
        <a:graphic>
          <a:graphicData uri="http://schemas.openxmlformats.org/drawingml/2006/table">
            <a:tbl>
              <a:tblPr/>
              <a:tblGrid>
                <a:gridCol w="3956640"/>
                <a:gridCol w="1994168"/>
                <a:gridCol w="2438400"/>
              </a:tblGrid>
              <a:tr h="597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23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24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0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58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54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0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39%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0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Cirrhosis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61%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50%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0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43%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0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6.4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6.0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3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Response to previous treatment,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Non-response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Breakthrough or relapse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91%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79%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0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Premature discontinuation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3 (1 AE, 1 non adherent,1 lost to follow-up)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0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HCV RNA &lt; 15 IU/ml at end of treatment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22/22 (100%)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22/22 (100%)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0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,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 (% [95% CI])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22/23 (98% [78-100])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20/24 (83% [63-95])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23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Relapse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  <a:cs typeface=""/>
                        </a:rPr>
                        <a:t>2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  <a:cs typeface="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928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NS5B deep sequencing (resistance testing)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Emergence of L159F </a:t>
                      </a:r>
                      <a:b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(SOF variant) in 1 patient;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no S282T mutation</a:t>
                      </a: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39136" y="1246620"/>
            <a:ext cx="7453067" cy="40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characteristics, patient disposition and outcome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1" y="6548004"/>
            <a:ext cx="1043607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LONESTAR-2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308045" y="6565900"/>
            <a:ext cx="28280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2015;61:769-75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LONESTAR-2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: SOF + PEG-IFN + RBV for genotypes 2 and 3 in prior failure</a:t>
            </a:r>
            <a:endParaRPr lang="fr-FR" dirty="0"/>
          </a:p>
        </p:txBody>
      </p:sp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</a:t>
            </a:r>
            <a:endParaRPr lang="en-US" sz="2400" b="1" dirty="0" smtClean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600"/>
              </a:spcBef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Serious adverse events : 5 in 4 patients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Discontinuation of RBV in 3 patients, because of anemia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Discontinuation of all therapy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in 1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patient, because of pain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Most common adverse events (&gt; 20%) :</a:t>
            </a:r>
          </a:p>
          <a:p>
            <a:pPr lvl="2">
              <a:spcBef>
                <a:spcPts val="600"/>
              </a:spcBef>
            </a:pP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Influenza-like illness</a:t>
            </a:r>
          </a:p>
          <a:p>
            <a:pPr lvl="2">
              <a:spcBef>
                <a:spcPts val="600"/>
              </a:spcBef>
            </a:pP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Fatigue</a:t>
            </a:r>
          </a:p>
          <a:p>
            <a:pPr lvl="2">
              <a:spcBef>
                <a:spcPts val="600"/>
              </a:spcBef>
            </a:pP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Anemia</a:t>
            </a:r>
          </a:p>
          <a:p>
            <a:pPr lvl="2">
              <a:spcBef>
                <a:spcPts val="600"/>
              </a:spcBef>
            </a:pP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Neutropenia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 Grade 3 elevations in bilirubin in 4 patients, of whom 3 had cirrhosis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1" y="6548004"/>
            <a:ext cx="1043607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LONESTAR-2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6308045" y="6565900"/>
            <a:ext cx="28280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2015;61:769-75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LONESTAR-2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: SOF + PEG-IFN + RBV for genotypes 2 and 3 in prior failure</a:t>
            </a:r>
            <a:endParaRPr lang="fr-FR" dirty="0"/>
          </a:p>
        </p:txBody>
      </p:sp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  <a:endParaRPr lang="en-US" sz="2400" b="1" dirty="0" smtClean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600"/>
              </a:spcBef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This phase II study was the first to evaluate the efficacy, safety, and tolerability of 12-week administration of SOF + PEG-IFN + RBV in treatment-experienced patients with genotype 2 and 3 HCV infection, with and without cirrhosis 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This study showed high SVR rates in patients who have historically exhibited suboptimal response rates to HCV treatment</a:t>
            </a:r>
          </a:p>
          <a:p>
            <a:pPr lvl="2">
              <a:spcBef>
                <a:spcPts val="600"/>
              </a:spcBef>
            </a:pP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1800" baseline="-25000" dirty="0" smtClean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 and SVR</a:t>
            </a:r>
            <a:r>
              <a:rPr lang="en-US" sz="1800" baseline="-25000" dirty="0" smtClean="0">
                <a:ea typeface="ＭＳ Ｐゴシック" pitchFamily="-1" charset="-128"/>
                <a:cs typeface="ＭＳ Ｐゴシック" pitchFamily="-1" charset="-128"/>
              </a:rPr>
              <a:t>24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 rates were similar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2 relapses occurred in patients with genotype 3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There was no clinically significant treatment-emergent safety issues related to SOF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Limitations</a:t>
            </a:r>
          </a:p>
          <a:p>
            <a:pPr lvl="2">
              <a:spcBef>
                <a:spcPts val="600"/>
              </a:spcBef>
            </a:pP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Small size</a:t>
            </a:r>
          </a:p>
          <a:p>
            <a:pPr lvl="2">
              <a:spcBef>
                <a:spcPts val="600"/>
              </a:spcBef>
            </a:pP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Study not powered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1" y="6548004"/>
            <a:ext cx="1043607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LONESTAR-2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6308045" y="6565900"/>
            <a:ext cx="28280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2015;61:769-75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1838</TotalTime>
  <Words>568</Words>
  <Application>Microsoft Macintosh PowerPoint</Application>
  <PresentationFormat>Présentation à l'écran (4:3)</PresentationFormat>
  <Paragraphs>100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HCV-trials.com 2015 </vt:lpstr>
      <vt:lpstr>LONESTAR-2 Study: SOF + PEG-IFN + RBV for genotypes 2 and 3 in prior failure</vt:lpstr>
      <vt:lpstr>LONESTAR-2 Study: SOF + PEG-IFN + RBV for genotypes 2 and 3 in prior failure</vt:lpstr>
      <vt:lpstr>LONESTAR-2 Study: SOF + PEG-IFN + RBV for genotypes 2 and 3 in prior failure</vt:lpstr>
      <vt:lpstr>LONESTAR-2 Study: SOF + PEG-IFN + RBV for genotypes 2 and 3 in prior failure</vt:lpstr>
    </vt:vector>
  </TitlesOfParts>
  <Manager/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keywords/>
  <dc:description/>
  <cp:lastModifiedBy>Utilisateur de Microsoft Office</cp:lastModifiedBy>
  <cp:revision>96</cp:revision>
  <dcterms:created xsi:type="dcterms:W3CDTF">2015-05-24T21:56:52Z</dcterms:created>
  <dcterms:modified xsi:type="dcterms:W3CDTF">2015-07-22T23:01:27Z</dcterms:modified>
  <cp:category/>
</cp:coreProperties>
</file>