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90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FF6600"/>
    <a:srgbClr val="3366FF"/>
    <a:srgbClr val="66CCFF"/>
    <a:srgbClr val="000066"/>
    <a:srgbClr val="FFC000"/>
    <a:srgbClr val="10EB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07" d="100"/>
          <a:sy n="107" d="100"/>
        </p:scale>
        <p:origin x="-96" y="-840"/>
      </p:cViewPr>
      <p:guideLst>
        <p:guide orient="horz"/>
        <p:guide pos="52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16200000" flipH="1">
            <a:off x="3416451" y="2375167"/>
            <a:ext cx="34866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30253"/>
              </p:ext>
            </p:extLst>
          </p:nvPr>
        </p:nvGraphicFramePr>
        <p:xfrm>
          <a:off x="5037621" y="2207764"/>
          <a:ext cx="1433251" cy="262128"/>
        </p:xfrm>
        <a:graphic>
          <a:graphicData uri="http://schemas.openxmlformats.org/drawingml/2006/table">
            <a:tbl>
              <a:tblPr/>
              <a:tblGrid>
                <a:gridCol w="143325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001040"/>
              </p:ext>
            </p:extLst>
          </p:nvPr>
        </p:nvGraphicFramePr>
        <p:xfrm>
          <a:off x="5037621" y="2627819"/>
          <a:ext cx="1433251" cy="262128"/>
        </p:xfrm>
        <a:graphic>
          <a:graphicData uri="http://schemas.openxmlformats.org/drawingml/2006/table">
            <a:tbl>
              <a:tblPr/>
              <a:tblGrid>
                <a:gridCol w="1433251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43591" y="1219200"/>
            <a:ext cx="1450503" cy="10668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Randomisation**</a:t>
            </a:r>
          </a:p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</a:t>
            </a:r>
            <a:r>
              <a:rPr lang="en-US" sz="12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 Cohort A</a:t>
            </a:r>
          </a:p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 Cohort B</a:t>
            </a:r>
          </a:p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995483" y="1923799"/>
            <a:ext cx="9282" cy="162838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703442" y="15409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470872" y="1923799"/>
            <a:ext cx="48708" cy="162838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6106843" y="15409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56013"/>
              </p:ext>
            </p:extLst>
          </p:nvPr>
        </p:nvGraphicFramePr>
        <p:xfrm>
          <a:off x="5037620" y="3552817"/>
          <a:ext cx="1937283" cy="262128"/>
        </p:xfrm>
        <a:graphic>
          <a:graphicData uri="http://schemas.openxmlformats.org/drawingml/2006/table">
            <a:tbl>
              <a:tblPr/>
              <a:tblGrid>
                <a:gridCol w="1937283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4417643" y="2408011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4417643" y="2776954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563888" y="436510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** Randomisation was stratified on genotype (1a or 1b) in both cohorts, and in addition on presence or absence of decompensated cirrhosis in cohort B</a:t>
            </a:r>
            <a:endParaRPr lang="en-US" sz="1200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397083" y="2076199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</a:t>
            </a:r>
            <a:endParaRPr lang="en-US" sz="12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397082" y="2438400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</a:t>
            </a:r>
            <a:endParaRPr lang="en-US" sz="12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4397083" y="3352800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</a:t>
            </a:r>
            <a:endParaRPr lang="en-US" sz="12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349796" y="2203859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349796" y="262017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35496" y="4376137"/>
            <a:ext cx="30364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with Metavir F4 or Ishak </a:t>
            </a:r>
            <a:r>
              <a:rPr lang="en-US" sz="1200" smtClean="0">
                <a:ea typeface="ＭＳ Ｐゴシック" pitchFamily="-1" charset="-128"/>
                <a:cs typeface="ＭＳ Ｐゴシック" pitchFamily="-1" charset="-128"/>
              </a:rPr>
              <a:t>≥</a:t>
            </a:r>
            <a:r>
              <a:rPr lang="en-US" sz="12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5</a:t>
            </a:r>
            <a:endParaRPr lang="en-US" sz="12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5496" y="4991640"/>
            <a:ext cx="8656220" cy="59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(LDV 90mg/SOF 400 mg) : 1 pill </a:t>
            </a:r>
            <a:r>
              <a:rPr lang="en-US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512214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mtClean="0">
                <a:solidFill>
                  <a:srgbClr val="000066"/>
                </a:solidFill>
              </a:rPr>
              <a:t>Primary endpoint : SVR</a:t>
            </a:r>
            <a:r>
              <a:rPr lang="en-US" baseline="-25000" smtClean="0">
                <a:solidFill>
                  <a:srgbClr val="000066"/>
                </a:solidFill>
              </a:rPr>
              <a:t>12 </a:t>
            </a:r>
            <a:r>
              <a:rPr lang="en-US" smtClean="0">
                <a:solidFill>
                  <a:srgbClr val="000066"/>
                </a:solidFill>
              </a:rPr>
              <a:t>(HCV RNA &lt; 25 IU/mL) </a:t>
            </a:r>
            <a:r>
              <a:rPr lang="en-US" smtClean="0"/>
              <a:t>by intention to treat, with 2-sided 95% CI, no statistical hypothesis</a:t>
            </a:r>
            <a:endParaRPr lang="en-US" smtClean="0">
              <a:solidFill>
                <a:srgbClr val="000066"/>
              </a:solidFill>
            </a:endParaRPr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>
            <a:off x="6519580" y="2373673"/>
            <a:ext cx="186877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6519580" y="2789449"/>
            <a:ext cx="186884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8349796" y="351592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90" name="Line 63"/>
          <p:cNvSpPr>
            <a:spLocks noChangeShapeType="1"/>
          </p:cNvSpPr>
          <p:nvPr/>
        </p:nvSpPr>
        <p:spPr bwMode="auto">
          <a:xfrm>
            <a:off x="6980223" y="3720369"/>
            <a:ext cx="140812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2" name="Line 63"/>
          <p:cNvSpPr>
            <a:spLocks noChangeShapeType="1"/>
          </p:cNvSpPr>
          <p:nvPr/>
        </p:nvSpPr>
        <p:spPr bwMode="auto">
          <a:xfrm>
            <a:off x="4417643" y="3691354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4417643" y="4191000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47694"/>
              </p:ext>
            </p:extLst>
          </p:nvPr>
        </p:nvGraphicFramePr>
        <p:xfrm>
          <a:off x="5067470" y="4059341"/>
          <a:ext cx="1907434" cy="262128"/>
        </p:xfrm>
        <a:graphic>
          <a:graphicData uri="http://schemas.openxmlformats.org/drawingml/2006/table">
            <a:tbl>
              <a:tblPr/>
              <a:tblGrid>
                <a:gridCol w="1907434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397082" y="3944089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8349796" y="402655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980223" y="4230999"/>
            <a:ext cx="140812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45460"/>
              </p:ext>
            </p:extLst>
          </p:nvPr>
        </p:nvGraphicFramePr>
        <p:xfrm>
          <a:off x="5037620" y="3066289"/>
          <a:ext cx="1937283" cy="262128"/>
        </p:xfrm>
        <a:graphic>
          <a:graphicData uri="http://schemas.openxmlformats.org/drawingml/2006/table">
            <a:tbl>
              <a:tblPr/>
              <a:tblGrid>
                <a:gridCol w="1937283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4417643" y="3200400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4397083" y="2874422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2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</a:t>
            </a:r>
            <a:endParaRPr lang="en-US" sz="12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349796" y="297180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3" name="Line 63"/>
          <p:cNvSpPr>
            <a:spLocks noChangeShapeType="1"/>
          </p:cNvSpPr>
          <p:nvPr/>
        </p:nvSpPr>
        <p:spPr bwMode="auto">
          <a:xfrm>
            <a:off x="7021243" y="3176249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31840" y="2460170"/>
            <a:ext cx="941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Cohort A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79984" y="2780928"/>
            <a:ext cx="154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Line 63"/>
          <p:cNvSpPr>
            <a:spLocks noChangeShapeType="1"/>
          </p:cNvSpPr>
          <p:nvPr/>
        </p:nvSpPr>
        <p:spPr bwMode="auto">
          <a:xfrm>
            <a:off x="2865363" y="3929744"/>
            <a:ext cx="154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059832" y="3627160"/>
            <a:ext cx="931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Cohort B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6580555" y="6565900"/>
            <a:ext cx="25555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2014;383:515-23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71718" y="2117680"/>
            <a:ext cx="2796988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18000" rIns="18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infection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Cohort A : </a:t>
            </a:r>
            <a:r>
              <a:rPr lang="en-US" sz="14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, no cirrhosis</a:t>
            </a:r>
          </a:p>
          <a:p>
            <a:pPr algn="ctr"/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Cohort B : failure to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pre-treatment with PI + PEG-IFN + RBV, cirrhosis* allowed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 RBV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1 - Phase II</a:t>
            </a:r>
            <a:endParaRPr lang="fr-FR" dirty="0"/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4427984" y="2420888"/>
            <a:ext cx="0" cy="792088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endCxn id="92" idx="0"/>
          </p:cNvCxnSpPr>
          <p:nvPr/>
        </p:nvCxnSpPr>
        <p:spPr>
          <a:xfrm flipH="1" flipV="1">
            <a:off x="4417643" y="3691354"/>
            <a:ext cx="10342" cy="490384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 RBV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1 - Phase II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409290"/>
              </p:ext>
            </p:extLst>
          </p:nvPr>
        </p:nvGraphicFramePr>
        <p:xfrm>
          <a:off x="323528" y="1618409"/>
          <a:ext cx="8450264" cy="4834927"/>
        </p:xfrm>
        <a:graphic>
          <a:graphicData uri="http://schemas.openxmlformats.org/drawingml/2006/table">
            <a:tbl>
              <a:tblPr/>
              <a:tblGrid>
                <a:gridCol w="3051834"/>
                <a:gridCol w="1001940"/>
                <a:gridCol w="1161108"/>
                <a:gridCol w="973788"/>
                <a:gridCol w="1060561"/>
                <a:gridCol w="1201033"/>
              </a:tblGrid>
              <a:tr h="80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/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boceprevir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telaprevir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8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PI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 or relapse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_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variants at baseline,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study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580555" y="6565900"/>
            <a:ext cx="25555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2014;383:515-23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79183" y="1246620"/>
            <a:ext cx="617297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873090" y="1246620"/>
            <a:ext cx="5385158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), % 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95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CI)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979437" y="3213101"/>
            <a:ext cx="428400" cy="2607798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369069" y="5032139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369069" y="4339989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269682" y="2958864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369069" y="364942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636103" y="513986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636103" y="444929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636103" y="306499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636103" y="375556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726592" y="3055473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789520" y="2583122"/>
            <a:ext cx="8082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(75-100)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91641" y="269828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3075520" y="2601052"/>
            <a:ext cx="8082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(74-100)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636102" y="5817920"/>
            <a:ext cx="424069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265437" y="3213101"/>
            <a:ext cx="428400" cy="2607798"/>
          </a:xfrm>
          <a:prstGeom prst="rect">
            <a:avLst/>
          </a:prstGeom>
          <a:solidFill>
            <a:srgbClr val="3366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89961" y="552897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001455" y="552897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20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287455" y="552897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19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1716362" y="3066585"/>
            <a:ext cx="428400" cy="2754313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Rectangle 133"/>
          <p:cNvSpPr>
            <a:spLocks noChangeArrowheads="1"/>
          </p:cNvSpPr>
          <p:nvPr/>
        </p:nvSpPr>
        <p:spPr bwMode="auto">
          <a:xfrm>
            <a:off x="2478362" y="3213101"/>
            <a:ext cx="428400" cy="2607797"/>
          </a:xfrm>
          <a:prstGeom prst="rect">
            <a:avLst/>
          </a:prstGeom>
          <a:solidFill>
            <a:srgbClr val="66CC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4002362" y="3078163"/>
            <a:ext cx="428400" cy="2742735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1526445" y="2456748"/>
            <a:ext cx="8082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(84-100)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Rectangle 144"/>
          <p:cNvSpPr>
            <a:spLocks noChangeArrowheads="1"/>
          </p:cNvSpPr>
          <p:nvPr/>
        </p:nvSpPr>
        <p:spPr bwMode="auto">
          <a:xfrm>
            <a:off x="3812445" y="2456748"/>
            <a:ext cx="8082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(84-100)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605060" y="6013846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Naïve</a:t>
            </a:r>
            <a:endParaRPr lang="en-US" sz="1400" b="1"/>
          </a:p>
        </p:txBody>
      </p:sp>
      <p:sp>
        <p:nvSpPr>
          <p:cNvPr id="94" name="ZoneTexte 93"/>
          <p:cNvSpPr txBox="1"/>
          <p:nvPr/>
        </p:nvSpPr>
        <p:spPr>
          <a:xfrm>
            <a:off x="1738380" y="552897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00"/>
                </a:solidFill>
              </a:rPr>
              <a:t>21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500380" y="552897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00"/>
                </a:solidFill>
              </a:rPr>
              <a:t>19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024380" y="552897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00"/>
                </a:solidFill>
              </a:rPr>
              <a:t>21</a:t>
            </a:r>
            <a:endParaRPr lang="fr-FR" sz="1400" dirty="0">
              <a:solidFill>
                <a:srgbClr val="000000"/>
              </a:solidFill>
            </a:endParaRPr>
          </a:p>
        </p:txBody>
      </p:sp>
      <p:grpSp>
        <p:nvGrpSpPr>
          <p:cNvPr id="51" name="Groupe 50"/>
          <p:cNvGrpSpPr/>
          <p:nvPr/>
        </p:nvGrpSpPr>
        <p:grpSpPr>
          <a:xfrm>
            <a:off x="251520" y="1700808"/>
            <a:ext cx="4104456" cy="793903"/>
            <a:chOff x="251520" y="1772816"/>
            <a:chExt cx="4104456" cy="793903"/>
          </a:xfrm>
        </p:grpSpPr>
        <p:sp>
          <p:nvSpPr>
            <p:cNvPr id="50" name="AutoShape 165"/>
            <p:cNvSpPr>
              <a:spLocks noChangeArrowheads="1"/>
            </p:cNvSpPr>
            <p:nvPr/>
          </p:nvSpPr>
          <p:spPr bwMode="auto">
            <a:xfrm>
              <a:off x="251520" y="1772816"/>
              <a:ext cx="4104456" cy="7920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3"/>
            <p:cNvSpPr>
              <a:spLocks noChangeArrowheads="1"/>
            </p:cNvSpPr>
            <p:nvPr/>
          </p:nvSpPr>
          <p:spPr bwMode="auto">
            <a:xfrm>
              <a:off x="395536" y="1854473"/>
              <a:ext cx="177800" cy="144462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ZoneTexte 84"/>
            <p:cNvSpPr txBox="1">
              <a:spLocks noChangeArrowheads="1"/>
            </p:cNvSpPr>
            <p:nvPr/>
          </p:nvSpPr>
          <p:spPr bwMode="auto">
            <a:xfrm>
              <a:off x="624136" y="1772816"/>
              <a:ext cx="11464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8W</a:t>
              </a:r>
              <a:endParaRPr lang="en-GB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Rectangle 3"/>
            <p:cNvSpPr>
              <a:spLocks noChangeArrowheads="1"/>
            </p:cNvSpPr>
            <p:nvPr/>
          </p:nvSpPr>
          <p:spPr bwMode="auto">
            <a:xfrm>
              <a:off x="395536" y="2088427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ZoneTexte 84"/>
            <p:cNvSpPr txBox="1">
              <a:spLocks noChangeArrowheads="1"/>
            </p:cNvSpPr>
            <p:nvPr/>
          </p:nvSpPr>
          <p:spPr bwMode="auto">
            <a:xfrm>
              <a:off x="624136" y="2006770"/>
              <a:ext cx="16209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RBV 8W</a:t>
              </a:r>
              <a:endParaRPr lang="en-GB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3"/>
            <p:cNvSpPr>
              <a:spLocks noChangeArrowheads="1"/>
            </p:cNvSpPr>
            <p:nvPr/>
          </p:nvSpPr>
          <p:spPr bwMode="auto">
            <a:xfrm>
              <a:off x="395536" y="2340599"/>
              <a:ext cx="177800" cy="14446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ZoneTexte 84"/>
            <p:cNvSpPr txBox="1">
              <a:spLocks noChangeArrowheads="1"/>
            </p:cNvSpPr>
            <p:nvPr/>
          </p:nvSpPr>
          <p:spPr bwMode="auto">
            <a:xfrm>
              <a:off x="624136" y="2258942"/>
              <a:ext cx="12362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12W</a:t>
              </a:r>
              <a:endParaRPr lang="en-GB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3"/>
            <p:cNvSpPr>
              <a:spLocks noChangeArrowheads="1"/>
            </p:cNvSpPr>
            <p:nvPr/>
          </p:nvSpPr>
          <p:spPr bwMode="auto">
            <a:xfrm>
              <a:off x="2357754" y="2088427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ZoneTexte 84"/>
            <p:cNvSpPr txBox="1">
              <a:spLocks noChangeArrowheads="1"/>
            </p:cNvSpPr>
            <p:nvPr/>
          </p:nvSpPr>
          <p:spPr bwMode="auto">
            <a:xfrm>
              <a:off x="2510154" y="2006770"/>
              <a:ext cx="171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RBV 12W</a:t>
              </a:r>
              <a:endParaRPr lang="en-GB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4" name="Rectangle 3"/>
            <p:cNvSpPr>
              <a:spLocks noChangeArrowheads="1"/>
            </p:cNvSpPr>
            <p:nvPr/>
          </p:nvSpPr>
          <p:spPr bwMode="auto">
            <a:xfrm>
              <a:off x="2357754" y="1854473"/>
              <a:ext cx="177800" cy="14446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2" name="ZoneTexte 84"/>
            <p:cNvSpPr txBox="1">
              <a:spLocks noChangeArrowheads="1"/>
            </p:cNvSpPr>
            <p:nvPr/>
          </p:nvSpPr>
          <p:spPr bwMode="auto">
            <a:xfrm>
              <a:off x="2510154" y="1772816"/>
              <a:ext cx="12362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LDV/SOF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12W</a:t>
              </a:r>
              <a:endParaRPr lang="en-GB" sz="14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3" name="ZoneTexte 102"/>
          <p:cNvSpPr txBox="1"/>
          <p:nvPr/>
        </p:nvSpPr>
        <p:spPr>
          <a:xfrm>
            <a:off x="3251647" y="6013846"/>
            <a:ext cx="1208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Failure to PI</a:t>
            </a:r>
            <a:endParaRPr lang="en-US" sz="1400" b="1"/>
          </a:p>
        </p:txBody>
      </p:sp>
      <p:cxnSp>
        <p:nvCxnSpPr>
          <p:cNvPr id="105" name="Connecteur droit 104"/>
          <p:cNvCxnSpPr/>
          <p:nvPr/>
        </p:nvCxnSpPr>
        <p:spPr>
          <a:xfrm>
            <a:off x="941295" y="6016823"/>
            <a:ext cx="1981200" cy="1588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3142130" y="6016823"/>
            <a:ext cx="1371600" cy="1588"/>
          </a:xfrm>
          <a:prstGeom prst="line">
            <a:avLst/>
          </a:prstGeom>
          <a:ln>
            <a:solidFill>
              <a:srgbClr val="00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44"/>
          <p:cNvSpPr>
            <a:spLocks noChangeArrowheads="1"/>
          </p:cNvSpPr>
          <p:nvPr/>
        </p:nvSpPr>
        <p:spPr bwMode="auto">
          <a:xfrm>
            <a:off x="2288445" y="2592087"/>
            <a:ext cx="8082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(74-100)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4779504" y="2357246"/>
            <a:ext cx="4329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err="1" smtClean="0"/>
              <a:t>Virologic</a:t>
            </a:r>
            <a:r>
              <a:rPr lang="en-US" sz="1600" dirty="0" smtClean="0"/>
              <a:t> </a:t>
            </a:r>
            <a:r>
              <a:rPr lang="en-US" sz="1600" dirty="0" err="1" smtClean="0"/>
              <a:t>breaktrough</a:t>
            </a:r>
            <a:r>
              <a:rPr lang="en-US" sz="1600" dirty="0" smtClean="0"/>
              <a:t> :  none</a:t>
            </a:r>
          </a:p>
          <a:p>
            <a:pPr marL="174625" lvl="1" indent="-174625">
              <a:buClr>
                <a:srgbClr val="0070C0"/>
              </a:buClr>
              <a:buFont typeface="Wingdings" pitchFamily="2" charset="2"/>
              <a:buChar char="§"/>
            </a:pPr>
            <a:endParaRPr lang="en-US" sz="1000" dirty="0" smtClean="0"/>
          </a:p>
          <a:p>
            <a:pPr marL="174625" indent="-17462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Post-treatment relapse</a:t>
            </a:r>
          </a:p>
          <a:p>
            <a:pPr marL="719138" lvl="1" indent="-26193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 1 in </a:t>
            </a:r>
            <a:r>
              <a:rPr lang="en-US" sz="1600" dirty="0" smtClean="0"/>
              <a:t>LDV/SOF </a:t>
            </a:r>
            <a:r>
              <a:rPr lang="en-US" sz="1600" dirty="0" smtClean="0"/>
              <a:t>8W naïve group</a:t>
            </a:r>
          </a:p>
          <a:p>
            <a:pPr marL="719138" lvl="1" indent="-26193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 1 in </a:t>
            </a:r>
            <a:r>
              <a:rPr lang="en-US" sz="1600" dirty="0" smtClean="0"/>
              <a:t>LDV/SOF </a:t>
            </a:r>
            <a:r>
              <a:rPr lang="en-US" sz="1600" dirty="0" smtClean="0"/>
              <a:t>12W experienced group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sz="1000" dirty="0" smtClean="0"/>
          </a:p>
          <a:p>
            <a:pPr marL="174625" indent="-17462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NS5A resistant variants</a:t>
            </a:r>
          </a:p>
          <a:p>
            <a:pPr marL="719138" lvl="1" indent="-26193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 Baseline resistance in 9</a:t>
            </a:r>
          </a:p>
          <a:p>
            <a:pPr marL="719138" lvl="1" indent="-26193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1 relapse (naïve) with baseline L31M and emergence of additional Y93H </a:t>
            </a:r>
            <a:br>
              <a:rPr lang="en-US" sz="1600" dirty="0" smtClean="0"/>
            </a:br>
            <a:r>
              <a:rPr lang="en-US" sz="1600" dirty="0" smtClean="0"/>
              <a:t>+ Q30L + L31V at relapse ; emergence also of S282T (SOF-resistance)</a:t>
            </a:r>
          </a:p>
          <a:p>
            <a:pPr marL="719138" lvl="1" indent="-26193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/>
              <a:t>1 relapse (experienced) with Q30H </a:t>
            </a:r>
            <a:br>
              <a:rPr lang="en-US" sz="1600" dirty="0" smtClean="0"/>
            </a:br>
            <a:r>
              <a:rPr lang="en-US" sz="1600" dirty="0" smtClean="0"/>
              <a:t>+ Y93H at baseline and relapse. No detection of S282T</a:t>
            </a:r>
          </a:p>
        </p:txBody>
      </p:sp>
      <p:sp>
        <p:nvSpPr>
          <p:cNvPr id="112" name="Text Box 2"/>
          <p:cNvSpPr txBox="1">
            <a:spLocks noChangeArrowheads="1"/>
          </p:cNvSpPr>
          <p:nvPr/>
        </p:nvSpPr>
        <p:spPr bwMode="auto">
          <a:xfrm>
            <a:off x="6019755" y="1916832"/>
            <a:ext cx="18646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20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6580555" y="6565900"/>
            <a:ext cx="25555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2014;383:515-23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 RBV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1 - Phase II</a:t>
            </a:r>
            <a:endParaRPr lang="fr-FR" dirty="0"/>
          </a:p>
        </p:txBody>
      </p:sp>
      <p:sp>
        <p:nvSpPr>
          <p:cNvPr id="49" name="Rectangle 135"/>
          <p:cNvSpPr>
            <a:spLocks noChangeArrowheads="1"/>
          </p:cNvSpPr>
          <p:nvPr/>
        </p:nvSpPr>
        <p:spPr bwMode="auto">
          <a:xfrm>
            <a:off x="462264" y="5661828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 RBV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1 - Phase II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400" b="1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Serious adverse events : 4 (4%) patients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No discontinuation for adverse event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Highest rates of adverse events in the RBV groups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Most common adverse events :</a:t>
            </a:r>
          </a:p>
          <a:p>
            <a:pPr lvl="2">
              <a:spcBef>
                <a:spcPts val="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Nausea, </a:t>
            </a:r>
          </a:p>
          <a:p>
            <a:pPr lvl="2">
              <a:spcBef>
                <a:spcPts val="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Anemia (only in RBV groups), </a:t>
            </a:r>
          </a:p>
          <a:p>
            <a:pPr lvl="2">
              <a:spcBef>
                <a:spcPts val="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Upper respiratory tract infection, </a:t>
            </a:r>
          </a:p>
          <a:p>
            <a:pPr lvl="2">
              <a:spcBef>
                <a:spcPts val="0"/>
              </a:spcBef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Headache 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Dose reduction of RBV in 8 patients, because of anemia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No Grade 2-4 liver chemistry abnormalities detected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80555" y="6565900"/>
            <a:ext cx="25555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2014;383:515-23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 RBV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1 - Phase II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this pilot phase II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randomised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, open-label study, treatment with the fixed-dose combination of SOF and LDV with and without RBV was well tolerated and resulted in high rates of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(95–100%) in both treatment-naive and previously treated patients with genotype-1 HCV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was similar with 8 and 12 weeks of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LDV/SOF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naïve patients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2 relapses occurred in patients with baseline NS5A variants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There was no clinically significant treatment-emergent safety issues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Limitations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Small size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Study not powered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80555" y="6565900"/>
            <a:ext cx="25555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Lancet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2014;383:515-23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757</Words>
  <Application>Microsoft Macintosh PowerPoint</Application>
  <PresentationFormat>Présentation à l'écran (4:3)</PresentationFormat>
  <Paragraphs>214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LONESTAR Study: LDV/SOF + RBV  for genotype 1 - Phase II</vt:lpstr>
      <vt:lpstr>LONESTAR Study: LDV/SOF + RBV  for genotype 1 - Phase II</vt:lpstr>
      <vt:lpstr>LONESTAR Study: LDV/SOF + RBV  for genotype 1 - Phase II</vt:lpstr>
      <vt:lpstr>LONESTAR Study: LDV/SOF + RBV  for genotype 1 - Phase II</vt:lpstr>
      <vt:lpstr>LONESTAR Study: LDV/SOF + RBV  for genotype 1 - Phase II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94</cp:revision>
  <dcterms:created xsi:type="dcterms:W3CDTF">2015-05-24T18:34:23Z</dcterms:created>
  <dcterms:modified xsi:type="dcterms:W3CDTF">2015-07-01T22:25:02Z</dcterms:modified>
  <cp:category/>
</cp:coreProperties>
</file>