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84" r:id="rId2"/>
    <p:sldId id="285" r:id="rId3"/>
    <p:sldId id="286" r:id="rId4"/>
    <p:sldId id="288" r:id="rId5"/>
    <p:sldId id="287" r:id="rId6"/>
  </p:sldIdLst>
  <p:sldSz cx="9144000" cy="6858000" type="screen4x3"/>
  <p:notesSz cx="6858000" cy="9144000"/>
  <p:custDataLst>
    <p:tags r:id="rId8"/>
  </p:custDataLst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DDDDD"/>
    <a:srgbClr val="333399"/>
    <a:srgbClr val="000066"/>
    <a:srgbClr val="10EB00"/>
    <a:srgbClr val="FF6600"/>
    <a:srgbClr val="000000"/>
    <a:srgbClr val="333333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6260" autoAdjust="0"/>
  </p:normalViewPr>
  <p:slideViewPr>
    <p:cSldViewPr>
      <p:cViewPr varScale="1">
        <p:scale>
          <a:sx n="109" d="100"/>
          <a:sy n="109" d="100"/>
        </p:scale>
        <p:origin x="-2460" y="-78"/>
      </p:cViewPr>
      <p:guideLst>
        <p:guide orient="horz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FED37435-6F7F-4E73-AC05-7DFCA6B8B48E}" type="datetimeFigureOut">
              <a:rPr lang="fr-FR"/>
              <a:pPr>
                <a:defRPr/>
              </a:pPr>
              <a:t>22/09/2015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9D35950B-3B05-4EEB-A27F-E7E72F71A98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46037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ABD13AC1-ED3F-2A4B-9921-15F23555C253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3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E26E9A7A-16C4-8D4C-92B1-498CD72DE977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4501" name="Connecteur droit 66"/>
          <p:cNvCxnSpPr>
            <a:cxnSpLocks noChangeShapeType="1"/>
          </p:cNvCxnSpPr>
          <p:nvPr/>
        </p:nvCxnSpPr>
        <p:spPr bwMode="auto">
          <a:xfrm rot="5400000">
            <a:off x="3830826" y="2368685"/>
            <a:ext cx="400050" cy="1588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  <p:sp>
        <p:nvSpPr>
          <p:cNvPr id="234502" name="Espace réservé du contenu 2"/>
          <p:cNvSpPr>
            <a:spLocks/>
          </p:cNvSpPr>
          <p:nvPr/>
        </p:nvSpPr>
        <p:spPr bwMode="auto">
          <a:xfrm>
            <a:off x="323529" y="4173424"/>
            <a:ext cx="8825527" cy="1132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ts val="72"/>
              </a:spcBef>
              <a:spcAft>
                <a:spcPct val="0"/>
              </a:spcAft>
              <a:buClr>
                <a:srgbClr val="0070C0"/>
              </a:buClr>
              <a:buFont typeface="Wingdings" pitchFamily="-1" charset="2"/>
              <a:buChar char="§"/>
            </a:pPr>
            <a:r>
              <a:rPr lang="en-US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Treatment regimens</a:t>
            </a:r>
          </a:p>
          <a:p>
            <a:pPr marL="719138" lvl="1" indent="-261938" defTabSz="914400" fontAlgn="base">
              <a:spcBef>
                <a:spcPts val="72"/>
              </a:spcBef>
              <a:spcAft>
                <a:spcPct val="0"/>
              </a:spcAft>
              <a:buClr>
                <a:srgbClr val="0070C0"/>
              </a:buClr>
              <a:buFont typeface="Arial" panose="020B0604020202020204" pitchFamily="34" charset="0"/>
              <a:buChar char="–"/>
            </a:pPr>
            <a:r>
              <a:rPr lang="en-US" sz="1600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Co-formulated </a:t>
            </a:r>
            <a:r>
              <a:rPr lang="en-US" sz="1600" dirty="0" err="1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ombitasvir</a:t>
            </a:r>
            <a:r>
              <a:rPr lang="en-US" sz="1600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 (OBV)/</a:t>
            </a:r>
            <a:r>
              <a:rPr lang="en-US" sz="1600" dirty="0" err="1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paritaprevir</a:t>
            </a:r>
            <a:r>
              <a:rPr lang="en-US" sz="1600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 (PTV)/</a:t>
            </a:r>
            <a:r>
              <a:rPr lang="en-US" sz="1600" dirty="0" err="1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rironavir</a:t>
            </a:r>
            <a:r>
              <a:rPr lang="en-US" sz="1600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 (r) : </a:t>
            </a:r>
            <a:br>
              <a:rPr lang="en-US" sz="1600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</a:br>
            <a:r>
              <a:rPr lang="en-US" sz="1600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25/150/100 mg QD = 2 tablets</a:t>
            </a:r>
          </a:p>
          <a:p>
            <a:pPr marL="719138" lvl="1" indent="-261938" defTabSz="914400" fontAlgn="base">
              <a:spcBef>
                <a:spcPts val="72"/>
              </a:spcBef>
              <a:spcAft>
                <a:spcPct val="0"/>
              </a:spcAft>
              <a:buClr>
                <a:srgbClr val="0070C0"/>
              </a:buClr>
              <a:buFont typeface="Arial" panose="020B0604020202020204" pitchFamily="34" charset="0"/>
              <a:buChar char="–"/>
            </a:pPr>
            <a:r>
              <a:rPr lang="en-US" sz="1600" dirty="0" err="1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Dasabuvir</a:t>
            </a:r>
            <a:r>
              <a:rPr lang="en-US" sz="1600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US" sz="1600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(DSV) </a:t>
            </a:r>
            <a:r>
              <a:rPr lang="en-US" sz="1600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: 250 mg BID</a:t>
            </a:r>
          </a:p>
          <a:p>
            <a:pPr marL="719138" lvl="1" indent="-261938" defTabSz="914400" fontAlgn="base">
              <a:spcBef>
                <a:spcPts val="72"/>
              </a:spcBef>
              <a:spcAft>
                <a:spcPct val="0"/>
              </a:spcAft>
              <a:buClr>
                <a:srgbClr val="0070C0"/>
              </a:buClr>
              <a:buFont typeface="Arial" panose="020B0604020202020204" pitchFamily="34" charset="0"/>
              <a:buChar char="–"/>
            </a:pPr>
            <a:r>
              <a:rPr lang="en-US" sz="1600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RBV </a:t>
            </a:r>
            <a:r>
              <a:rPr lang="en-US" sz="1600" kern="0" dirty="0" smtClean="0">
                <a:latin typeface="+mn-lt"/>
              </a:rPr>
              <a:t>: </a:t>
            </a:r>
            <a:r>
              <a:rPr lang="en-US" sz="1600" kern="0" dirty="0">
                <a:latin typeface="+mn-lt"/>
              </a:rPr>
              <a:t>1000 or 1200 mg/day (bid dosing) according to body weight (&lt; or ≥ 75 kg</a:t>
            </a:r>
            <a:r>
              <a:rPr lang="en-US" sz="1600" kern="0" dirty="0" smtClean="0">
                <a:latin typeface="+mn-lt"/>
              </a:rPr>
              <a:t>)</a:t>
            </a:r>
            <a:endParaRPr lang="en-US" sz="1600" kern="0" dirty="0">
              <a:latin typeface="+mn-lt"/>
            </a:endParaRPr>
          </a:p>
        </p:txBody>
      </p:sp>
      <p:graphicFrame>
        <p:nvGraphicFramePr>
          <p:cNvPr id="207880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2545593"/>
              </p:ext>
            </p:extLst>
          </p:nvPr>
        </p:nvGraphicFramePr>
        <p:xfrm>
          <a:off x="4461396" y="2653900"/>
          <a:ext cx="1724990" cy="535813"/>
        </p:xfrm>
        <a:graphic>
          <a:graphicData uri="http://schemas.openxmlformats.org/drawingml/2006/table">
            <a:tbl>
              <a:tblPr/>
              <a:tblGrid>
                <a:gridCol w="1724990"/>
              </a:tblGrid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OBV/PTV/r </a:t>
                      </a:r>
                      <a:b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DSV 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RBV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234519" name="Oval 170"/>
          <p:cNvSpPr>
            <a:spLocks noChangeArrowheads="1"/>
          </p:cNvSpPr>
          <p:nvPr/>
        </p:nvSpPr>
        <p:spPr bwMode="auto">
          <a:xfrm>
            <a:off x="3260120" y="1497796"/>
            <a:ext cx="1539875" cy="660298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Open-label</a:t>
            </a:r>
            <a:endParaRPr lang="en-US" sz="1400" b="1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4520" name="AutoShape 162"/>
          <p:cNvSpPr>
            <a:spLocks noChangeArrowheads="1"/>
          </p:cNvSpPr>
          <p:nvPr/>
        </p:nvSpPr>
        <p:spPr bwMode="auto">
          <a:xfrm>
            <a:off x="179857" y="1804396"/>
            <a:ext cx="3142974" cy="2281476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18-70 years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HCV genotype 1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HCV RNA &gt; 10,000 IU/ml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Naïve or pre-treated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with PEG-IFN + RBV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No cirrhosis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≥ 6 months opioid replacement*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No HBV or HIV co-infection</a:t>
            </a:r>
          </a:p>
        </p:txBody>
      </p:sp>
      <p:sp>
        <p:nvSpPr>
          <p:cNvPr id="234521" name="ZoneTexte 71"/>
          <p:cNvSpPr txBox="1">
            <a:spLocks noChangeArrowheads="1"/>
          </p:cNvSpPr>
          <p:nvPr/>
        </p:nvSpPr>
        <p:spPr bwMode="auto">
          <a:xfrm>
            <a:off x="3347864" y="3717032"/>
            <a:ext cx="43924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* Methadone or buprenorphine (± naloxone)</a:t>
            </a:r>
            <a:endParaRPr lang="en-US" sz="1400" baseline="3000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4524" name="Line 63"/>
          <p:cNvSpPr>
            <a:spLocks noChangeShapeType="1"/>
          </p:cNvSpPr>
          <p:nvPr/>
        </p:nvSpPr>
        <p:spPr bwMode="auto">
          <a:xfrm>
            <a:off x="3275856" y="2875665"/>
            <a:ext cx="1187998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4526" name="Rectangle 8"/>
          <p:cNvSpPr>
            <a:spLocks noChangeArrowheads="1"/>
          </p:cNvSpPr>
          <p:nvPr/>
        </p:nvSpPr>
        <p:spPr bwMode="auto">
          <a:xfrm>
            <a:off x="3686624" y="2553405"/>
            <a:ext cx="72277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38</a:t>
            </a:r>
            <a:endParaRPr lang="en-US" sz="1600" b="1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4534" name="Line 172"/>
          <p:cNvSpPr>
            <a:spLocks noChangeShapeType="1"/>
          </p:cNvSpPr>
          <p:nvPr/>
        </p:nvSpPr>
        <p:spPr bwMode="auto">
          <a:xfrm>
            <a:off x="8013621" y="1864894"/>
            <a:ext cx="0" cy="181451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6" name="Line 172"/>
          <p:cNvSpPr>
            <a:spLocks noChangeShapeType="1"/>
          </p:cNvSpPr>
          <p:nvPr/>
        </p:nvSpPr>
        <p:spPr bwMode="auto">
          <a:xfrm>
            <a:off x="6186386" y="1867653"/>
            <a:ext cx="0" cy="1811754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9" name="Oval 110"/>
          <p:cNvSpPr>
            <a:spLocks noChangeArrowheads="1"/>
          </p:cNvSpPr>
          <p:nvPr/>
        </p:nvSpPr>
        <p:spPr bwMode="auto">
          <a:xfrm>
            <a:off x="5898248" y="1631043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W12</a:t>
            </a:r>
            <a:endParaRPr lang="en-US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0" name="Oval 110"/>
          <p:cNvSpPr>
            <a:spLocks noChangeArrowheads="1"/>
          </p:cNvSpPr>
          <p:nvPr/>
        </p:nvSpPr>
        <p:spPr bwMode="auto">
          <a:xfrm>
            <a:off x="7706662" y="1631043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W24</a:t>
            </a:r>
            <a:endParaRPr lang="en-US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8043379" y="2716817"/>
            <a:ext cx="6554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smtClean="0">
                <a:solidFill>
                  <a:srgbClr val="333399"/>
                </a:solidFill>
                <a:latin typeface="Calibri" pitchFamily="34" charset="0"/>
              </a:rPr>
              <a:t>SVR</a:t>
            </a:r>
            <a:r>
              <a:rPr lang="en-US" sz="1600" b="1" baseline="-25000" smtClean="0">
                <a:solidFill>
                  <a:srgbClr val="333399"/>
                </a:solidFill>
                <a:latin typeface="Calibri" pitchFamily="34" charset="0"/>
              </a:rPr>
              <a:t>12</a:t>
            </a:r>
            <a:endParaRPr lang="en-US" sz="1600" b="1" baseline="-25000">
              <a:solidFill>
                <a:srgbClr val="333399"/>
              </a:solidFill>
              <a:latin typeface="Calibri" pitchFamily="34" charset="0"/>
            </a:endParaRPr>
          </a:p>
        </p:txBody>
      </p:sp>
      <p:sp>
        <p:nvSpPr>
          <p:cNvPr id="25" name="Line 63"/>
          <p:cNvSpPr>
            <a:spLocks noChangeShapeType="1"/>
          </p:cNvSpPr>
          <p:nvPr/>
        </p:nvSpPr>
        <p:spPr bwMode="auto">
          <a:xfrm>
            <a:off x="6163123" y="2891959"/>
            <a:ext cx="1871999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8" name="Espace réservé du contenu 2"/>
          <p:cNvSpPr>
            <a:spLocks/>
          </p:cNvSpPr>
          <p:nvPr/>
        </p:nvSpPr>
        <p:spPr bwMode="auto">
          <a:xfrm>
            <a:off x="323529" y="5589240"/>
            <a:ext cx="8825527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ts val="72"/>
              </a:spcBef>
              <a:spcAft>
                <a:spcPct val="0"/>
              </a:spcAft>
              <a:buClr>
                <a:srgbClr val="0070C0"/>
              </a:buClr>
              <a:buFont typeface="Wingdings" pitchFamily="-1" charset="2"/>
              <a:buChar char="§"/>
            </a:pPr>
            <a:r>
              <a:rPr lang="en-US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Objective</a:t>
            </a:r>
          </a:p>
          <a:p>
            <a:pPr marL="800100" lvl="1" indent="-342900" defTabSz="914400" fontAlgn="base">
              <a:spcBef>
                <a:spcPts val="72"/>
              </a:spcBef>
              <a:spcAft>
                <a:spcPct val="0"/>
              </a:spcAft>
              <a:buClr>
                <a:srgbClr val="0070C0"/>
              </a:buClr>
              <a:buFont typeface="Arial" panose="020B0604020202020204" pitchFamily="34" charset="0"/>
              <a:buChar char="–"/>
            </a:pPr>
            <a:r>
              <a:rPr lang="en-US" sz="1600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Primary endpoint : SVR</a:t>
            </a:r>
            <a:r>
              <a:rPr lang="en-US" sz="1600" baseline="-25000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US" sz="1600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 (HCV RNA &lt; 25 IU/ml), with 95% CI</a:t>
            </a:r>
          </a:p>
          <a:p>
            <a:pPr marL="800100" lvl="1" indent="-342900" defTabSz="914400" fontAlgn="base">
              <a:spcBef>
                <a:spcPts val="72"/>
              </a:spcBef>
              <a:spcAft>
                <a:spcPct val="0"/>
              </a:spcAft>
              <a:buClr>
                <a:srgbClr val="0070C0"/>
              </a:buClr>
              <a:buFont typeface="Arial" panose="020B0604020202020204" pitchFamily="34" charset="0"/>
              <a:buChar char="–"/>
            </a:pPr>
            <a:r>
              <a:rPr lang="en-US" sz="1600" dirty="0" smtClean="0">
                <a:latin typeface="+mn-lt"/>
                <a:ea typeface="ＭＳ Ｐゴシック" pitchFamily="-1" charset="-128"/>
                <a:cs typeface="ＭＳ Ｐゴシック" pitchFamily="-1" charset="-128"/>
              </a:rPr>
              <a:t>Intensive 24 hours steady-state PK analysis</a:t>
            </a:r>
            <a:endParaRPr lang="en-US" sz="1600" dirty="0" smtClean="0">
              <a:solidFill>
                <a:srgbClr val="000066"/>
              </a:solidFill>
              <a:latin typeface="+mn-lt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2" name="Espace réservé du contenu 2"/>
          <p:cNvSpPr txBox="1">
            <a:spLocks/>
          </p:cNvSpPr>
          <p:nvPr/>
        </p:nvSpPr>
        <p:spPr bwMode="auto">
          <a:xfrm>
            <a:off x="323529" y="1277813"/>
            <a:ext cx="13901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-109" charset="2"/>
              <a:buChar char="§"/>
              <a:defRPr/>
            </a:pPr>
            <a:r>
              <a:rPr lang="en-US" sz="2400" b="1" kern="0" smtClean="0">
                <a:solidFill>
                  <a:srgbClr val="0070C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  <a:endParaRPr lang="en-US" sz="2400" b="1" kern="0">
              <a:solidFill>
                <a:srgbClr val="0070C0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3" name="AutoShape 162"/>
          <p:cNvSpPr>
            <a:spLocks noChangeArrowheads="1"/>
          </p:cNvSpPr>
          <p:nvPr/>
        </p:nvSpPr>
        <p:spPr bwMode="auto">
          <a:xfrm>
            <a:off x="0" y="6570663"/>
            <a:ext cx="815787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 i="1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M14-103</a:t>
            </a:r>
            <a:endParaRPr lang="en-US" sz="1200" b="1" i="1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2" name="ZoneTexte 69"/>
          <p:cNvSpPr txBox="1">
            <a:spLocks noChangeArrowheads="1"/>
          </p:cNvSpPr>
          <p:nvPr/>
        </p:nvSpPr>
        <p:spPr bwMode="auto">
          <a:xfrm>
            <a:off x="6240719" y="6565900"/>
            <a:ext cx="28953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Lalezari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J. J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Hepatology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2015;63:364-9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23" name="Titre 1"/>
          <p:cNvSpPr>
            <a:spLocks noGrp="1"/>
          </p:cNvSpPr>
          <p:nvPr>
            <p:ph type="title"/>
          </p:nvPr>
        </p:nvSpPr>
        <p:spPr>
          <a:xfrm>
            <a:off x="468313" y="76200"/>
            <a:ext cx="8667750" cy="976313"/>
          </a:xfrm>
        </p:spPr>
        <p:txBody>
          <a:bodyPr/>
          <a:lstStyle/>
          <a:p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M14-103 Study: </a:t>
            </a:r>
            <a:r>
              <a:rPr lang="en-US" sz="2800" dirty="0" err="1" smtClean="0">
                <a:ea typeface="ＭＳ Ｐゴシック" pitchFamily="-1" charset="-128"/>
                <a:cs typeface="ＭＳ Ｐゴシック" pitchFamily="-1" charset="-128"/>
              </a:rPr>
              <a:t>ombitasvir</a:t>
            </a: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/</a:t>
            </a:r>
            <a:r>
              <a:rPr lang="en-US" sz="2800" dirty="0" err="1" smtClean="0">
                <a:ea typeface="ＭＳ Ｐゴシック" pitchFamily="-1" charset="-128"/>
                <a:cs typeface="ＭＳ Ｐゴシック" pitchFamily="-1" charset="-128"/>
              </a:rPr>
              <a:t>paritaprevir</a:t>
            </a: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/</a:t>
            </a:r>
            <a:r>
              <a:rPr lang="en-US" sz="2800" dirty="0" err="1" smtClean="0">
                <a:ea typeface="ＭＳ Ｐゴシック" pitchFamily="-1" charset="-128"/>
                <a:cs typeface="ＭＳ Ｐゴシック" pitchFamily="-1" charset="-128"/>
              </a:rPr>
              <a:t>ritonavir</a:t>
            </a: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 + </a:t>
            </a:r>
            <a:r>
              <a:rPr lang="en-US" sz="2800" dirty="0" err="1" smtClean="0">
                <a:ea typeface="ＭＳ Ｐゴシック" pitchFamily="-1" charset="-128"/>
                <a:cs typeface="ＭＳ Ｐゴシック" pitchFamily="-1" charset="-128"/>
              </a:rPr>
              <a:t>dasabuvir</a:t>
            </a: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 + RBV for genotype 1 on </a:t>
            </a:r>
            <a:r>
              <a:rPr lang="en-US" sz="2800" dirty="0" err="1" smtClean="0">
                <a:ea typeface="ＭＳ Ｐゴシック" pitchFamily="-1" charset="-128"/>
                <a:cs typeface="ＭＳ Ｐゴシック" pitchFamily="-1" charset="-128"/>
              </a:rPr>
              <a:t>opioid</a:t>
            </a: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 replacement therapy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79281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816241023"/>
              </p:ext>
            </p:extLst>
          </p:nvPr>
        </p:nvGraphicFramePr>
        <p:xfrm>
          <a:off x="1111250" y="1658938"/>
          <a:ext cx="6884988" cy="4506368"/>
        </p:xfrm>
        <a:graphic>
          <a:graphicData uri="http://schemas.openxmlformats.org/drawingml/2006/table">
            <a:tbl>
              <a:tblPr/>
              <a:tblGrid>
                <a:gridCol w="4674740"/>
                <a:gridCol w="2210248"/>
              </a:tblGrid>
              <a:tr h="4234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38</a:t>
                      </a: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2993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 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age, years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93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Female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993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Race : white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93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Body mass index, mean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27.0%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993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IL28B non-CC genotype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68%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993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HCV RNA log</a:t>
                      </a:r>
                      <a:r>
                        <a:rPr kumimoji="0" lang="en-GB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IU/ml, mean (SD)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6.58 ± 0.7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993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Fibrosis stage F0-F1 / F2 / F3, 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30 / 6 / 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993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1a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84.2%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993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Treatment-naïve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94.7%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7906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Opioid replacement therapy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Methadone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Buprenorphine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993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Discontinued study drug (for adverse event), N</a:t>
                      </a:r>
                      <a:endParaRPr kumimoji="0" lang="en-GB" sz="1400" b="1" i="0" u="none" strike="noStrike" cap="none" normalizeH="0" baseline="-2500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993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SVR</a:t>
                      </a:r>
                      <a:r>
                        <a:rPr kumimoji="0" lang="en-GB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</a:t>
                      </a:r>
                      <a:endParaRPr kumimoji="0" lang="en-GB" sz="1400" b="1" i="0" u="none" strike="noStrike" cap="none" normalizeH="0" baseline="-2500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37/38 (97.4%)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1106285" y="6202628"/>
            <a:ext cx="31686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/>
              <a:t>No virologic breakthrough, no relapse</a:t>
            </a:r>
            <a:endParaRPr lang="en-US" sz="140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108574" y="1252185"/>
            <a:ext cx="4906856" cy="370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72000" bIns="72000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Baseline characteristics and outcome</a:t>
            </a:r>
          </a:p>
        </p:txBody>
      </p:sp>
      <p:sp>
        <p:nvSpPr>
          <p:cNvPr id="11" name="AutoShape 162"/>
          <p:cNvSpPr>
            <a:spLocks noChangeArrowheads="1"/>
          </p:cNvSpPr>
          <p:nvPr/>
        </p:nvSpPr>
        <p:spPr bwMode="auto">
          <a:xfrm>
            <a:off x="0" y="6570663"/>
            <a:ext cx="815787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M14-103</a:t>
            </a:r>
            <a:endParaRPr lang="en-US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6240719" y="6565900"/>
            <a:ext cx="28953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Lalezari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J. J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Hepatology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2015;63:364-9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12" name="Titre 1"/>
          <p:cNvSpPr>
            <a:spLocks noGrp="1"/>
          </p:cNvSpPr>
          <p:nvPr>
            <p:ph type="title"/>
          </p:nvPr>
        </p:nvSpPr>
        <p:spPr>
          <a:xfrm>
            <a:off x="468313" y="76200"/>
            <a:ext cx="8667750" cy="976313"/>
          </a:xfrm>
        </p:spPr>
        <p:txBody>
          <a:bodyPr/>
          <a:lstStyle/>
          <a:p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M14-103 Study: </a:t>
            </a:r>
            <a:r>
              <a:rPr lang="en-US" sz="2800" dirty="0" err="1" smtClean="0">
                <a:ea typeface="ＭＳ Ｐゴシック" pitchFamily="-1" charset="-128"/>
                <a:cs typeface="ＭＳ Ｐゴシック" pitchFamily="-1" charset="-128"/>
              </a:rPr>
              <a:t>ombitasvir</a:t>
            </a: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/</a:t>
            </a:r>
            <a:r>
              <a:rPr lang="en-US" sz="2800" dirty="0" err="1" smtClean="0">
                <a:ea typeface="ＭＳ Ｐゴシック" pitchFamily="-1" charset="-128"/>
                <a:cs typeface="ＭＳ Ｐゴシック" pitchFamily="-1" charset="-128"/>
              </a:rPr>
              <a:t>paritaprevir</a:t>
            </a: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/</a:t>
            </a:r>
            <a:r>
              <a:rPr lang="en-US" sz="2800" dirty="0" err="1" smtClean="0">
                <a:ea typeface="ＭＳ Ｐゴシック" pitchFamily="-1" charset="-128"/>
                <a:cs typeface="ＭＳ Ｐゴシック" pitchFamily="-1" charset="-128"/>
              </a:rPr>
              <a:t>ritonavir</a:t>
            </a: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 + </a:t>
            </a:r>
            <a:r>
              <a:rPr lang="en-US" sz="2800" dirty="0" err="1" smtClean="0">
                <a:ea typeface="ＭＳ Ｐゴシック" pitchFamily="-1" charset="-128"/>
                <a:cs typeface="ＭＳ Ｐゴシック" pitchFamily="-1" charset="-128"/>
              </a:rPr>
              <a:t>dasabuvir</a:t>
            </a: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 + RBV for genotype 1 on </a:t>
            </a:r>
            <a:r>
              <a:rPr lang="en-US" sz="2800" dirty="0" err="1" smtClean="0">
                <a:ea typeface="ＭＳ Ｐゴシック" pitchFamily="-1" charset="-128"/>
                <a:cs typeface="ＭＳ Ｐゴシック" pitchFamily="-1" charset="-128"/>
              </a:rPr>
              <a:t>opioid</a:t>
            </a: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 replacement therapy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8430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048572197"/>
              </p:ext>
            </p:extLst>
          </p:nvPr>
        </p:nvGraphicFramePr>
        <p:xfrm>
          <a:off x="1111561" y="1654153"/>
          <a:ext cx="6872808" cy="4778304"/>
        </p:xfrm>
        <a:graphic>
          <a:graphicData uri="http://schemas.openxmlformats.org/drawingml/2006/table">
            <a:tbl>
              <a:tblPr/>
              <a:tblGrid>
                <a:gridCol w="3672408"/>
                <a:gridCol w="3200400"/>
              </a:tblGrid>
              <a:tr h="4359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2492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Any adverse event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35 (92)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92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AE leading to treatment discontinuation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92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Serious adverse event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 (5)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92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Common adverse events, 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9202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Nausea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9202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Fatigue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47%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9202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Headache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9202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Insomnia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9202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Rash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9202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Anxiety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9202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Arthralgia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9202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Anemia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9202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Irritability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9202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Vomiting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92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Hemoglobin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&lt; 10 g/dl / &lt; 8 g/dl, 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8* / 2 (*RBV dose reduction in 6/8)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92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Grade 3 bilirubin elevation, 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7" name="AutoShape 162"/>
          <p:cNvSpPr>
            <a:spLocks noChangeArrowheads="1"/>
          </p:cNvSpPr>
          <p:nvPr/>
        </p:nvSpPr>
        <p:spPr bwMode="auto">
          <a:xfrm>
            <a:off x="0" y="6570663"/>
            <a:ext cx="815787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M14-103</a:t>
            </a:r>
            <a:endParaRPr lang="en-US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3095639" y="1252185"/>
            <a:ext cx="2932726" cy="370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72000" bIns="72000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Adverse events, n (%)</a:t>
            </a:r>
          </a:p>
        </p:txBody>
      </p:sp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6240719" y="6565900"/>
            <a:ext cx="28953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Lalezari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J. J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Hepatology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2015;63:364-9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11" name="Titre 1"/>
          <p:cNvSpPr>
            <a:spLocks noGrp="1"/>
          </p:cNvSpPr>
          <p:nvPr>
            <p:ph type="title"/>
          </p:nvPr>
        </p:nvSpPr>
        <p:spPr>
          <a:xfrm>
            <a:off x="468313" y="76200"/>
            <a:ext cx="8667750" cy="976313"/>
          </a:xfrm>
        </p:spPr>
        <p:txBody>
          <a:bodyPr/>
          <a:lstStyle/>
          <a:p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M14-103 Study: </a:t>
            </a:r>
            <a:r>
              <a:rPr lang="en-US" sz="2800" dirty="0" err="1" smtClean="0">
                <a:ea typeface="ＭＳ Ｐゴシック" pitchFamily="-1" charset="-128"/>
                <a:cs typeface="ＭＳ Ｐゴシック" pitchFamily="-1" charset="-128"/>
              </a:rPr>
              <a:t>ombitasvir</a:t>
            </a: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/</a:t>
            </a:r>
            <a:r>
              <a:rPr lang="en-US" sz="2800" dirty="0" err="1" smtClean="0">
                <a:ea typeface="ＭＳ Ｐゴシック" pitchFamily="-1" charset="-128"/>
                <a:cs typeface="ＭＳ Ｐゴシック" pitchFamily="-1" charset="-128"/>
              </a:rPr>
              <a:t>paritaprevir</a:t>
            </a: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/</a:t>
            </a:r>
            <a:r>
              <a:rPr lang="en-US" sz="2800" dirty="0" err="1" smtClean="0">
                <a:ea typeface="ＭＳ Ｐゴシック" pitchFamily="-1" charset="-128"/>
                <a:cs typeface="ＭＳ Ｐゴシック" pitchFamily="-1" charset="-128"/>
              </a:rPr>
              <a:t>ritonavir</a:t>
            </a: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 + </a:t>
            </a:r>
            <a:r>
              <a:rPr lang="en-US" sz="2800" dirty="0" err="1" smtClean="0">
                <a:ea typeface="ＭＳ Ｐゴシック" pitchFamily="-1" charset="-128"/>
                <a:cs typeface="ＭＳ Ｐゴシック" pitchFamily="-1" charset="-128"/>
              </a:rPr>
              <a:t>dasabuvir</a:t>
            </a: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 + RBV for genotype 1 on </a:t>
            </a:r>
            <a:r>
              <a:rPr lang="en-US" sz="2800" dirty="0" err="1" smtClean="0">
                <a:ea typeface="ＭＳ Ｐゴシック" pitchFamily="-1" charset="-128"/>
                <a:cs typeface="ＭＳ Ｐゴシック" pitchFamily="-1" charset="-128"/>
              </a:rPr>
              <a:t>opioid</a:t>
            </a: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 replacement therapy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9457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625059059"/>
              </p:ext>
            </p:extLst>
          </p:nvPr>
        </p:nvGraphicFramePr>
        <p:xfrm>
          <a:off x="718252" y="1654153"/>
          <a:ext cx="7704856" cy="3215374"/>
        </p:xfrm>
        <a:graphic>
          <a:graphicData uri="http://schemas.openxmlformats.org/drawingml/2006/table">
            <a:tbl>
              <a:tblPr/>
              <a:tblGrid>
                <a:gridCol w="2465554"/>
                <a:gridCol w="1695068"/>
                <a:gridCol w="1772117"/>
                <a:gridCol w="1772117"/>
              </a:tblGrid>
              <a:tr h="4265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Drug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Geometric mean (% CV)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</a:tr>
              <a:tr h="2636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/>
                          <a:ea typeface="ＭＳ Ｐゴシック" pitchFamily="-109" charset="-128"/>
                          <a:cs typeface="Calibri"/>
                        </a:rPr>
                        <a:t>C</a:t>
                      </a:r>
                      <a:r>
                        <a:rPr kumimoji="0" lang="en-US" sz="2000" b="1" i="0" u="none" strike="noStrike" cap="none" normalizeH="0" baseline="-25000" noProof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/>
                          <a:ea typeface="ＭＳ Ｐゴシック" pitchFamily="-109" charset="-128"/>
                          <a:cs typeface="Calibri"/>
                        </a:rPr>
                        <a:t>max</a:t>
                      </a:r>
                      <a:r>
                        <a:rPr kumimoji="0" lang="en-US" sz="20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/>
                          <a:ea typeface="ＭＳ Ｐゴシック" pitchFamily="-109" charset="-128"/>
                          <a:cs typeface="Calibri"/>
                        </a:rPr>
                        <a:t> (ng/ml)</a:t>
                      </a:r>
                      <a:endParaRPr kumimoji="0" lang="en-US" sz="2000" b="1" i="0" u="none" strike="noStrike" cap="none" normalizeH="0" baseline="0" noProof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Calibri"/>
                        <a:ea typeface="ＭＳ Ｐゴシック" pitchFamily="-109" charset="-128"/>
                        <a:cs typeface="Calibri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/>
                          <a:ea typeface="ＭＳ Ｐゴシック" pitchFamily="-109" charset="-128"/>
                          <a:cs typeface="Calibri"/>
                        </a:rPr>
                        <a:t>T</a:t>
                      </a:r>
                      <a:r>
                        <a:rPr kumimoji="0" lang="en-US" sz="2000" b="1" i="0" u="none" strike="noStrike" cap="none" normalizeH="0" baseline="-25000" noProof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/>
                          <a:ea typeface="ＭＳ Ｐゴシック" pitchFamily="-109" charset="-128"/>
                          <a:cs typeface="Calibri"/>
                        </a:rPr>
                        <a:t>max</a:t>
                      </a:r>
                      <a:r>
                        <a:rPr kumimoji="0" lang="en-US" sz="20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/>
                          <a:ea typeface="ＭＳ Ｐゴシック" pitchFamily="-109" charset="-128"/>
                          <a:cs typeface="Calibri"/>
                        </a:rPr>
                        <a:t> (h) *</a:t>
                      </a:r>
                      <a:endParaRPr kumimoji="0" lang="en-US" sz="2000" b="1" i="0" u="none" strike="noStrike" cap="none" normalizeH="0" baseline="0" noProof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Calibri"/>
                        <a:ea typeface="ＭＳ Ｐゴシック" pitchFamily="-109" charset="-128"/>
                        <a:cs typeface="Calibri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/>
                          <a:ea typeface="ＭＳ Ｐゴシック" pitchFamily="-109" charset="-128"/>
                          <a:cs typeface="Calibri"/>
                        </a:rPr>
                        <a:t>AUC (ng/ml)**</a:t>
                      </a:r>
                      <a:endParaRPr kumimoji="0" lang="en-US" sz="2000" b="1" i="0" u="none" strike="noStrike" cap="none" normalizeH="0" baseline="0" noProof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Calibri"/>
                        <a:ea typeface="ＭＳ Ｐゴシック" pitchFamily="-109" charset="-128"/>
                        <a:cs typeface="Calibri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636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Dasabuvir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666 (44%)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4.1 (4.2 ± 2.2)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4797 (45%)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36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Dasabuvir M1 metabolite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374 (58%)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4.1 (4.5 ± 0.95)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2435 (63%)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636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Ombitasvir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95 (31%)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4.3 (4.9 ± 1.0)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1438 (31%)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36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Paritaprevir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1353 (124%)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4.3 (5.5 ± 4.3)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14,066 (129%)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636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Ritonavir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947 (53%)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4.3 (5.5 ± 4.3)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10,977 (56%)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36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Ribavirin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3180 (30%)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3.6 (4.7 ± 3.7)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31,984 (31%)</a:t>
                      </a: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664906" y="4921423"/>
            <a:ext cx="63364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* Median (arithmetic mean ± SD) ; ** AUC</a:t>
            </a:r>
            <a:r>
              <a:rPr lang="en-US" sz="1400" baseline="-25000" dirty="0" smtClean="0"/>
              <a:t>24</a:t>
            </a:r>
            <a:r>
              <a:rPr lang="en-US" sz="1400" dirty="0" smtClean="0"/>
              <a:t> for drugs </a:t>
            </a:r>
            <a:r>
              <a:rPr lang="en-US" sz="1400" dirty="0" err="1" smtClean="0"/>
              <a:t>qd</a:t>
            </a:r>
            <a:r>
              <a:rPr lang="en-US" sz="1400" dirty="0" smtClean="0"/>
              <a:t>, AUC</a:t>
            </a:r>
            <a:r>
              <a:rPr lang="en-US" sz="1400" baseline="-25000" dirty="0" smtClean="0"/>
              <a:t>12</a:t>
            </a:r>
            <a:r>
              <a:rPr lang="en-US" sz="1400" dirty="0" smtClean="0"/>
              <a:t> for drugs BID</a:t>
            </a:r>
            <a:endParaRPr lang="en-US" sz="1400" dirty="0"/>
          </a:p>
        </p:txBody>
      </p:sp>
      <p:sp>
        <p:nvSpPr>
          <p:cNvPr id="6" name="Rectangle 5"/>
          <p:cNvSpPr/>
          <p:nvPr/>
        </p:nvSpPr>
        <p:spPr>
          <a:xfrm>
            <a:off x="467544" y="4581128"/>
            <a:ext cx="62646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/>
          </a:p>
        </p:txBody>
      </p:sp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179511" y="5301208"/>
            <a:ext cx="8568953" cy="1107504"/>
          </a:xfrm>
        </p:spPr>
        <p:txBody>
          <a:bodyPr/>
          <a:lstStyle/>
          <a:p>
            <a:r>
              <a:rPr lang="en-US" sz="1800" b="0" dirty="0" smtClean="0">
                <a:solidFill>
                  <a:srgbClr val="000066"/>
                </a:solidFill>
                <a:latin typeface="+mn-lt"/>
              </a:rPr>
              <a:t>The steady-state exposures for OBV, PTV, and RTV were comparable to exposures in phase I studies of adults receiving similar formulations of OBV/PTV/r + </a:t>
            </a:r>
            <a:r>
              <a:rPr lang="en-US" sz="1800" b="0" dirty="0" smtClean="0">
                <a:solidFill>
                  <a:srgbClr val="000066"/>
                </a:solidFill>
                <a:latin typeface="+mn-lt"/>
              </a:rPr>
              <a:t>DSV </a:t>
            </a:r>
            <a:r>
              <a:rPr lang="en-US" sz="1800" b="0" dirty="0" smtClean="0">
                <a:solidFill>
                  <a:srgbClr val="000066"/>
                </a:solidFill>
                <a:latin typeface="+mn-lt"/>
              </a:rPr>
              <a:t>without methadone or buprenorphine, while exposures of </a:t>
            </a:r>
            <a:r>
              <a:rPr lang="en-US" sz="1800" b="0" dirty="0" smtClean="0">
                <a:solidFill>
                  <a:srgbClr val="000066"/>
                </a:solidFill>
                <a:latin typeface="+mn-lt"/>
              </a:rPr>
              <a:t>DSV </a:t>
            </a:r>
            <a:r>
              <a:rPr lang="en-US" sz="1800" b="0" dirty="0" smtClean="0">
                <a:solidFill>
                  <a:srgbClr val="000066"/>
                </a:solidFill>
                <a:latin typeface="+mn-lt"/>
              </a:rPr>
              <a:t>and </a:t>
            </a:r>
            <a:r>
              <a:rPr lang="en-US" sz="1800" b="0" dirty="0" smtClean="0">
                <a:solidFill>
                  <a:srgbClr val="000066"/>
                </a:solidFill>
                <a:latin typeface="+mn-lt"/>
              </a:rPr>
              <a:t>DSV </a:t>
            </a:r>
            <a:r>
              <a:rPr lang="en-US" sz="1800" b="0" dirty="0" smtClean="0">
                <a:solidFill>
                  <a:srgbClr val="000066"/>
                </a:solidFill>
                <a:latin typeface="+mn-lt"/>
              </a:rPr>
              <a:t>M1 were slightly lower</a:t>
            </a:r>
            <a:endParaRPr lang="en-US" sz="1800" b="0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9" name="AutoShape 162"/>
          <p:cNvSpPr>
            <a:spLocks noChangeArrowheads="1"/>
          </p:cNvSpPr>
          <p:nvPr/>
        </p:nvSpPr>
        <p:spPr bwMode="auto">
          <a:xfrm>
            <a:off x="0" y="6570663"/>
            <a:ext cx="815787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M14-103</a:t>
            </a:r>
            <a:endParaRPr lang="en-US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1237118" y="1268760"/>
            <a:ext cx="6649770" cy="337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72000" bIns="72000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Steady-</a:t>
            </a:r>
            <a:r>
              <a:rPr lang="en-US" sz="2400" b="1" dirty="0" err="1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stade</a:t>
            </a:r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pharmacokinetic parameters </a:t>
            </a:r>
            <a:r>
              <a:rPr lang="en-US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(N </a:t>
            </a:r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= 22)</a:t>
            </a:r>
          </a:p>
        </p:txBody>
      </p:sp>
      <p:sp>
        <p:nvSpPr>
          <p:cNvPr id="12" name="ZoneTexte 69"/>
          <p:cNvSpPr txBox="1">
            <a:spLocks noChangeArrowheads="1"/>
          </p:cNvSpPr>
          <p:nvPr/>
        </p:nvSpPr>
        <p:spPr bwMode="auto">
          <a:xfrm>
            <a:off x="6240719" y="6565900"/>
            <a:ext cx="28953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Lalezari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J. J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Hepatology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2015;63:364-9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13" name="Titre 1"/>
          <p:cNvSpPr>
            <a:spLocks noGrp="1"/>
          </p:cNvSpPr>
          <p:nvPr>
            <p:ph type="title"/>
          </p:nvPr>
        </p:nvSpPr>
        <p:spPr>
          <a:xfrm>
            <a:off x="468313" y="76200"/>
            <a:ext cx="8667750" cy="976313"/>
          </a:xfrm>
        </p:spPr>
        <p:txBody>
          <a:bodyPr/>
          <a:lstStyle/>
          <a:p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M14-103 Study: </a:t>
            </a:r>
            <a:r>
              <a:rPr lang="en-US" sz="2800" dirty="0" err="1" smtClean="0">
                <a:ea typeface="ＭＳ Ｐゴシック" pitchFamily="-1" charset="-128"/>
                <a:cs typeface="ＭＳ Ｐゴシック" pitchFamily="-1" charset="-128"/>
              </a:rPr>
              <a:t>ombitasvir</a:t>
            </a: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/</a:t>
            </a:r>
            <a:r>
              <a:rPr lang="en-US" sz="2800" dirty="0" err="1" smtClean="0">
                <a:ea typeface="ＭＳ Ｐゴシック" pitchFamily="-1" charset="-128"/>
                <a:cs typeface="ＭＳ Ｐゴシック" pitchFamily="-1" charset="-128"/>
              </a:rPr>
              <a:t>paritaprevir</a:t>
            </a: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/</a:t>
            </a:r>
            <a:r>
              <a:rPr lang="en-US" sz="2800" dirty="0" err="1" smtClean="0">
                <a:ea typeface="ＭＳ Ｐゴシック" pitchFamily="-1" charset="-128"/>
                <a:cs typeface="ＭＳ Ｐゴシック" pitchFamily="-1" charset="-128"/>
              </a:rPr>
              <a:t>ritonavir</a:t>
            </a: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 + </a:t>
            </a:r>
            <a:r>
              <a:rPr lang="en-US" sz="2800" dirty="0" err="1" smtClean="0">
                <a:ea typeface="ＭＳ Ｐゴシック" pitchFamily="-1" charset="-128"/>
                <a:cs typeface="ＭＳ Ｐゴシック" pitchFamily="-1" charset="-128"/>
              </a:rPr>
              <a:t>dasabuvir</a:t>
            </a: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 + RBV for genotype 1 on </a:t>
            </a:r>
            <a:r>
              <a:rPr lang="en-US" sz="2800" dirty="0" err="1" smtClean="0">
                <a:ea typeface="ＭＳ Ｐゴシック" pitchFamily="-1" charset="-128"/>
                <a:cs typeface="ＭＳ Ｐゴシック" pitchFamily="-1" charset="-128"/>
              </a:rPr>
              <a:t>opioid</a:t>
            </a: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 replacement therapy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82876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40" name="Espace réservé du contenu 2"/>
          <p:cNvSpPr>
            <a:spLocks noGrp="1"/>
          </p:cNvSpPr>
          <p:nvPr>
            <p:ph idx="1"/>
          </p:nvPr>
        </p:nvSpPr>
        <p:spPr>
          <a:xfrm>
            <a:off x="324618" y="1250098"/>
            <a:ext cx="8351838" cy="4824412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800" b="1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Summary</a:t>
            </a:r>
          </a:p>
          <a:p>
            <a:pPr lvl="1">
              <a:spcBef>
                <a:spcPts val="600"/>
              </a:spcBef>
            </a:pPr>
            <a:r>
              <a:rPr lang="en-US" sz="2000" dirty="0">
                <a:ea typeface="ＭＳ Ｐゴシック" pitchFamily="-1" charset="-128"/>
              </a:rPr>
              <a:t>The 3D + RBV regimen achieved an </a:t>
            </a:r>
            <a:r>
              <a:rPr lang="en-US" sz="2000" dirty="0" smtClean="0">
                <a:ea typeface="ＭＳ Ｐゴシック" pitchFamily="-1" charset="-128"/>
              </a:rPr>
              <a:t>SVR</a:t>
            </a:r>
            <a:r>
              <a:rPr lang="en-US" sz="2000" baseline="-25000" dirty="0" smtClean="0">
                <a:ea typeface="ＭＳ Ｐゴシック" pitchFamily="-1" charset="-128"/>
              </a:rPr>
              <a:t>12</a:t>
            </a:r>
            <a:r>
              <a:rPr lang="en-US" sz="2000" dirty="0" smtClean="0">
                <a:ea typeface="ＭＳ Ｐゴシック" pitchFamily="-1" charset="-128"/>
              </a:rPr>
              <a:t> </a:t>
            </a:r>
            <a:r>
              <a:rPr lang="en-US" sz="2000" dirty="0">
                <a:ea typeface="ＭＳ Ｐゴシック" pitchFamily="-1" charset="-128"/>
              </a:rPr>
              <a:t>rate of 97.4% among these 38 </a:t>
            </a:r>
            <a:r>
              <a:rPr lang="en-US" sz="2000" dirty="0" smtClean="0">
                <a:ea typeface="ＭＳ Ｐゴシック" pitchFamily="-1" charset="-128"/>
              </a:rPr>
              <a:t>genotype 1-</a:t>
            </a:r>
            <a:r>
              <a:rPr lang="en-US" sz="2000" dirty="0">
                <a:ea typeface="ＭＳ Ｐゴシック" pitchFamily="-1" charset="-128"/>
              </a:rPr>
              <a:t>infected patients receiving opioid replacement therapy</a:t>
            </a:r>
          </a:p>
          <a:p>
            <a:pPr lvl="1">
              <a:spcBef>
                <a:spcPts val="600"/>
              </a:spcBef>
            </a:pPr>
            <a:r>
              <a:rPr lang="en-US" sz="2000" dirty="0" smtClean="0">
                <a:ea typeface="ＭＳ Ｐゴシック" pitchFamily="-1" charset="-128"/>
              </a:rPr>
              <a:t>No </a:t>
            </a:r>
            <a:r>
              <a:rPr lang="en-US" sz="2000" dirty="0">
                <a:ea typeface="ＭＳ Ｐゴシック" pitchFamily="-1" charset="-128"/>
              </a:rPr>
              <a:t>viral breakthroughs or relapses were observed</a:t>
            </a:r>
          </a:p>
          <a:p>
            <a:pPr lvl="1">
              <a:spcBef>
                <a:spcPts val="600"/>
              </a:spcBef>
            </a:pPr>
            <a:r>
              <a:rPr lang="en-US" sz="2000" dirty="0">
                <a:ea typeface="ＭＳ Ｐゴシック" pitchFamily="-1" charset="-128"/>
              </a:rPr>
              <a:t>The </a:t>
            </a:r>
            <a:r>
              <a:rPr lang="en-US" sz="2000" dirty="0" smtClean="0">
                <a:ea typeface="ＭＳ Ｐゴシック" pitchFamily="-1" charset="-128"/>
              </a:rPr>
              <a:t>regimen </a:t>
            </a:r>
            <a:r>
              <a:rPr lang="en-US" sz="2000" dirty="0">
                <a:ea typeface="ＭＳ Ｐゴシック" pitchFamily="-1" charset="-128"/>
              </a:rPr>
              <a:t>was well </a:t>
            </a:r>
            <a:r>
              <a:rPr lang="en-US" sz="2000" dirty="0" smtClean="0">
                <a:ea typeface="ＭＳ Ｐゴシック" pitchFamily="-1" charset="-128"/>
              </a:rPr>
              <a:t>tolerated, with low </a:t>
            </a:r>
            <a:r>
              <a:rPr lang="en-US" sz="2000" dirty="0">
                <a:ea typeface="ＭＳ Ｐゴシック" pitchFamily="-1" charset="-128"/>
              </a:rPr>
              <a:t>rate of discontinuation </a:t>
            </a:r>
          </a:p>
          <a:p>
            <a:pPr lvl="1">
              <a:spcBef>
                <a:spcPts val="600"/>
              </a:spcBef>
            </a:pPr>
            <a:r>
              <a:rPr lang="en-US" sz="2000" dirty="0">
                <a:ea typeface="ＭＳ Ｐゴシック" pitchFamily="-1" charset="-128"/>
              </a:rPr>
              <a:t>Adverse events were generally mild </a:t>
            </a:r>
          </a:p>
          <a:p>
            <a:pPr lvl="1">
              <a:spcBef>
                <a:spcPts val="600"/>
              </a:spcBef>
            </a:pPr>
            <a:r>
              <a:rPr lang="en-US" sz="2000" dirty="0">
                <a:ea typeface="ＭＳ Ｐゴシック" pitchFamily="-1" charset="-128"/>
              </a:rPr>
              <a:t>Drug-drug interactions did not impact HCV treatment or opioid </a:t>
            </a:r>
            <a:r>
              <a:rPr lang="en-US" sz="2000" dirty="0" smtClean="0">
                <a:ea typeface="ＭＳ Ｐゴシック" pitchFamily="-1" charset="-128"/>
              </a:rPr>
              <a:t>maintenance</a:t>
            </a:r>
          </a:p>
          <a:p>
            <a:pPr lvl="2">
              <a:spcBef>
                <a:spcPts val="600"/>
              </a:spcBef>
            </a:pPr>
            <a:r>
              <a:rPr lang="en-US" sz="1800" dirty="0" smtClean="0"/>
              <a:t>No patient required a change in the dosage of methadone or buprenorphine during study treatment</a:t>
            </a:r>
            <a:endParaRPr lang="en-US" dirty="0">
              <a:ea typeface="ＭＳ Ｐゴシック" pitchFamily="-1" charset="-128"/>
            </a:endParaRPr>
          </a:p>
          <a:p>
            <a:pPr lvl="1">
              <a:spcBef>
                <a:spcPts val="600"/>
              </a:spcBef>
            </a:pPr>
            <a:r>
              <a:rPr lang="en-US" sz="2000" dirty="0" smtClean="0">
                <a:ea typeface="ＭＳ Ｐゴシック" pitchFamily="-1" charset="-128"/>
              </a:rPr>
              <a:t>12 weeks all</a:t>
            </a:r>
            <a:r>
              <a:rPr lang="en-US" sz="2000" dirty="0">
                <a:ea typeface="ＭＳ Ｐゴシック" pitchFamily="-1" charset="-128"/>
              </a:rPr>
              <a:t>-oral regimen </a:t>
            </a:r>
            <a:r>
              <a:rPr lang="en-US" sz="2000" dirty="0" smtClean="0">
                <a:ea typeface="ＭＳ Ｐゴシック" pitchFamily="-1" charset="-128"/>
              </a:rPr>
              <a:t>of OBV/PTV/r + </a:t>
            </a:r>
            <a:r>
              <a:rPr lang="en-US" sz="2000" dirty="0" smtClean="0">
                <a:ea typeface="ＭＳ Ｐゴシック" pitchFamily="-1" charset="-128"/>
              </a:rPr>
              <a:t>DSV </a:t>
            </a:r>
            <a:r>
              <a:rPr lang="en-US" sz="2000" dirty="0" smtClean="0">
                <a:ea typeface="ＭＳ Ｐゴシック" pitchFamily="-1" charset="-128"/>
              </a:rPr>
              <a:t>+ RBV is </a:t>
            </a:r>
            <a:r>
              <a:rPr lang="en-US" sz="2000" dirty="0">
                <a:ea typeface="ＭＳ Ｐゴシック" pitchFamily="-1" charset="-128"/>
              </a:rPr>
              <a:t>well-tolerated </a:t>
            </a:r>
            <a:r>
              <a:rPr lang="en-US" sz="2000" dirty="0" smtClean="0">
                <a:ea typeface="ＭＳ Ｐゴシック" pitchFamily="-1" charset="-128"/>
              </a:rPr>
              <a:t>and may </a:t>
            </a:r>
            <a:r>
              <a:rPr lang="en-US" sz="2000" dirty="0">
                <a:ea typeface="ＭＳ Ｐゴシック" pitchFamily="-1" charset="-128"/>
              </a:rPr>
              <a:t>be an attractive treatment option for </a:t>
            </a:r>
            <a:r>
              <a:rPr lang="en-US" sz="2000" dirty="0" smtClean="0">
                <a:ea typeface="ＭＳ Ｐゴシック" pitchFamily="-1" charset="-128"/>
              </a:rPr>
              <a:t>genotype 1 infected </a:t>
            </a:r>
            <a:r>
              <a:rPr lang="en-US" sz="2000" dirty="0">
                <a:ea typeface="ＭＳ Ｐゴシック" pitchFamily="-1" charset="-128"/>
              </a:rPr>
              <a:t>patients receiving opioid replacement </a:t>
            </a:r>
            <a:r>
              <a:rPr lang="en-US" sz="2000" dirty="0" smtClean="0">
                <a:ea typeface="ＭＳ Ｐゴシック" pitchFamily="-1" charset="-128"/>
              </a:rPr>
              <a:t>therapy</a:t>
            </a:r>
            <a:endParaRPr lang="en-US" sz="2000" dirty="0">
              <a:ea typeface="ＭＳ Ｐゴシック" pitchFamily="-1" charset="-128"/>
            </a:endParaRPr>
          </a:p>
        </p:txBody>
      </p:sp>
      <p:sp>
        <p:nvSpPr>
          <p:cNvPr id="5" name="AutoShape 162"/>
          <p:cNvSpPr>
            <a:spLocks noChangeArrowheads="1"/>
          </p:cNvSpPr>
          <p:nvPr/>
        </p:nvSpPr>
        <p:spPr bwMode="auto">
          <a:xfrm>
            <a:off x="0" y="6570663"/>
            <a:ext cx="815787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M14-103</a:t>
            </a:r>
            <a:endParaRPr lang="en-US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6240719" y="6565900"/>
            <a:ext cx="28953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Lalezari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J. J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Hepatology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2015;63:364-9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468313" y="76200"/>
            <a:ext cx="8667750" cy="976313"/>
          </a:xfrm>
        </p:spPr>
        <p:txBody>
          <a:bodyPr/>
          <a:lstStyle/>
          <a:p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M14-103 Study: </a:t>
            </a:r>
            <a:r>
              <a:rPr lang="en-US" sz="2800" dirty="0" err="1" smtClean="0">
                <a:ea typeface="ＭＳ Ｐゴシック" pitchFamily="-1" charset="-128"/>
                <a:cs typeface="ＭＳ Ｐゴシック" pitchFamily="-1" charset="-128"/>
              </a:rPr>
              <a:t>ombitasvir</a:t>
            </a: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/</a:t>
            </a:r>
            <a:r>
              <a:rPr lang="en-US" sz="2800" dirty="0" err="1" smtClean="0">
                <a:ea typeface="ＭＳ Ｐゴシック" pitchFamily="-1" charset="-128"/>
                <a:cs typeface="ＭＳ Ｐゴシック" pitchFamily="-1" charset="-128"/>
              </a:rPr>
              <a:t>paritaprevir</a:t>
            </a: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/</a:t>
            </a:r>
            <a:r>
              <a:rPr lang="en-US" sz="2800" dirty="0" err="1" smtClean="0">
                <a:ea typeface="ＭＳ Ｐゴシック" pitchFamily="-1" charset="-128"/>
                <a:cs typeface="ＭＳ Ｐゴシック" pitchFamily="-1" charset="-128"/>
              </a:rPr>
              <a:t>ritonavir</a:t>
            </a: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 + </a:t>
            </a:r>
            <a:r>
              <a:rPr lang="en-US" sz="2800" dirty="0" err="1" smtClean="0">
                <a:ea typeface="ＭＳ Ｐゴシック" pitchFamily="-1" charset="-128"/>
                <a:cs typeface="ＭＳ Ｐゴシック" pitchFamily="-1" charset="-128"/>
              </a:rPr>
              <a:t>dasabuvir</a:t>
            </a: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 + RBV for genotype 1 on </a:t>
            </a:r>
            <a:r>
              <a:rPr lang="en-US" sz="2800" dirty="0" err="1" smtClean="0">
                <a:ea typeface="ＭＳ Ｐゴシック" pitchFamily="-1" charset="-128"/>
                <a:cs typeface="ＭＳ Ｐゴシック" pitchFamily="-1" charset="-128"/>
              </a:rPr>
              <a:t>opioid</a:t>
            </a: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 replacement therapy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6115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HCV-trials.com 2015 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1892</TotalTime>
  <Words>653</Words>
  <Application>Microsoft Office PowerPoint</Application>
  <PresentationFormat>Affichage à l'écran (4:3)</PresentationFormat>
  <Paragraphs>148</Paragraphs>
  <Slides>5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HCV-trials.com 2015 </vt:lpstr>
      <vt:lpstr>M14-103 Study: ombitasvir/paritaprevir/ritonavir + dasabuvir + RBV for genotype 1 on opioid replacement therapy</vt:lpstr>
      <vt:lpstr>M14-103 Study: ombitasvir/paritaprevir/ritonavir + dasabuvir + RBV for genotype 1 on opioid replacement therapy</vt:lpstr>
      <vt:lpstr>M14-103 Study: ombitasvir/paritaprevir/ritonavir + dasabuvir + RBV for genotype 1 on opioid replacement therapy</vt:lpstr>
      <vt:lpstr>M14-103 Study: ombitasvir/paritaprevir/ritonavir + dasabuvir + RBV for genotype 1 on opioid replacement therapy</vt:lpstr>
      <vt:lpstr>M14-103 Study: ombitasvir/paritaprevir/ritonavir + dasabuvir + RBV for genotype 1 on opioid replacement therapy</vt:lpstr>
    </vt:vector>
  </TitlesOfParts>
  <Company>AEI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2015</dc:title>
  <dc:subject>AEI - www.aei.fr</dc:subject>
  <dc:creator>www.hcv-trial.com</dc:creator>
  <cp:lastModifiedBy>Ludo</cp:lastModifiedBy>
  <cp:revision>89</cp:revision>
  <dcterms:created xsi:type="dcterms:W3CDTF">2015-05-23T16:11:26Z</dcterms:created>
  <dcterms:modified xsi:type="dcterms:W3CDTF">2015-09-22T12:46:10Z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AA3CFF6F-F4A4-402F-8800-2C0495DE4D51</vt:lpwstr>
  </property>
  <property fmtid="{D5CDD505-2E9C-101B-9397-08002B2CF9AE}" pid="3" name="ArticulatePath">
    <vt:lpwstr>m14_103</vt:lpwstr>
  </property>
</Properties>
</file>