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4" r:id="rId2"/>
    <p:sldId id="290" r:id="rId3"/>
    <p:sldId id="285" r:id="rId4"/>
    <p:sldId id="291" r:id="rId5"/>
    <p:sldId id="286" r:id="rId6"/>
    <p:sldId id="292" r:id="rId7"/>
    <p:sldId id="293" r:id="rId8"/>
    <p:sldId id="289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FF"/>
    <a:srgbClr val="333399"/>
    <a:srgbClr val="DDDDDD"/>
    <a:srgbClr val="800080"/>
    <a:srgbClr val="CC6600"/>
    <a:srgbClr val="10EB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8179" autoAdjust="0"/>
  </p:normalViewPr>
  <p:slideViewPr>
    <p:cSldViewPr>
      <p:cViewPr varScale="1">
        <p:scale>
          <a:sx n="111" d="100"/>
          <a:sy n="111" d="100"/>
        </p:scale>
        <p:origin x="-2388" y="-84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8BBF9EE-755C-442F-BF83-7170AE36DB9B}" type="datetimeFigureOut">
              <a:rPr lang="fr-FR"/>
              <a:pPr>
                <a:defRPr/>
              </a:pPr>
              <a:t>17/01/2016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B5E00BE-83C7-455A-A93C-2A1347F489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1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3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4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229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229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4C29A7C0-7E04-45E0-95B4-A43883F9D6E9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5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6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7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41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741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FF75E0B-FA5A-4347-A92C-0A8943D9EF88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8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Line 172"/>
          <p:cNvSpPr>
            <a:spLocks noChangeShapeType="1"/>
          </p:cNvSpPr>
          <p:nvPr/>
        </p:nvSpPr>
        <p:spPr bwMode="auto">
          <a:xfrm>
            <a:off x="7739459" y="1625971"/>
            <a:ext cx="0" cy="4716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69" name="ZoneTexte 69"/>
          <p:cNvSpPr txBox="1">
            <a:spLocks noChangeArrowheads="1"/>
          </p:cNvSpPr>
          <p:nvPr/>
        </p:nvSpPr>
        <p:spPr bwMode="auto">
          <a:xfrm>
            <a:off x="4932041" y="6581775"/>
            <a:ext cx="42119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Dore G. J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2016; 64:19-28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grpSp>
        <p:nvGrpSpPr>
          <p:cNvPr id="6" name="Grouper 5"/>
          <p:cNvGrpSpPr/>
          <p:nvPr/>
        </p:nvGrpSpPr>
        <p:grpSpPr>
          <a:xfrm>
            <a:off x="16128" y="6570669"/>
            <a:ext cx="1259632" cy="303683"/>
            <a:chOff x="0" y="6570669"/>
            <a:chExt cx="1115616" cy="303683"/>
          </a:xfrm>
        </p:grpSpPr>
        <p:sp>
          <p:nvSpPr>
            <p:cNvPr id="7211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43608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7212" name="ZoneTexte 23"/>
            <p:cNvSpPr txBox="1">
              <a:spLocks noChangeArrowheads="1"/>
            </p:cNvSpPr>
            <p:nvPr/>
          </p:nvSpPr>
          <p:spPr bwMode="auto">
            <a:xfrm>
              <a:off x="56690" y="6597353"/>
              <a:ext cx="105892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smtClean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MALACHITE</a:t>
              </a:r>
              <a:endParaRPr lang="en-US" sz="1200" b="1" i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endParaRP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-68263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endParaRPr lang="fr-FR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7172" name="Connecteur droit 66"/>
          <p:cNvCxnSpPr>
            <a:cxnSpLocks noChangeShapeType="1"/>
            <a:stCxn id="7185" idx="4"/>
          </p:cNvCxnSpPr>
          <p:nvPr/>
        </p:nvCxnSpPr>
        <p:spPr bwMode="auto">
          <a:xfrm flipH="1">
            <a:off x="3397722" y="1736808"/>
            <a:ext cx="4060" cy="323666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228158"/>
              </p:ext>
            </p:extLst>
          </p:nvPr>
        </p:nvGraphicFramePr>
        <p:xfrm>
          <a:off x="3635896" y="5614863"/>
          <a:ext cx="2448272" cy="458962"/>
        </p:xfrm>
        <a:graphic>
          <a:graphicData uri="http://schemas.openxmlformats.org/drawingml/2006/table">
            <a:tbl>
              <a:tblPr/>
              <a:tblGrid>
                <a:gridCol w="24482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58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TVR + PEG-IFN + RBV</a:t>
                      </a:r>
                      <a:endParaRPr kumimoji="0" lang="en-GB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7185" name="Oval 170"/>
          <p:cNvSpPr>
            <a:spLocks noChangeArrowheads="1"/>
          </p:cNvSpPr>
          <p:nvPr/>
        </p:nvSpPr>
        <p:spPr bwMode="auto">
          <a:xfrm>
            <a:off x="2627782" y="1196975"/>
            <a:ext cx="1548000" cy="53983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fr-FR" sz="1400" b="1" smtClean="0">
                <a:latin typeface="Calibri" pitchFamily="34" charset="0"/>
              </a:rPr>
              <a:t>Randomisation</a:t>
            </a:r>
          </a:p>
          <a:p>
            <a:pPr algn="ctr"/>
            <a:r>
              <a:rPr lang="fr-FR" sz="1400" b="1" smtClean="0">
                <a:latin typeface="Calibri" pitchFamily="34" charset="0"/>
              </a:rPr>
              <a:t>Open-label</a:t>
            </a:r>
            <a:endParaRPr lang="fr-FR" sz="1400" b="1">
              <a:latin typeface="Calibri" pitchFamily="34" charset="0"/>
            </a:endParaRPr>
          </a:p>
        </p:txBody>
      </p:sp>
      <p:sp>
        <p:nvSpPr>
          <p:cNvPr id="7186" name="AutoShape 162"/>
          <p:cNvSpPr>
            <a:spLocks noChangeArrowheads="1"/>
          </p:cNvSpPr>
          <p:nvPr/>
        </p:nvSpPr>
        <p:spPr bwMode="auto">
          <a:xfrm>
            <a:off x="90489" y="1908502"/>
            <a:ext cx="2249263" cy="246405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fr-FR" sz="1400" b="1" smtClean="0">
                <a:latin typeface="Calibri" pitchFamily="34" charset="0"/>
              </a:rPr>
              <a:t>18-65 years</a:t>
            </a:r>
          </a:p>
          <a:p>
            <a:pPr algn="ctr"/>
            <a:r>
              <a:rPr lang="fr-FR" sz="1400" b="1" smtClean="0">
                <a:latin typeface="Calibri" pitchFamily="34" charset="0"/>
              </a:rPr>
              <a:t>HCV genotype 1</a:t>
            </a:r>
          </a:p>
          <a:p>
            <a:pPr algn="ctr"/>
            <a:r>
              <a:rPr lang="fr-FR" sz="1400" b="1" smtClean="0">
                <a:latin typeface="Calibri" pitchFamily="34" charset="0"/>
              </a:rPr>
              <a:t>HCV RNA &gt; 10,000 IU/ml</a:t>
            </a:r>
          </a:p>
          <a:p>
            <a:pPr algn="ctr"/>
            <a:r>
              <a:rPr lang="fr-FR" sz="1400" b="1" smtClean="0">
                <a:latin typeface="Calibri" pitchFamily="34" charset="0"/>
              </a:rPr>
              <a:t>Naïve (MALACHITE-I)</a:t>
            </a:r>
          </a:p>
          <a:p>
            <a:pPr algn="ctr"/>
            <a:r>
              <a:rPr lang="fr-FR" sz="1400" b="1" smtClean="0">
                <a:latin typeface="Calibri" pitchFamily="34" charset="0"/>
              </a:rPr>
              <a:t>Failure to </a:t>
            </a:r>
          </a:p>
          <a:p>
            <a:pPr algn="ctr"/>
            <a:r>
              <a:rPr lang="fr-FR" sz="1400" b="1" smtClean="0">
                <a:latin typeface="Calibri" pitchFamily="34" charset="0"/>
              </a:rPr>
              <a:t>prior PEG-IFN + RBV</a:t>
            </a:r>
          </a:p>
          <a:p>
            <a:pPr algn="ctr"/>
            <a:r>
              <a:rPr lang="fr-FR" sz="1400" b="1" smtClean="0">
                <a:latin typeface="Calibri" pitchFamily="34" charset="0"/>
              </a:rPr>
              <a:t>(MALACHITE-II)</a:t>
            </a:r>
          </a:p>
          <a:p>
            <a:pPr algn="ctr"/>
            <a:r>
              <a:rPr lang="fr-FR" sz="1400" b="1" smtClean="0">
                <a:latin typeface="Calibri" pitchFamily="34" charset="0"/>
              </a:rPr>
              <a:t>No cirrhosis </a:t>
            </a:r>
          </a:p>
          <a:p>
            <a:pPr algn="ctr"/>
            <a:r>
              <a:rPr lang="fr-FR" sz="1400" b="1" smtClean="0">
                <a:latin typeface="Calibri" pitchFamily="34" charset="0"/>
              </a:rPr>
              <a:t>No HBV or </a:t>
            </a:r>
          </a:p>
          <a:p>
            <a:pPr algn="ctr"/>
            <a:r>
              <a:rPr lang="fr-FR" sz="1400" b="1" smtClean="0">
                <a:latin typeface="Calibri" pitchFamily="34" charset="0"/>
              </a:rPr>
              <a:t>HIV co-infection</a:t>
            </a:r>
            <a:endParaRPr lang="fr-FR" sz="1400" b="1">
              <a:latin typeface="Calibri" pitchFamily="34" charset="0"/>
            </a:endParaRPr>
          </a:p>
        </p:txBody>
      </p:sp>
      <p:sp>
        <p:nvSpPr>
          <p:cNvPr id="7187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600" dirty="0" smtClean="0">
                <a:ea typeface="ＭＳ Ｐゴシック" pitchFamily="34" charset="-128"/>
              </a:rPr>
              <a:t>MALACHITE </a:t>
            </a:r>
            <a:r>
              <a:rPr lang="fr-FR" sz="2600" dirty="0" err="1" smtClean="0">
                <a:ea typeface="ＭＳ Ｐゴシック" pitchFamily="34" charset="-128"/>
              </a:rPr>
              <a:t>study</a:t>
            </a:r>
            <a:r>
              <a:rPr lang="fr-FR" sz="2600" dirty="0" smtClean="0">
                <a:ea typeface="ＭＳ Ｐゴシック" pitchFamily="34" charset="-128"/>
              </a:rPr>
              <a:t>: OBV/PTV/r + DSV </a:t>
            </a:r>
            <a:r>
              <a:rPr lang="fr-FR" sz="2600" u="sng" dirty="0" smtClean="0">
                <a:ea typeface="ＭＳ Ｐゴシック" pitchFamily="34" charset="-128"/>
              </a:rPr>
              <a:t>+</a:t>
            </a:r>
            <a:r>
              <a:rPr lang="fr-FR" sz="2600" dirty="0" smtClean="0">
                <a:ea typeface="ＭＳ Ｐゴシック" pitchFamily="34" charset="-128"/>
              </a:rPr>
              <a:t> RBV </a:t>
            </a:r>
            <a:br>
              <a:rPr lang="fr-FR" sz="2600" dirty="0" smtClean="0">
                <a:ea typeface="ＭＳ Ｐゴシック" pitchFamily="34" charset="-128"/>
              </a:rPr>
            </a:br>
            <a:r>
              <a:rPr lang="fr-FR" sz="2600" dirty="0" smtClean="0">
                <a:ea typeface="ＭＳ Ｐゴシック" pitchFamily="34" charset="-128"/>
              </a:rPr>
              <a:t>versus </a:t>
            </a:r>
            <a:r>
              <a:rPr lang="fr-FR" sz="2600" dirty="0" err="1" smtClean="0">
                <a:ea typeface="ＭＳ Ｐゴシック" pitchFamily="34" charset="-128"/>
              </a:rPr>
              <a:t>telaprevir</a:t>
            </a:r>
            <a:r>
              <a:rPr lang="fr-FR" sz="2600" dirty="0" smtClean="0">
                <a:ea typeface="ＭＳ Ｐゴシック" pitchFamily="34" charset="-128"/>
              </a:rPr>
              <a:t> + PEG-IFN + RBV in </a:t>
            </a:r>
            <a:r>
              <a:rPr lang="fr-FR" sz="2600" dirty="0" err="1" smtClean="0">
                <a:ea typeface="ＭＳ Ｐゴシック" pitchFamily="34" charset="-128"/>
              </a:rPr>
              <a:t>genotype</a:t>
            </a:r>
            <a:r>
              <a:rPr lang="fr-FR" sz="2600" dirty="0" smtClean="0">
                <a:ea typeface="ＭＳ Ｐゴシック" pitchFamily="34" charset="-128"/>
              </a:rPr>
              <a:t> 1</a:t>
            </a:r>
          </a:p>
        </p:txBody>
      </p:sp>
      <p:sp>
        <p:nvSpPr>
          <p:cNvPr id="7188" name="Espace réservé du contenu 26"/>
          <p:cNvSpPr>
            <a:spLocks noGrp="1"/>
          </p:cNvSpPr>
          <p:nvPr>
            <p:ph idx="1"/>
          </p:nvPr>
        </p:nvSpPr>
        <p:spPr>
          <a:xfrm>
            <a:off x="539750" y="1125538"/>
            <a:ext cx="1583978" cy="430212"/>
          </a:xfrm>
        </p:spPr>
        <p:txBody>
          <a:bodyPr/>
          <a:lstStyle/>
          <a:p>
            <a:r>
              <a:rPr lang="fr-FR" smtClean="0"/>
              <a:t>Design</a:t>
            </a:r>
          </a:p>
          <a:p>
            <a:endParaRPr lang="fr-FR" smtClean="0"/>
          </a:p>
        </p:txBody>
      </p:sp>
      <p:cxnSp>
        <p:nvCxnSpPr>
          <p:cNvPr id="7189" name="AutoShape 60"/>
          <p:cNvCxnSpPr>
            <a:cxnSpLocks noChangeShapeType="1"/>
          </p:cNvCxnSpPr>
          <p:nvPr/>
        </p:nvCxnSpPr>
        <p:spPr bwMode="auto">
          <a:xfrm rot="10800000" flipH="1" flipV="1">
            <a:off x="3634309" y="5281817"/>
            <a:ext cx="1587" cy="719999"/>
          </a:xfrm>
          <a:prstGeom prst="bentConnector3">
            <a:avLst>
              <a:gd name="adj1" fmla="val -36751292"/>
            </a:avLst>
          </a:prstGeom>
          <a:noFill/>
          <a:ln w="38100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7190" name="Line 63"/>
          <p:cNvSpPr>
            <a:spLocks noChangeShapeType="1"/>
          </p:cNvSpPr>
          <p:nvPr/>
        </p:nvSpPr>
        <p:spPr bwMode="auto">
          <a:xfrm>
            <a:off x="2339751" y="3985592"/>
            <a:ext cx="1295992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91" name="Rectangle 9"/>
          <p:cNvSpPr>
            <a:spLocks noChangeArrowheads="1"/>
          </p:cNvSpPr>
          <p:nvPr/>
        </p:nvSpPr>
        <p:spPr bwMode="auto">
          <a:xfrm>
            <a:off x="3020875" y="2102094"/>
            <a:ext cx="59022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 smtClean="0">
                <a:solidFill>
                  <a:srgbClr val="C00000"/>
                </a:solidFill>
                <a:latin typeface="Calibri" pitchFamily="34" charset="0"/>
              </a:rPr>
              <a:t>N = 69</a:t>
            </a:r>
            <a:endParaRPr lang="fr-FR" sz="12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7193" name="Line 172"/>
          <p:cNvSpPr>
            <a:spLocks noChangeShapeType="1"/>
          </p:cNvSpPr>
          <p:nvPr/>
        </p:nvSpPr>
        <p:spPr bwMode="auto">
          <a:xfrm>
            <a:off x="8840216" y="1628800"/>
            <a:ext cx="0" cy="4716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94" name="Line 172"/>
          <p:cNvSpPr>
            <a:spLocks noChangeShapeType="1"/>
          </p:cNvSpPr>
          <p:nvPr/>
        </p:nvSpPr>
        <p:spPr bwMode="auto">
          <a:xfrm>
            <a:off x="6083474" y="1628799"/>
            <a:ext cx="0" cy="4716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5796136" y="126876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fr-F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fr-F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0" name="Oval 110"/>
          <p:cNvSpPr>
            <a:spLocks noChangeArrowheads="1"/>
          </p:cNvSpPr>
          <p:nvPr/>
        </p:nvSpPr>
        <p:spPr bwMode="auto">
          <a:xfrm>
            <a:off x="8532241" y="126876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fr-F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W48</a:t>
            </a:r>
            <a:endParaRPr lang="fr-F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197" name="ZoneTexte 30"/>
          <p:cNvSpPr txBox="1">
            <a:spLocks noChangeArrowheads="1"/>
          </p:cNvSpPr>
          <p:nvPr/>
        </p:nvSpPr>
        <p:spPr bwMode="auto">
          <a:xfrm>
            <a:off x="130334" y="4401025"/>
            <a:ext cx="27310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400" dirty="0" smtClean="0"/>
              <a:t>* Randomisation </a:t>
            </a:r>
            <a:r>
              <a:rPr lang="fr-FR" sz="1400" dirty="0" err="1" smtClean="0"/>
              <a:t>was</a:t>
            </a:r>
            <a:r>
              <a:rPr lang="fr-FR" sz="1400" dirty="0" smtClean="0"/>
              <a:t> </a:t>
            </a:r>
            <a:r>
              <a:rPr lang="fr-FR" sz="1400" dirty="0" err="1" smtClean="0"/>
              <a:t>stratified</a:t>
            </a:r>
            <a:r>
              <a:rPr lang="fr-FR" sz="1400" dirty="0" smtClean="0"/>
              <a:t> on IL28B (CC or non-CC)</a:t>
            </a:r>
            <a:endParaRPr lang="fr-FR" sz="1400" dirty="0"/>
          </a:p>
        </p:txBody>
      </p:sp>
      <p:graphicFrame>
        <p:nvGraphicFramePr>
          <p:cNvPr id="32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671330"/>
              </p:ext>
            </p:extLst>
          </p:nvPr>
        </p:nvGraphicFramePr>
        <p:xfrm>
          <a:off x="6087370" y="5497760"/>
          <a:ext cx="1652982" cy="298704"/>
        </p:xfrm>
        <a:graphic>
          <a:graphicData uri="http://schemas.openxmlformats.org/drawingml/2006/table">
            <a:tbl>
              <a:tblPr/>
              <a:tblGrid>
                <a:gridCol w="16529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PEG-IFN + RBV</a:t>
                      </a:r>
                      <a:endParaRPr kumimoji="0" lang="en-GB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286612"/>
              </p:ext>
            </p:extLst>
          </p:nvPr>
        </p:nvGraphicFramePr>
        <p:xfrm>
          <a:off x="3635895" y="5038799"/>
          <a:ext cx="2448272" cy="386953"/>
        </p:xfrm>
        <a:graphic>
          <a:graphicData uri="http://schemas.openxmlformats.org/drawingml/2006/table">
            <a:tbl>
              <a:tblPr/>
              <a:tblGrid>
                <a:gridCol w="24482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86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OPV/PTV/r + DSV + RBV</a:t>
                      </a:r>
                      <a:endParaRPr kumimoji="0" lang="en-GB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633079"/>
              </p:ext>
            </p:extLst>
          </p:nvPr>
        </p:nvGraphicFramePr>
        <p:xfrm>
          <a:off x="6087370" y="5857800"/>
          <a:ext cx="2733102" cy="298704"/>
        </p:xfrm>
        <a:graphic>
          <a:graphicData uri="http://schemas.openxmlformats.org/drawingml/2006/table">
            <a:tbl>
              <a:tblPr/>
              <a:tblGrid>
                <a:gridCol w="27331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PEG-IFN + RBV</a:t>
                      </a:r>
                      <a:endParaRPr kumimoji="0" lang="en-GB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1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717464"/>
              </p:ext>
            </p:extLst>
          </p:nvPr>
        </p:nvGraphicFramePr>
        <p:xfrm>
          <a:off x="3635896" y="4295856"/>
          <a:ext cx="2448272" cy="458962"/>
        </p:xfrm>
        <a:graphic>
          <a:graphicData uri="http://schemas.openxmlformats.org/drawingml/2006/table">
            <a:tbl>
              <a:tblPr/>
              <a:tblGrid>
                <a:gridCol w="24482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58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TVR + PEG-IFN + RBV</a:t>
                      </a:r>
                      <a:endParaRPr kumimoji="0" lang="en-GB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3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574357"/>
              </p:ext>
            </p:extLst>
          </p:nvPr>
        </p:nvGraphicFramePr>
        <p:xfrm>
          <a:off x="6087370" y="4178753"/>
          <a:ext cx="1652982" cy="298704"/>
        </p:xfrm>
        <a:graphic>
          <a:graphicData uri="http://schemas.openxmlformats.org/drawingml/2006/table">
            <a:tbl>
              <a:tblPr/>
              <a:tblGrid>
                <a:gridCol w="16529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PEG-IFN + RBV</a:t>
                      </a:r>
                      <a:endParaRPr kumimoji="0" lang="en-GB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5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764072"/>
              </p:ext>
            </p:extLst>
          </p:nvPr>
        </p:nvGraphicFramePr>
        <p:xfrm>
          <a:off x="3635895" y="3265512"/>
          <a:ext cx="2448272" cy="386953"/>
        </p:xfrm>
        <a:graphic>
          <a:graphicData uri="http://schemas.openxmlformats.org/drawingml/2006/table">
            <a:tbl>
              <a:tblPr/>
              <a:tblGrid>
                <a:gridCol w="24482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86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OPV/PTV/r + DSV + RBV</a:t>
                      </a:r>
                      <a:endParaRPr kumimoji="0" lang="en-GB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6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078887"/>
              </p:ext>
            </p:extLst>
          </p:nvPr>
        </p:nvGraphicFramePr>
        <p:xfrm>
          <a:off x="6087370" y="4538793"/>
          <a:ext cx="2733102" cy="298704"/>
        </p:xfrm>
        <a:graphic>
          <a:graphicData uri="http://schemas.openxmlformats.org/drawingml/2006/table">
            <a:tbl>
              <a:tblPr/>
              <a:tblGrid>
                <a:gridCol w="27331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PEG-IFN + RBV</a:t>
                      </a:r>
                      <a:endParaRPr kumimoji="0" lang="en-GB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863127"/>
              </p:ext>
            </p:extLst>
          </p:nvPr>
        </p:nvGraphicFramePr>
        <p:xfrm>
          <a:off x="3635895" y="3769568"/>
          <a:ext cx="2448272" cy="386953"/>
        </p:xfrm>
        <a:graphic>
          <a:graphicData uri="http://schemas.openxmlformats.org/drawingml/2006/table">
            <a:tbl>
              <a:tblPr/>
              <a:tblGrid>
                <a:gridCol w="24482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86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OPV/PTV/r + DSV</a:t>
                      </a:r>
                      <a:endParaRPr kumimoji="0" lang="en-GB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336818"/>
              </p:ext>
            </p:extLst>
          </p:nvPr>
        </p:nvGraphicFramePr>
        <p:xfrm>
          <a:off x="3635896" y="2594577"/>
          <a:ext cx="2448272" cy="458962"/>
        </p:xfrm>
        <a:graphic>
          <a:graphicData uri="http://schemas.openxmlformats.org/drawingml/2006/table">
            <a:tbl>
              <a:tblPr/>
              <a:tblGrid>
                <a:gridCol w="24482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58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TVR + PEG-IFN + RBV</a:t>
                      </a:r>
                      <a:endParaRPr kumimoji="0" lang="en-GB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9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526804"/>
              </p:ext>
            </p:extLst>
          </p:nvPr>
        </p:nvGraphicFramePr>
        <p:xfrm>
          <a:off x="6087370" y="2477474"/>
          <a:ext cx="1652982" cy="298704"/>
        </p:xfrm>
        <a:graphic>
          <a:graphicData uri="http://schemas.openxmlformats.org/drawingml/2006/table">
            <a:tbl>
              <a:tblPr/>
              <a:tblGrid>
                <a:gridCol w="16529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PEG-IFN + RBV</a:t>
                      </a:r>
                      <a:endParaRPr kumimoji="0" lang="en-GB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40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242687"/>
              </p:ext>
            </p:extLst>
          </p:nvPr>
        </p:nvGraphicFramePr>
        <p:xfrm>
          <a:off x="3635895" y="1969368"/>
          <a:ext cx="2448272" cy="386953"/>
        </p:xfrm>
        <a:graphic>
          <a:graphicData uri="http://schemas.openxmlformats.org/drawingml/2006/table">
            <a:tbl>
              <a:tblPr/>
              <a:tblGrid>
                <a:gridCol w="24482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86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OPV/PTV/r + </a:t>
                      </a: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DSV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RBV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41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607213"/>
              </p:ext>
            </p:extLst>
          </p:nvPr>
        </p:nvGraphicFramePr>
        <p:xfrm>
          <a:off x="6087370" y="2837514"/>
          <a:ext cx="2733102" cy="298704"/>
        </p:xfrm>
        <a:graphic>
          <a:graphicData uri="http://schemas.openxmlformats.org/drawingml/2006/table">
            <a:tbl>
              <a:tblPr/>
              <a:tblGrid>
                <a:gridCol w="27331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PEG-IFN + RBV</a:t>
                      </a:r>
                      <a:endParaRPr kumimoji="0" lang="en-GB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42" name="Line 63"/>
          <p:cNvSpPr>
            <a:spLocks noChangeShapeType="1"/>
          </p:cNvSpPr>
          <p:nvPr/>
        </p:nvSpPr>
        <p:spPr bwMode="auto">
          <a:xfrm>
            <a:off x="2339752" y="2492896"/>
            <a:ext cx="70643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3" name="Line 63"/>
          <p:cNvSpPr>
            <a:spLocks noChangeShapeType="1"/>
          </p:cNvSpPr>
          <p:nvPr/>
        </p:nvSpPr>
        <p:spPr bwMode="auto">
          <a:xfrm>
            <a:off x="2339752" y="5589240"/>
            <a:ext cx="70643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cxnSp>
        <p:nvCxnSpPr>
          <p:cNvPr id="44" name="AutoShape 60"/>
          <p:cNvCxnSpPr>
            <a:cxnSpLocks noChangeShapeType="1"/>
          </p:cNvCxnSpPr>
          <p:nvPr/>
        </p:nvCxnSpPr>
        <p:spPr bwMode="auto">
          <a:xfrm rot="10800000" flipH="1" flipV="1">
            <a:off x="3635895" y="2113384"/>
            <a:ext cx="1587" cy="792000"/>
          </a:xfrm>
          <a:prstGeom prst="bentConnector3">
            <a:avLst>
              <a:gd name="adj1" fmla="val -37520794"/>
            </a:avLst>
          </a:prstGeom>
          <a:noFill/>
          <a:ln w="38100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</p:cxnSp>
      <p:cxnSp>
        <p:nvCxnSpPr>
          <p:cNvPr id="45" name="AutoShape 60"/>
          <p:cNvCxnSpPr>
            <a:cxnSpLocks noChangeShapeType="1"/>
          </p:cNvCxnSpPr>
          <p:nvPr/>
        </p:nvCxnSpPr>
        <p:spPr bwMode="auto">
          <a:xfrm rot="10800000" flipH="1" flipV="1">
            <a:off x="3635895" y="3481536"/>
            <a:ext cx="1587" cy="1043996"/>
          </a:xfrm>
          <a:prstGeom prst="bentConnector3">
            <a:avLst>
              <a:gd name="adj1" fmla="val -35981727"/>
            </a:avLst>
          </a:prstGeom>
          <a:noFill/>
          <a:ln w="38100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4" name="ZoneTexte 3"/>
          <p:cNvSpPr txBox="1"/>
          <p:nvPr/>
        </p:nvSpPr>
        <p:spPr>
          <a:xfrm>
            <a:off x="2426150" y="1969368"/>
            <a:ext cx="633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smtClean="0"/>
              <a:t>GT1a</a:t>
            </a:r>
          </a:p>
          <a:p>
            <a:r>
              <a:rPr lang="fr-FR" sz="1400"/>
              <a:t>n</a:t>
            </a:r>
            <a:r>
              <a:rPr lang="fr-FR" sz="1400" smtClean="0"/>
              <a:t>aïve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2411760" y="3462372"/>
            <a:ext cx="633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smtClean="0"/>
              <a:t>GT1b</a:t>
            </a:r>
          </a:p>
          <a:p>
            <a:r>
              <a:rPr lang="fr-FR" sz="1400"/>
              <a:t>n</a:t>
            </a:r>
            <a:r>
              <a:rPr lang="fr-FR" sz="1400" smtClean="0"/>
              <a:t>aïve</a:t>
            </a:r>
          </a:p>
        </p:txBody>
      </p:sp>
      <p:sp>
        <p:nvSpPr>
          <p:cNvPr id="5" name="Rectangle 4"/>
          <p:cNvSpPr/>
          <p:nvPr/>
        </p:nvSpPr>
        <p:spPr>
          <a:xfrm>
            <a:off x="2987824" y="232011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smtClean="0">
                <a:latin typeface="Calibri" pitchFamily="34" charset="0"/>
              </a:rPr>
              <a:t>*</a:t>
            </a:r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3059832" y="5482562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smtClean="0">
                <a:latin typeface="Calibri" pitchFamily="34" charset="0"/>
              </a:rPr>
              <a:t>**</a:t>
            </a:r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3059832" y="368826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smtClean="0">
                <a:latin typeface="Calibri" pitchFamily="34" charset="0"/>
              </a:rPr>
              <a:t>*</a:t>
            </a:r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1907704" y="5229200"/>
            <a:ext cx="11827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smtClean="0"/>
              <a:t>Experienced</a:t>
            </a:r>
          </a:p>
        </p:txBody>
      </p:sp>
      <p:sp>
        <p:nvSpPr>
          <p:cNvPr id="51" name="ZoneTexte 30"/>
          <p:cNvSpPr txBox="1">
            <a:spLocks noChangeArrowheads="1"/>
          </p:cNvSpPr>
          <p:nvPr/>
        </p:nvSpPr>
        <p:spPr bwMode="auto">
          <a:xfrm>
            <a:off x="130334" y="5644325"/>
            <a:ext cx="3312367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/>
              <a:t>** </a:t>
            </a:r>
            <a:r>
              <a:rPr lang="en-US" sz="1300" dirty="0" err="1" smtClean="0"/>
              <a:t>Randomisation</a:t>
            </a:r>
            <a:r>
              <a:rPr lang="en-US" sz="1300" dirty="0" smtClean="0"/>
              <a:t> was stratified </a:t>
            </a:r>
            <a:br>
              <a:rPr lang="en-US" sz="1300" dirty="0" smtClean="0"/>
            </a:br>
            <a:r>
              <a:rPr lang="en-US" sz="1300" dirty="0" smtClean="0"/>
              <a:t>on genotype (1a or 1b) and previous response to PEG-IFN + RBV </a:t>
            </a:r>
            <a:br>
              <a:rPr lang="en-US" sz="1300" dirty="0" smtClean="0"/>
            </a:br>
            <a:r>
              <a:rPr lang="en-US" sz="1300" dirty="0" smtClean="0"/>
              <a:t>(null response, partial response, relapse)</a:t>
            </a:r>
            <a:endParaRPr lang="en-US" sz="1300" dirty="0"/>
          </a:p>
        </p:txBody>
      </p:sp>
      <p:sp>
        <p:nvSpPr>
          <p:cNvPr id="53" name="Oval 110"/>
          <p:cNvSpPr>
            <a:spLocks noChangeArrowheads="1"/>
          </p:cNvSpPr>
          <p:nvPr/>
        </p:nvSpPr>
        <p:spPr bwMode="auto">
          <a:xfrm>
            <a:off x="7452121" y="126876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fr-F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fr-F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58" name="Rectangle 9"/>
          <p:cNvSpPr>
            <a:spLocks noChangeArrowheads="1"/>
          </p:cNvSpPr>
          <p:nvPr/>
        </p:nvSpPr>
        <p:spPr bwMode="auto">
          <a:xfrm>
            <a:off x="3020875" y="2913927"/>
            <a:ext cx="59022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 dirty="0" smtClean="0">
                <a:solidFill>
                  <a:srgbClr val="C00000"/>
                </a:solidFill>
                <a:latin typeface="Calibri" pitchFamily="34" charset="0"/>
              </a:rPr>
              <a:t>N = 34</a:t>
            </a:r>
            <a:endParaRPr lang="fr-FR" sz="12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9" name="Rectangle 9"/>
          <p:cNvSpPr>
            <a:spLocks noChangeArrowheads="1"/>
          </p:cNvSpPr>
          <p:nvPr/>
        </p:nvSpPr>
        <p:spPr bwMode="auto">
          <a:xfrm>
            <a:off x="3020875" y="3489991"/>
            <a:ext cx="59022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 dirty="0" smtClean="0">
                <a:solidFill>
                  <a:srgbClr val="C00000"/>
                </a:solidFill>
                <a:latin typeface="Calibri" pitchFamily="34" charset="0"/>
              </a:rPr>
              <a:t>N = 84</a:t>
            </a:r>
            <a:endParaRPr lang="fr-FR" sz="12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0" name="Rectangle 9"/>
          <p:cNvSpPr>
            <a:spLocks noChangeArrowheads="1"/>
          </p:cNvSpPr>
          <p:nvPr/>
        </p:nvSpPr>
        <p:spPr bwMode="auto">
          <a:xfrm>
            <a:off x="3020875" y="3966107"/>
            <a:ext cx="59022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 dirty="0" smtClean="0">
                <a:solidFill>
                  <a:srgbClr val="C00000"/>
                </a:solidFill>
                <a:latin typeface="Calibri" pitchFamily="34" charset="0"/>
              </a:rPr>
              <a:t>N = 83</a:t>
            </a:r>
            <a:endParaRPr lang="fr-FR" sz="12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1" name="Rectangle 9"/>
          <p:cNvSpPr>
            <a:spLocks noChangeArrowheads="1"/>
          </p:cNvSpPr>
          <p:nvPr/>
        </p:nvSpPr>
        <p:spPr bwMode="auto">
          <a:xfrm>
            <a:off x="3020875" y="5235106"/>
            <a:ext cx="6687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 dirty="0" smtClean="0">
                <a:solidFill>
                  <a:srgbClr val="C00000"/>
                </a:solidFill>
                <a:latin typeface="Calibri" pitchFamily="34" charset="0"/>
              </a:rPr>
              <a:t>N = 101</a:t>
            </a:r>
            <a:endParaRPr lang="fr-FR" sz="12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2" name="Rectangle 9"/>
          <p:cNvSpPr>
            <a:spLocks noChangeArrowheads="1"/>
          </p:cNvSpPr>
          <p:nvPr/>
        </p:nvSpPr>
        <p:spPr bwMode="auto">
          <a:xfrm>
            <a:off x="3020875" y="5990526"/>
            <a:ext cx="59022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 smtClean="0">
                <a:solidFill>
                  <a:srgbClr val="C00000"/>
                </a:solidFill>
                <a:latin typeface="Calibri" pitchFamily="34" charset="0"/>
              </a:rPr>
              <a:t>N = 47</a:t>
            </a:r>
            <a:endParaRPr lang="fr-FR" sz="12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3" name="Rectangle 9"/>
          <p:cNvSpPr>
            <a:spLocks noChangeArrowheads="1"/>
          </p:cNvSpPr>
          <p:nvPr/>
        </p:nvSpPr>
        <p:spPr bwMode="auto">
          <a:xfrm>
            <a:off x="3020875" y="4498103"/>
            <a:ext cx="59022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 smtClean="0">
                <a:solidFill>
                  <a:srgbClr val="C00000"/>
                </a:solidFill>
                <a:latin typeface="Calibri" pitchFamily="34" charset="0"/>
              </a:rPr>
              <a:t>N = 41</a:t>
            </a:r>
            <a:endParaRPr lang="fr-FR" sz="1200" b="1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Espace réservé du contenu 26"/>
          <p:cNvSpPr txBox="1">
            <a:spLocks/>
          </p:cNvSpPr>
          <p:nvPr/>
        </p:nvSpPr>
        <p:spPr bwMode="auto">
          <a:xfrm>
            <a:off x="395536" y="1124744"/>
            <a:ext cx="8352928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1463" indent="-271463" eaLnBrk="0" hangingPunct="0">
              <a:spcBef>
                <a:spcPct val="20000"/>
              </a:spcBef>
              <a:buClr>
                <a:srgbClr val="0070C0"/>
              </a:buClr>
              <a:buFont typeface="Wingdings" pitchFamily="2" charset="2"/>
              <a:buChar char="§"/>
              <a:defRPr/>
            </a:pPr>
            <a:r>
              <a:rPr lang="en-US" sz="2400" b="1" kern="0" dirty="0">
                <a:solidFill>
                  <a:srgbClr val="0070C0"/>
                </a:solidFill>
                <a:latin typeface="Calibri" pitchFamily="34" charset="0"/>
                <a:cs typeface="+mn-cs"/>
              </a:rPr>
              <a:t>Treatment regimens</a:t>
            </a:r>
          </a:p>
          <a:p>
            <a:pPr marL="728663" lvl="1" indent="-271463" eaLnBrk="0" hangingPunct="0">
              <a:spcBef>
                <a:spcPct val="20000"/>
              </a:spcBef>
              <a:buClr>
                <a:srgbClr val="0070C0"/>
              </a:buClr>
              <a:buFont typeface="Arial" pitchFamily="34" charset="0"/>
              <a:buChar char="–"/>
              <a:defRPr/>
            </a:pPr>
            <a:r>
              <a:rPr lang="en-US" sz="1600" kern="0" dirty="0">
                <a:latin typeface="+mn-lt"/>
                <a:cs typeface="+mn-cs"/>
              </a:rPr>
              <a:t>Co-formulated </a:t>
            </a:r>
            <a:r>
              <a:rPr lang="en-US" sz="1600" kern="0" dirty="0" err="1">
                <a:latin typeface="+mn-lt"/>
                <a:cs typeface="+mn-cs"/>
              </a:rPr>
              <a:t>ombitasvir</a:t>
            </a:r>
            <a:r>
              <a:rPr lang="en-US" sz="1600" kern="0" dirty="0">
                <a:latin typeface="+mn-lt"/>
                <a:cs typeface="+mn-cs"/>
              </a:rPr>
              <a:t> (OBV)/</a:t>
            </a:r>
            <a:r>
              <a:rPr lang="en-US" sz="1600" kern="0" dirty="0" err="1">
                <a:latin typeface="+mn-lt"/>
                <a:cs typeface="+mn-cs"/>
              </a:rPr>
              <a:t>paritaprevir</a:t>
            </a:r>
            <a:r>
              <a:rPr lang="en-US" sz="1600" kern="0" dirty="0">
                <a:latin typeface="+mn-lt"/>
                <a:cs typeface="+mn-cs"/>
              </a:rPr>
              <a:t> (PTV)/</a:t>
            </a:r>
            <a:r>
              <a:rPr lang="en-US" sz="1600" kern="0" dirty="0" err="1">
                <a:latin typeface="+mn-lt"/>
                <a:cs typeface="+mn-cs"/>
              </a:rPr>
              <a:t>rironavir</a:t>
            </a:r>
            <a:r>
              <a:rPr lang="en-US" sz="1600" kern="0" dirty="0">
                <a:latin typeface="+mn-lt"/>
                <a:cs typeface="+mn-cs"/>
              </a:rPr>
              <a:t> (r</a:t>
            </a:r>
            <a:r>
              <a:rPr lang="en-US" sz="1600" kern="0" dirty="0" smtClean="0">
                <a:latin typeface="+mn-lt"/>
                <a:cs typeface="+mn-cs"/>
              </a:rPr>
              <a:t>): </a:t>
            </a:r>
            <a:r>
              <a:rPr lang="en-US" sz="1600" kern="0" dirty="0">
                <a:latin typeface="+mn-lt"/>
                <a:cs typeface="+mn-cs"/>
              </a:rPr>
              <a:t>25/150/100 mg </a:t>
            </a:r>
            <a:r>
              <a:rPr lang="en-US" sz="1600" kern="0" dirty="0" err="1">
                <a:latin typeface="+mn-lt"/>
                <a:cs typeface="+mn-cs"/>
              </a:rPr>
              <a:t>qd</a:t>
            </a:r>
            <a:r>
              <a:rPr lang="en-US" sz="1600" kern="0" dirty="0">
                <a:latin typeface="+mn-lt"/>
                <a:cs typeface="+mn-cs"/>
              </a:rPr>
              <a:t> = 2 tablets</a:t>
            </a:r>
          </a:p>
          <a:p>
            <a:pPr marL="728663" lvl="1" indent="-271463" eaLnBrk="0" hangingPunct="0">
              <a:spcBef>
                <a:spcPct val="20000"/>
              </a:spcBef>
              <a:buClr>
                <a:srgbClr val="0070C0"/>
              </a:buClr>
              <a:buFont typeface="Arial" pitchFamily="34" charset="0"/>
              <a:buChar char="–"/>
              <a:defRPr/>
            </a:pPr>
            <a:r>
              <a:rPr lang="en-US" sz="1600" kern="0" dirty="0" err="1">
                <a:latin typeface="+mn-lt"/>
                <a:cs typeface="+mn-cs"/>
              </a:rPr>
              <a:t>Dasabuvir</a:t>
            </a:r>
            <a:r>
              <a:rPr lang="en-US" sz="1600" kern="0" dirty="0">
                <a:latin typeface="+mn-lt"/>
                <a:cs typeface="+mn-cs"/>
              </a:rPr>
              <a:t> (DSB) : 250 mg bid</a:t>
            </a:r>
          </a:p>
          <a:p>
            <a:pPr marL="728663" lvl="1" indent="-271463" eaLnBrk="0" hangingPunct="0">
              <a:spcBef>
                <a:spcPct val="20000"/>
              </a:spcBef>
              <a:buClr>
                <a:srgbClr val="0070C0"/>
              </a:buClr>
              <a:buFont typeface="Arial" pitchFamily="34" charset="0"/>
              <a:buChar char="–"/>
              <a:defRPr/>
            </a:pPr>
            <a:r>
              <a:rPr lang="en-US" sz="1600" kern="0" dirty="0" smtClean="0">
                <a:latin typeface="+mn-lt"/>
                <a:cs typeface="+mn-cs"/>
              </a:rPr>
              <a:t>TVR: </a:t>
            </a:r>
            <a:r>
              <a:rPr lang="en-US" sz="1600" kern="0" dirty="0">
                <a:latin typeface="+mn-lt"/>
                <a:cs typeface="+mn-cs"/>
              </a:rPr>
              <a:t>750 mg </a:t>
            </a:r>
            <a:r>
              <a:rPr lang="en-US" sz="1600" kern="0" dirty="0" err="1">
                <a:latin typeface="+mn-lt"/>
                <a:cs typeface="+mn-cs"/>
              </a:rPr>
              <a:t>tid</a:t>
            </a:r>
            <a:r>
              <a:rPr lang="en-US" sz="1600" kern="0" dirty="0">
                <a:latin typeface="+mn-lt"/>
                <a:cs typeface="+mn-cs"/>
              </a:rPr>
              <a:t>, </a:t>
            </a:r>
            <a:r>
              <a:rPr lang="en-US" sz="1600" kern="0" dirty="0" smtClean="0">
                <a:latin typeface="+mn-lt"/>
                <a:cs typeface="+mn-cs"/>
              </a:rPr>
              <a:t>8h apart</a:t>
            </a:r>
          </a:p>
          <a:p>
            <a:pPr marL="728663" lvl="1" indent="-271463" eaLnBrk="0" hangingPunct="0">
              <a:spcBef>
                <a:spcPct val="20000"/>
              </a:spcBef>
              <a:buClr>
                <a:srgbClr val="0070C0"/>
              </a:buClr>
              <a:buFont typeface="Arial" pitchFamily="34" charset="0"/>
              <a:buChar char="–"/>
              <a:defRPr/>
            </a:pPr>
            <a:r>
              <a:rPr lang="en-US" sz="1600" kern="0" dirty="0" smtClean="0">
                <a:latin typeface="+mn-lt"/>
                <a:cs typeface="+mn-cs"/>
              </a:rPr>
              <a:t>PEG</a:t>
            </a:r>
            <a:r>
              <a:rPr lang="en-US" sz="1600" kern="0" dirty="0">
                <a:latin typeface="+mn-lt"/>
                <a:cs typeface="+mn-cs"/>
              </a:rPr>
              <a:t>-IFN</a:t>
            </a:r>
            <a:r>
              <a:rPr lang="en-US" sz="1600" kern="0" dirty="0">
                <a:latin typeface="Symbol" charset="2"/>
                <a:cs typeface="Symbol" charset="2"/>
              </a:rPr>
              <a:t>a</a:t>
            </a:r>
            <a:r>
              <a:rPr lang="en-US" sz="1600" kern="0" dirty="0">
                <a:latin typeface="+mn-lt"/>
                <a:cs typeface="+mn-cs"/>
              </a:rPr>
              <a:t>-2a : 180 </a:t>
            </a:r>
            <a:r>
              <a:rPr lang="en-US" sz="1600" kern="0" dirty="0">
                <a:latin typeface="Symbol" charset="2"/>
                <a:cs typeface="Symbol" charset="2"/>
              </a:rPr>
              <a:t>m</a:t>
            </a:r>
            <a:r>
              <a:rPr lang="en-US" sz="1600" kern="0" dirty="0">
                <a:latin typeface="+mn-lt"/>
                <a:cs typeface="+mn-cs"/>
              </a:rPr>
              <a:t>g SC once weekly</a:t>
            </a:r>
          </a:p>
          <a:p>
            <a:pPr marL="728663" lvl="1" indent="-271463" eaLnBrk="0" hangingPunct="0">
              <a:spcBef>
                <a:spcPct val="20000"/>
              </a:spcBef>
              <a:buClr>
                <a:srgbClr val="0070C0"/>
              </a:buClr>
              <a:buFont typeface="Arial" pitchFamily="34" charset="0"/>
              <a:buChar char="–"/>
              <a:defRPr/>
            </a:pPr>
            <a:r>
              <a:rPr lang="en-US" sz="1600" kern="0" dirty="0" smtClean="0">
                <a:latin typeface="+mn-lt"/>
                <a:cs typeface="+mn-cs"/>
              </a:rPr>
              <a:t>RBV: </a:t>
            </a:r>
            <a:r>
              <a:rPr lang="en-US" sz="1600" kern="0" dirty="0">
                <a:latin typeface="+mn-lt"/>
                <a:cs typeface="+mn-cs"/>
              </a:rPr>
              <a:t>1000 or 1200 mg/day (bid dosing) according to body weight (&lt; or ≥ 75 kg</a:t>
            </a:r>
            <a:r>
              <a:rPr lang="en-US" sz="1600" kern="0" dirty="0" smtClean="0">
                <a:latin typeface="+mn-lt"/>
                <a:cs typeface="+mn-cs"/>
              </a:rPr>
              <a:t>)</a:t>
            </a:r>
          </a:p>
          <a:p>
            <a:pPr marL="728663" lvl="1" indent="-271463" eaLnBrk="0" hangingPunct="0">
              <a:spcBef>
                <a:spcPct val="20000"/>
              </a:spcBef>
              <a:buClr>
                <a:srgbClr val="0070C0"/>
              </a:buClr>
              <a:buFont typeface="Arial" pitchFamily="34" charset="0"/>
              <a:buChar char="–"/>
              <a:defRPr/>
            </a:pPr>
            <a:r>
              <a:rPr lang="en-US" sz="1600" kern="0" dirty="0" smtClean="0">
                <a:latin typeface="+mn-lt"/>
                <a:cs typeface="+mn-cs"/>
              </a:rPr>
              <a:t>In TVR groups, </a:t>
            </a:r>
            <a:r>
              <a:rPr lang="en-US" sz="1600" dirty="0" smtClean="0"/>
              <a:t>additional 12 or 36 weeks of PEG-IFN</a:t>
            </a:r>
            <a:r>
              <a:rPr lang="en-US" sz="1600" dirty="0"/>
              <a:t> </a:t>
            </a:r>
            <a:r>
              <a:rPr lang="en-US" sz="1600" dirty="0" smtClean="0"/>
              <a:t>+ RBV depended on </a:t>
            </a:r>
            <a:r>
              <a:rPr lang="en-US" sz="1600" dirty="0" err="1" smtClean="0"/>
              <a:t>virologic</a:t>
            </a:r>
            <a:r>
              <a:rPr lang="en-US" sz="1600" dirty="0" smtClean="0"/>
              <a:t> response at treatment  W4-12</a:t>
            </a:r>
          </a:p>
          <a:p>
            <a:pPr marL="728663" lvl="1" indent="-271463" eaLnBrk="0" hangingPunct="0">
              <a:spcBef>
                <a:spcPct val="20000"/>
              </a:spcBef>
              <a:buClr>
                <a:srgbClr val="0070C0"/>
              </a:buClr>
              <a:buFont typeface="Arial" pitchFamily="34" charset="0"/>
              <a:buChar char="–"/>
              <a:defRPr/>
            </a:pPr>
            <a:endParaRPr lang="en-US" sz="1600" kern="0" dirty="0" smtClean="0">
              <a:latin typeface="+mn-lt"/>
              <a:cs typeface="+mn-cs"/>
            </a:endParaRPr>
          </a:p>
          <a:p>
            <a:pPr marL="271463" indent="-271463" eaLnBrk="0" hangingPunct="0">
              <a:spcBef>
                <a:spcPct val="20000"/>
              </a:spcBef>
              <a:buClr>
                <a:srgbClr val="0070C0"/>
              </a:buClr>
              <a:buFont typeface="Wingdings" pitchFamily="2" charset="2"/>
              <a:buChar char="§"/>
              <a:defRPr/>
            </a:pPr>
            <a:r>
              <a:rPr lang="en-US" sz="2400" b="1" kern="0" dirty="0" smtClean="0">
                <a:solidFill>
                  <a:srgbClr val="0070C0"/>
                </a:solidFill>
                <a:latin typeface="Calibri" pitchFamily="34" charset="0"/>
                <a:cs typeface="+mn-cs"/>
              </a:rPr>
              <a:t>Primary efficacy endpoint</a:t>
            </a:r>
          </a:p>
          <a:p>
            <a:pPr marL="728663" lvl="1" indent="-271463" eaLnBrk="0" hangingPunct="0">
              <a:spcBef>
                <a:spcPct val="20000"/>
              </a:spcBef>
              <a:buClr>
                <a:srgbClr val="0070C0"/>
              </a:buClr>
              <a:buFont typeface="Arial" pitchFamily="34" charset="0"/>
              <a:buChar char="–"/>
              <a:defRPr/>
            </a:pPr>
            <a:r>
              <a:rPr lang="en-US" sz="1600" kern="0" dirty="0" smtClean="0">
                <a:latin typeface="+mn-lt"/>
                <a:cs typeface="+mn-cs"/>
              </a:rPr>
              <a:t>MALACHITE-I: Non inferiority of OBV/PTV/r + DSB + RBV compared to TVR </a:t>
            </a:r>
            <a:br>
              <a:rPr lang="en-US" sz="1600" kern="0" dirty="0" smtClean="0">
                <a:latin typeface="+mn-lt"/>
                <a:cs typeface="+mn-cs"/>
              </a:rPr>
            </a:br>
            <a:r>
              <a:rPr lang="en-US" sz="1600" kern="0" dirty="0" smtClean="0">
                <a:latin typeface="+mn-lt"/>
                <a:cs typeface="+mn-cs"/>
              </a:rPr>
              <a:t>+ PEG-IFN + RBV in genotype 1a and of </a:t>
            </a:r>
            <a:r>
              <a:rPr lang="en-US" sz="1600" kern="0" dirty="0" smtClean="0"/>
              <a:t>OBV/PTV/r + DSB compared to TVR </a:t>
            </a:r>
            <a:br>
              <a:rPr lang="en-US" sz="1600" kern="0" dirty="0" smtClean="0"/>
            </a:br>
            <a:r>
              <a:rPr lang="en-US" sz="1600" kern="0" dirty="0" smtClean="0"/>
              <a:t>+ PEG-IFN + RBV in genotype 1b</a:t>
            </a:r>
            <a:r>
              <a:rPr lang="en-US" sz="1600" kern="0" dirty="0" smtClean="0">
                <a:latin typeface="+mn-lt"/>
                <a:cs typeface="+mn-cs"/>
              </a:rPr>
              <a:t>: SVR</a:t>
            </a:r>
            <a:r>
              <a:rPr lang="en-US" sz="1600" kern="0" baseline="-25000" dirty="0" smtClean="0">
                <a:latin typeface="+mn-lt"/>
                <a:cs typeface="+mn-cs"/>
              </a:rPr>
              <a:t>12</a:t>
            </a:r>
            <a:r>
              <a:rPr lang="en-US" sz="1600" kern="0" dirty="0" smtClean="0">
                <a:latin typeface="+mn-lt"/>
                <a:cs typeface="+mn-cs"/>
              </a:rPr>
              <a:t> (HCV RNA &lt; 25 IU/ml) by intention to treat (lower margin of the 2-sided 95% CI for the difference with TVR = - 10.5%)</a:t>
            </a:r>
          </a:p>
          <a:p>
            <a:pPr marL="728663" lvl="1" indent="-271463" eaLnBrk="0" hangingPunct="0">
              <a:spcBef>
                <a:spcPct val="20000"/>
              </a:spcBef>
              <a:buClr>
                <a:srgbClr val="0070C0"/>
              </a:buClr>
              <a:buFont typeface="Arial" pitchFamily="34" charset="0"/>
              <a:buChar char="–"/>
              <a:defRPr/>
            </a:pPr>
            <a:r>
              <a:rPr lang="en-US" sz="1600" kern="0" dirty="0" smtClean="0">
                <a:latin typeface="+mn-lt"/>
                <a:cs typeface="+mn-cs"/>
              </a:rPr>
              <a:t>MALACHITE-II: % </a:t>
            </a:r>
            <a:r>
              <a:rPr lang="en-US" sz="1600" kern="0" dirty="0">
                <a:latin typeface="+mn-lt"/>
                <a:cs typeface="+mn-cs"/>
              </a:rPr>
              <a:t>of </a:t>
            </a:r>
            <a:r>
              <a:rPr lang="en-US" sz="1600" kern="0" dirty="0" smtClean="0">
                <a:latin typeface="+mn-lt"/>
                <a:cs typeface="+mn-cs"/>
              </a:rPr>
              <a:t>patients achieving </a:t>
            </a:r>
            <a:r>
              <a:rPr lang="en-US" sz="1600" kern="0" dirty="0">
                <a:latin typeface="+mn-lt"/>
                <a:cs typeface="+mn-cs"/>
              </a:rPr>
              <a:t>SVR</a:t>
            </a:r>
            <a:r>
              <a:rPr lang="en-US" sz="1600" kern="0" baseline="-25000" dirty="0">
                <a:latin typeface="+mn-lt"/>
                <a:cs typeface="+mn-cs"/>
              </a:rPr>
              <a:t>12</a:t>
            </a:r>
            <a:r>
              <a:rPr lang="en-US" sz="1600" kern="0" dirty="0">
                <a:latin typeface="+mn-lt"/>
                <a:cs typeface="+mn-cs"/>
              </a:rPr>
              <a:t> between treatment arms using a logistic regression model </a:t>
            </a:r>
            <a:r>
              <a:rPr lang="en-US" sz="1600" kern="0" dirty="0" smtClean="0">
                <a:latin typeface="+mn-lt"/>
                <a:cs typeface="+mn-cs"/>
              </a:rPr>
              <a:t>with </a:t>
            </a:r>
            <a:r>
              <a:rPr lang="en-US" sz="1600" kern="0" dirty="0">
                <a:latin typeface="+mn-lt"/>
                <a:cs typeface="+mn-cs"/>
              </a:rPr>
              <a:t>treatment arm, baseline log</a:t>
            </a:r>
            <a:r>
              <a:rPr lang="en-US" sz="1600" kern="0" baseline="-25000" dirty="0">
                <a:latin typeface="+mn-lt"/>
                <a:cs typeface="+mn-cs"/>
              </a:rPr>
              <a:t>10</a:t>
            </a:r>
            <a:r>
              <a:rPr lang="en-US" sz="1600" kern="0" dirty="0">
                <a:latin typeface="+mn-lt"/>
                <a:cs typeface="+mn-cs"/>
              </a:rPr>
              <a:t> HCV RNA level, HCV </a:t>
            </a:r>
            <a:r>
              <a:rPr lang="en-US" sz="1600" kern="0" dirty="0" err="1" smtClean="0">
                <a:latin typeface="+mn-lt"/>
                <a:cs typeface="+mn-cs"/>
              </a:rPr>
              <a:t>subgenotype</a:t>
            </a:r>
            <a:r>
              <a:rPr lang="en-US" sz="1600" kern="0" dirty="0" smtClean="0">
                <a:latin typeface="+mn-lt"/>
                <a:cs typeface="+mn-cs"/>
              </a:rPr>
              <a:t> (</a:t>
            </a:r>
            <a:r>
              <a:rPr lang="en-US" sz="1600" kern="0" dirty="0">
                <a:latin typeface="+mn-lt"/>
                <a:cs typeface="+mn-cs"/>
              </a:rPr>
              <a:t>1a, non-1a), </a:t>
            </a:r>
            <a:r>
              <a:rPr lang="en-US" sz="1600" kern="0" dirty="0" smtClean="0">
                <a:latin typeface="+mn-lt"/>
                <a:cs typeface="+mn-cs"/>
              </a:rPr>
              <a:t>and previous PEG-IFN + RBV </a:t>
            </a:r>
            <a:r>
              <a:rPr lang="en-US" sz="1600" kern="0" dirty="0">
                <a:latin typeface="+mn-lt"/>
                <a:cs typeface="+mn-cs"/>
              </a:rPr>
              <a:t>treatment </a:t>
            </a:r>
            <a:r>
              <a:rPr lang="en-US" sz="1600" kern="0" dirty="0" smtClean="0">
                <a:latin typeface="+mn-lt"/>
                <a:cs typeface="+mn-cs"/>
              </a:rPr>
              <a:t>response (relapse, </a:t>
            </a:r>
            <a:r>
              <a:rPr lang="en-US" sz="1600" kern="0" dirty="0">
                <a:latin typeface="+mn-lt"/>
                <a:cs typeface="+mn-cs"/>
              </a:rPr>
              <a:t>partial </a:t>
            </a:r>
            <a:r>
              <a:rPr lang="en-US" sz="1600" kern="0" dirty="0" smtClean="0">
                <a:latin typeface="+mn-lt"/>
                <a:cs typeface="+mn-cs"/>
              </a:rPr>
              <a:t>response, </a:t>
            </a:r>
            <a:r>
              <a:rPr lang="en-US" sz="1600" kern="0" dirty="0">
                <a:latin typeface="+mn-lt"/>
                <a:cs typeface="+mn-cs"/>
              </a:rPr>
              <a:t>null </a:t>
            </a:r>
            <a:r>
              <a:rPr lang="en-US" sz="1600" kern="0" dirty="0" smtClean="0">
                <a:latin typeface="+mn-lt"/>
                <a:cs typeface="+mn-cs"/>
              </a:rPr>
              <a:t>response)</a:t>
            </a:r>
            <a:endParaRPr lang="en-US" sz="2400" kern="0" dirty="0">
              <a:latin typeface="+mn-lt"/>
              <a:cs typeface="+mn-cs"/>
            </a:endParaRPr>
          </a:p>
          <a:p>
            <a:pPr marL="728663" lvl="1" indent="-271463" eaLnBrk="0" hangingPunct="0">
              <a:spcBef>
                <a:spcPct val="20000"/>
              </a:spcBef>
              <a:buClr>
                <a:srgbClr val="0070C0"/>
              </a:buClr>
              <a:buFont typeface="Arial" pitchFamily="34" charset="0"/>
              <a:buChar char="–"/>
              <a:defRPr/>
            </a:pPr>
            <a:endParaRPr lang="en-US" sz="1600" kern="0" dirty="0">
              <a:latin typeface="+mn-lt"/>
              <a:cs typeface="+mn-cs"/>
            </a:endParaRPr>
          </a:p>
          <a:p>
            <a:pPr marL="271463" indent="-271463" eaLnBrk="0" hangingPunct="0">
              <a:spcBef>
                <a:spcPct val="20000"/>
              </a:spcBef>
              <a:buClr>
                <a:srgbClr val="0070C0"/>
              </a:buClr>
              <a:buFont typeface="Wingdings" pitchFamily="2" charset="2"/>
              <a:buChar char="§"/>
              <a:defRPr/>
            </a:pPr>
            <a:endParaRPr lang="en-US" sz="2400" b="1" kern="0" dirty="0">
              <a:solidFill>
                <a:srgbClr val="0070C0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7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600" dirty="0" smtClean="0">
                <a:ea typeface="ＭＳ Ｐゴシック" pitchFamily="34" charset="-128"/>
              </a:rPr>
              <a:t>MALACHITE study: OBV/PTV/r + DSV </a:t>
            </a:r>
            <a:r>
              <a:rPr lang="fr-FR" sz="2600" u="sng" dirty="0" smtClean="0">
                <a:ea typeface="ＭＳ Ｐゴシック" pitchFamily="34" charset="-128"/>
              </a:rPr>
              <a:t>+</a:t>
            </a:r>
            <a:r>
              <a:rPr lang="en-US" sz="2600" dirty="0" smtClean="0">
                <a:ea typeface="ＭＳ Ｐゴシック" pitchFamily="34" charset="-128"/>
              </a:rPr>
              <a:t> RBV </a:t>
            </a:r>
            <a:br>
              <a:rPr lang="en-US" sz="2600" dirty="0" smtClean="0">
                <a:ea typeface="ＭＳ Ｐゴシック" pitchFamily="34" charset="-128"/>
              </a:rPr>
            </a:br>
            <a:r>
              <a:rPr lang="en-US" sz="2600" dirty="0" smtClean="0">
                <a:ea typeface="ＭＳ Ｐゴシック" pitchFamily="34" charset="-128"/>
              </a:rPr>
              <a:t>versus </a:t>
            </a:r>
            <a:r>
              <a:rPr lang="en-US" sz="2600" dirty="0" err="1" smtClean="0">
                <a:ea typeface="ＭＳ Ｐゴシック" pitchFamily="34" charset="-128"/>
              </a:rPr>
              <a:t>telaprevir</a:t>
            </a:r>
            <a:r>
              <a:rPr lang="en-US" sz="2600" dirty="0" smtClean="0">
                <a:ea typeface="ＭＳ Ｐゴシック" pitchFamily="34" charset="-128"/>
              </a:rPr>
              <a:t> + PEG-IFN + RBV in genotype 1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4932041" y="6581775"/>
            <a:ext cx="42119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Dore G. J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2016; 64:19-28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grpSp>
        <p:nvGrpSpPr>
          <p:cNvPr id="9" name="Grouper 5"/>
          <p:cNvGrpSpPr/>
          <p:nvPr/>
        </p:nvGrpSpPr>
        <p:grpSpPr>
          <a:xfrm>
            <a:off x="16128" y="6570669"/>
            <a:ext cx="1259632" cy="303683"/>
            <a:chOff x="0" y="6570669"/>
            <a:chExt cx="1115616" cy="303683"/>
          </a:xfrm>
        </p:grpSpPr>
        <p:sp>
          <p:nvSpPr>
            <p:cNvPr id="10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43608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1" name="ZoneTexte 23"/>
            <p:cNvSpPr txBox="1">
              <a:spLocks noChangeArrowheads="1"/>
            </p:cNvSpPr>
            <p:nvPr/>
          </p:nvSpPr>
          <p:spPr bwMode="auto">
            <a:xfrm>
              <a:off x="56690" y="6597353"/>
              <a:ext cx="105892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smtClean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MALACHITE</a:t>
              </a:r>
              <a:endParaRPr lang="en-US" sz="1200" b="1" i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5988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97878534"/>
              </p:ext>
            </p:extLst>
          </p:nvPr>
        </p:nvGraphicFramePr>
        <p:xfrm>
          <a:off x="179512" y="1700678"/>
          <a:ext cx="8712967" cy="4159446"/>
        </p:xfrm>
        <a:graphic>
          <a:graphicData uri="http://schemas.openxmlformats.org/drawingml/2006/table">
            <a:tbl>
              <a:tblPr/>
              <a:tblGrid>
                <a:gridCol w="2496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433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433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4339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433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4339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9338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1b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176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DSV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TVR + PEG-IFN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34 *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DSV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84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DSV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83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TVR + PEG-IFN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41 *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33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33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33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White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33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28%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33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6.29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6.23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1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Metavir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fibrosis score 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F0-F1 / F2 / ≥ F3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72% / 18% / 10%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71% / 21% / 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83% / 8% / 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72% / 13% / 14%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76% / 10% / 15%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04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Discontinued treatment,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failure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Withdrawal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Other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95536" y="1295400"/>
            <a:ext cx="8640960" cy="30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0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Baseline characteristics and patient </a:t>
            </a:r>
            <a:r>
              <a:rPr lang="en-GB" sz="2000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disposition (MALACHITE-I, treatment-naïve)</a:t>
            </a:r>
            <a:endParaRPr lang="en-GB" sz="2000" b="1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8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600" dirty="0" smtClean="0">
                <a:ea typeface="ＭＳ Ｐゴシック" pitchFamily="34" charset="-128"/>
              </a:rPr>
              <a:t>MALACHITE study: OBV/PTV/r + DSV </a:t>
            </a:r>
            <a:r>
              <a:rPr lang="fr-FR" sz="2600" u="sng" dirty="0" smtClean="0">
                <a:ea typeface="ＭＳ Ｐゴシック" pitchFamily="34" charset="-128"/>
              </a:rPr>
              <a:t>+</a:t>
            </a:r>
            <a:r>
              <a:rPr lang="en-US" sz="2600" dirty="0" smtClean="0">
                <a:ea typeface="ＭＳ Ｐゴシック" pitchFamily="34" charset="-128"/>
              </a:rPr>
              <a:t> RBV </a:t>
            </a:r>
            <a:br>
              <a:rPr lang="en-US" sz="2600" dirty="0" smtClean="0">
                <a:ea typeface="ＭＳ Ｐゴシック" pitchFamily="34" charset="-128"/>
              </a:rPr>
            </a:br>
            <a:r>
              <a:rPr lang="en-US" sz="2600" dirty="0" smtClean="0">
                <a:ea typeface="ＭＳ Ｐゴシック" pitchFamily="34" charset="-128"/>
              </a:rPr>
              <a:t>versus </a:t>
            </a:r>
            <a:r>
              <a:rPr lang="en-US" sz="2600" dirty="0" err="1" smtClean="0">
                <a:ea typeface="ＭＳ Ｐゴシック" pitchFamily="34" charset="-128"/>
              </a:rPr>
              <a:t>telaprevir</a:t>
            </a:r>
            <a:r>
              <a:rPr lang="en-US" sz="2600" dirty="0" smtClean="0">
                <a:ea typeface="ＭＳ Ｐゴシック" pitchFamily="34" charset="-128"/>
              </a:rPr>
              <a:t> + PEG-IFN + RBV in genotype 1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79513" y="5877272"/>
            <a:ext cx="8712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 Among the 75 patients in the TVR groups, 59 received 24 weeks of PEG-IFN + RBV, 16 received 48 weeks</a:t>
            </a:r>
            <a:endParaRPr lang="en-US" sz="1400" dirty="0"/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4932041" y="6581775"/>
            <a:ext cx="42119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Dore G. J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2016; 64:19-28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grpSp>
        <p:nvGrpSpPr>
          <p:cNvPr id="11" name="Grouper 5"/>
          <p:cNvGrpSpPr/>
          <p:nvPr/>
        </p:nvGrpSpPr>
        <p:grpSpPr>
          <a:xfrm>
            <a:off x="16128" y="6570669"/>
            <a:ext cx="1259632" cy="303683"/>
            <a:chOff x="0" y="6570669"/>
            <a:chExt cx="1115616" cy="303683"/>
          </a:xfrm>
        </p:grpSpPr>
        <p:sp>
          <p:nvSpPr>
            <p:cNvPr id="12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43608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3" name="ZoneTexte 23"/>
            <p:cNvSpPr txBox="1">
              <a:spLocks noChangeArrowheads="1"/>
            </p:cNvSpPr>
            <p:nvPr/>
          </p:nvSpPr>
          <p:spPr bwMode="auto">
            <a:xfrm>
              <a:off x="56690" y="6597353"/>
              <a:ext cx="105892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smtClean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MALACHITE</a:t>
              </a:r>
              <a:endParaRPr lang="en-US" sz="1200" b="1" i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89022643"/>
              </p:ext>
            </p:extLst>
          </p:nvPr>
        </p:nvGraphicFramePr>
        <p:xfrm>
          <a:off x="323278" y="1955742"/>
          <a:ext cx="8641210" cy="4517676"/>
        </p:xfrm>
        <a:graphic>
          <a:graphicData uri="http://schemas.openxmlformats.org/drawingml/2006/table">
            <a:tbl>
              <a:tblPr/>
              <a:tblGrid>
                <a:gridCol w="38166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53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DSV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TVR + PEG-IFN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47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91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91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91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White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91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 / 1b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19% / 81%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 / 85%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91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91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91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Metavir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fibrosis score F0-F1 / F2 / ≥ F3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78% / 17% / 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68% / 23% / 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9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Response to prior PEG-IFN + RBV : Relapse / Partial response / Null response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27% / 25% / 49%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26% / 26% / 49%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959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Duration of PEG-IFN + RBV : 24W / 48W, 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 (prior relapse) 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37 (null-partial response)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9377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Discontinued treatment,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failure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Withdrawal 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95536" y="1124744"/>
            <a:ext cx="86409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20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Baseline characteristics and patient </a:t>
            </a:r>
            <a:r>
              <a:rPr lang="en-GB" sz="2000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disposition </a:t>
            </a:r>
          </a:p>
          <a:p>
            <a:pPr algn="ctr">
              <a:spcBef>
                <a:spcPts val="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(MALACHITE-II, Treatment-experienced)</a:t>
            </a:r>
            <a:endParaRPr lang="en-GB" sz="2000" b="1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8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600" dirty="0" smtClean="0">
                <a:ea typeface="ＭＳ Ｐゴシック" pitchFamily="34" charset="-128"/>
              </a:rPr>
              <a:t>MALACHITE study: OBV/PTV/r + DSV </a:t>
            </a:r>
            <a:r>
              <a:rPr lang="fr-FR" sz="2600" u="sng" dirty="0" smtClean="0">
                <a:ea typeface="ＭＳ Ｐゴシック" pitchFamily="34" charset="-128"/>
              </a:rPr>
              <a:t>+</a:t>
            </a:r>
            <a:r>
              <a:rPr lang="en-US" sz="2600" dirty="0" smtClean="0">
                <a:ea typeface="ＭＳ Ｐゴシック" pitchFamily="34" charset="-128"/>
              </a:rPr>
              <a:t> RBV </a:t>
            </a:r>
            <a:br>
              <a:rPr lang="en-US" sz="2600" dirty="0" smtClean="0">
                <a:ea typeface="ＭＳ Ｐゴシック" pitchFamily="34" charset="-128"/>
              </a:rPr>
            </a:br>
            <a:r>
              <a:rPr lang="en-US" sz="2600" dirty="0" smtClean="0">
                <a:ea typeface="ＭＳ Ｐゴシック" pitchFamily="34" charset="-128"/>
              </a:rPr>
              <a:t>versus </a:t>
            </a:r>
            <a:r>
              <a:rPr lang="en-US" sz="2600" dirty="0" err="1" smtClean="0">
                <a:ea typeface="ＭＳ Ｐゴシック" pitchFamily="34" charset="-128"/>
              </a:rPr>
              <a:t>telaprevir</a:t>
            </a:r>
            <a:r>
              <a:rPr lang="en-US" sz="2600" dirty="0" smtClean="0">
                <a:ea typeface="ＭＳ Ｐゴシック" pitchFamily="34" charset="-128"/>
              </a:rPr>
              <a:t> + PEG-IFN + RBV in genotype 1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4932041" y="6581775"/>
            <a:ext cx="42119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Dore G. J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2016; 64:19-28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grpSp>
        <p:nvGrpSpPr>
          <p:cNvPr id="10" name="Grouper 5"/>
          <p:cNvGrpSpPr/>
          <p:nvPr/>
        </p:nvGrpSpPr>
        <p:grpSpPr>
          <a:xfrm>
            <a:off x="16128" y="6570669"/>
            <a:ext cx="1259632" cy="303683"/>
            <a:chOff x="0" y="6570669"/>
            <a:chExt cx="1115616" cy="303683"/>
          </a:xfrm>
        </p:grpSpPr>
        <p:sp>
          <p:nvSpPr>
            <p:cNvPr id="11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43608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2" name="ZoneTexte 23"/>
            <p:cNvSpPr txBox="1">
              <a:spLocks noChangeArrowheads="1"/>
            </p:cNvSpPr>
            <p:nvPr/>
          </p:nvSpPr>
          <p:spPr bwMode="auto">
            <a:xfrm>
              <a:off x="56690" y="6597353"/>
              <a:ext cx="105892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smtClean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MALACHITE</a:t>
              </a:r>
              <a:endParaRPr lang="en-US" sz="1200" b="1" i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928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2"/>
          <p:cNvSpPr txBox="1">
            <a:spLocks noChangeArrowheads="1"/>
          </p:cNvSpPr>
          <p:nvPr/>
        </p:nvSpPr>
        <p:spPr bwMode="auto">
          <a:xfrm>
            <a:off x="2373096" y="1128713"/>
            <a:ext cx="43851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ts val="2363"/>
              </a:lnSpc>
            </a:pPr>
            <a:r>
              <a:rPr lang="en-US" sz="2000" b="1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SVR</a:t>
            </a:r>
            <a:r>
              <a:rPr lang="en-US" sz="2000" b="1" baseline="-2500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12</a:t>
            </a:r>
            <a:r>
              <a:rPr lang="en-US" sz="2000" b="1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 (HCV RNA &lt; 25 IU</a:t>
            </a:r>
            <a:r>
              <a:rPr lang="en-US" sz="2000" b="1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/ml), % (95% CI)</a:t>
            </a:r>
            <a:endParaRPr lang="en-US" sz="2000" b="1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385343"/>
              </p:ext>
            </p:extLst>
          </p:nvPr>
        </p:nvGraphicFramePr>
        <p:xfrm>
          <a:off x="107504" y="5254149"/>
          <a:ext cx="6192679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04047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233539">
                <a:tc>
                  <a:txBody>
                    <a:bodyPr/>
                    <a:lstStyle/>
                    <a:p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On treatment</a:t>
                      </a:r>
                      <a:r>
                        <a:rPr lang="en-US" sz="1200" b="1" baseline="0" noProof="0" dirty="0" smtClean="0">
                          <a:solidFill>
                            <a:srgbClr val="000066"/>
                          </a:solidFill>
                        </a:rPr>
                        <a:t> failure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2*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2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0*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5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9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3539">
                <a:tc>
                  <a:txBody>
                    <a:bodyPr/>
                    <a:lstStyle/>
                    <a:p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Relapse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1**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2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2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7017">
                <a:tc>
                  <a:txBody>
                    <a:bodyPr/>
                    <a:lstStyle/>
                    <a:p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Failure to achieve SVR</a:t>
                      </a:r>
                      <a:r>
                        <a:rPr lang="en-US" sz="1200" b="1" baseline="-25000" noProof="0" dirty="0" smtClean="0">
                          <a:solidFill>
                            <a:srgbClr val="000066"/>
                          </a:solidFill>
                        </a:rPr>
                        <a:t>12</a:t>
                      </a:r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 </a:t>
                      </a:r>
                      <a:b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for other reasons ***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4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2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5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1354" name="Rectangle 90"/>
          <p:cNvSpPr>
            <a:spLocks noChangeArrowheads="1"/>
          </p:cNvSpPr>
          <p:nvPr/>
        </p:nvSpPr>
        <p:spPr bwMode="auto">
          <a:xfrm>
            <a:off x="6552728" y="3391832"/>
            <a:ext cx="248376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/>
              <a:t>Genotype 1a: non-inferiority </a:t>
            </a:r>
            <a:br>
              <a:rPr lang="en-US" sz="1200" dirty="0" smtClean="0"/>
            </a:br>
            <a:r>
              <a:rPr lang="en-US" sz="1200" dirty="0" smtClean="0"/>
              <a:t>of OBV/PTV/r + DSV + RBV</a:t>
            </a:r>
            <a:br>
              <a:rPr lang="en-US" sz="1200" dirty="0" smtClean="0"/>
            </a:br>
            <a:r>
              <a:rPr lang="en-US" sz="1200" dirty="0" smtClean="0"/>
              <a:t>to TVR + PEG-IFN + RBV</a:t>
            </a:r>
          </a:p>
          <a:p>
            <a:endParaRPr lang="en-US" sz="1200" dirty="0" smtClean="0"/>
          </a:p>
          <a:p>
            <a:r>
              <a:rPr lang="en-US" sz="1200" dirty="0" smtClean="0"/>
              <a:t>Genotype 1b: non-inferiority and superiority of OBV/PTV/r + DSV  </a:t>
            </a:r>
            <a:br>
              <a:rPr lang="en-US" sz="1200" dirty="0" smtClean="0"/>
            </a:br>
            <a:r>
              <a:rPr lang="en-US" sz="1200" dirty="0" smtClean="0"/>
              <a:t>and of OBV/PTV/r + DSV + RBV </a:t>
            </a:r>
            <a:br>
              <a:rPr lang="en-US" sz="1200" dirty="0" smtClean="0"/>
            </a:br>
            <a:r>
              <a:rPr lang="en-US" sz="1200" dirty="0" smtClean="0"/>
              <a:t>to TVR + PEG-IFN + RBV</a:t>
            </a:r>
            <a:endParaRPr lang="en-US" sz="1200" b="1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52875" y="6259346"/>
            <a:ext cx="52485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** </a:t>
            </a:r>
            <a:r>
              <a:rPr lang="en-US" sz="1200" dirty="0" err="1" smtClean="0"/>
              <a:t>Reinfection</a:t>
            </a:r>
            <a:r>
              <a:rPr lang="en-US" sz="1200" dirty="0" smtClean="0"/>
              <a:t> (Genotype 2a) *** Missing data or premature discontinuation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6444208" y="5221649"/>
            <a:ext cx="26642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* These 3 patients were</a:t>
            </a:r>
          </a:p>
          <a:p>
            <a:r>
              <a:rPr lang="en-US" sz="1200" dirty="0" smtClean="0"/>
              <a:t>adherent. At the time of failure, </a:t>
            </a:r>
          </a:p>
          <a:p>
            <a:r>
              <a:rPr lang="en-US" sz="1200" dirty="0" smtClean="0"/>
              <a:t>detection of resistance variants at in NS3, NS5A, and/or NS5B that were not present at baseline</a:t>
            </a:r>
            <a:endParaRPr lang="en-US" sz="1200" dirty="0"/>
          </a:p>
        </p:txBody>
      </p:sp>
      <p:sp>
        <p:nvSpPr>
          <p:cNvPr id="58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600" dirty="0" smtClean="0">
                <a:ea typeface="ＭＳ Ｐゴシック" pitchFamily="34" charset="-128"/>
              </a:rPr>
              <a:t>MALACHITE study: OBV/PTV/r + DSV </a:t>
            </a:r>
            <a:r>
              <a:rPr lang="fr-FR" sz="2600" u="sng" dirty="0" smtClean="0">
                <a:ea typeface="ＭＳ Ｐゴシック" pitchFamily="34" charset="-128"/>
              </a:rPr>
              <a:t>+</a:t>
            </a:r>
            <a:r>
              <a:rPr lang="en-US" sz="2600" dirty="0" smtClean="0">
                <a:ea typeface="ＭＳ Ｐゴシック" pitchFamily="34" charset="-128"/>
              </a:rPr>
              <a:t> RBV </a:t>
            </a:r>
            <a:br>
              <a:rPr lang="en-US" sz="2600" dirty="0" smtClean="0">
                <a:ea typeface="ＭＳ Ｐゴシック" pitchFamily="34" charset="-128"/>
              </a:rPr>
            </a:br>
            <a:r>
              <a:rPr lang="en-US" sz="2600" dirty="0" smtClean="0">
                <a:ea typeface="ＭＳ Ｐゴシック" pitchFamily="34" charset="-128"/>
              </a:rPr>
              <a:t>versus </a:t>
            </a:r>
            <a:r>
              <a:rPr lang="en-US" sz="2600" dirty="0" err="1" smtClean="0">
                <a:ea typeface="ＭＳ Ｐゴシック" pitchFamily="34" charset="-128"/>
              </a:rPr>
              <a:t>telaprevir</a:t>
            </a:r>
            <a:r>
              <a:rPr lang="en-US" sz="2600" dirty="0" smtClean="0">
                <a:ea typeface="ＭＳ Ｐゴシック" pitchFamily="34" charset="-128"/>
              </a:rPr>
              <a:t> + PEG-IFN + RBV in genotype 1</a:t>
            </a:r>
          </a:p>
        </p:txBody>
      </p:sp>
      <p:sp>
        <p:nvSpPr>
          <p:cNvPr id="59" name="ZoneTexte 69"/>
          <p:cNvSpPr txBox="1">
            <a:spLocks noChangeArrowheads="1"/>
          </p:cNvSpPr>
          <p:nvPr/>
        </p:nvSpPr>
        <p:spPr bwMode="auto">
          <a:xfrm>
            <a:off x="4932041" y="6581775"/>
            <a:ext cx="42119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Dore G. J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2016; 64:19-28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grpSp>
        <p:nvGrpSpPr>
          <p:cNvPr id="60" name="Grouper 5"/>
          <p:cNvGrpSpPr/>
          <p:nvPr/>
        </p:nvGrpSpPr>
        <p:grpSpPr>
          <a:xfrm>
            <a:off x="16128" y="6570669"/>
            <a:ext cx="1259632" cy="303683"/>
            <a:chOff x="0" y="6570669"/>
            <a:chExt cx="1115616" cy="303683"/>
          </a:xfrm>
        </p:grpSpPr>
        <p:sp>
          <p:nvSpPr>
            <p:cNvPr id="61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43608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62" name="ZoneTexte 23"/>
            <p:cNvSpPr txBox="1">
              <a:spLocks noChangeArrowheads="1"/>
            </p:cNvSpPr>
            <p:nvPr/>
          </p:nvSpPr>
          <p:spPr bwMode="auto">
            <a:xfrm>
              <a:off x="56690" y="6597353"/>
              <a:ext cx="105892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smtClean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MALACHITE</a:t>
              </a:r>
              <a:endParaRPr lang="en-US" sz="1200" b="1" i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endParaRPr>
            </a:p>
          </p:txBody>
        </p:sp>
      </p:grpSp>
      <p:grpSp>
        <p:nvGrpSpPr>
          <p:cNvPr id="66" name="Groupe 65"/>
          <p:cNvGrpSpPr/>
          <p:nvPr/>
        </p:nvGrpSpPr>
        <p:grpSpPr>
          <a:xfrm>
            <a:off x="1124924" y="1539074"/>
            <a:ext cx="7887495" cy="3649475"/>
            <a:chOff x="1124924" y="1539074"/>
            <a:chExt cx="7887495" cy="3649475"/>
          </a:xfrm>
        </p:grpSpPr>
        <p:sp>
          <p:nvSpPr>
            <p:cNvPr id="11320" name="Rectangle 56"/>
            <p:cNvSpPr>
              <a:spLocks noChangeArrowheads="1"/>
            </p:cNvSpPr>
            <p:nvPr/>
          </p:nvSpPr>
          <p:spPr bwMode="auto">
            <a:xfrm>
              <a:off x="2323362" y="2302525"/>
              <a:ext cx="285750" cy="2618546"/>
            </a:xfrm>
            <a:prstGeom prst="rect">
              <a:avLst/>
            </a:prstGeom>
            <a:solidFill>
              <a:srgbClr val="800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2" name="Rectangle 58"/>
            <p:cNvSpPr>
              <a:spLocks noChangeArrowheads="1"/>
            </p:cNvSpPr>
            <p:nvPr/>
          </p:nvSpPr>
          <p:spPr bwMode="auto">
            <a:xfrm>
              <a:off x="3597735" y="2203374"/>
              <a:ext cx="296863" cy="2717698"/>
            </a:xfrm>
            <a:prstGeom prst="rect">
              <a:avLst/>
            </a:prstGeom>
            <a:solidFill>
              <a:srgbClr val="800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4" name="Rectangle 60"/>
            <p:cNvSpPr>
              <a:spLocks noChangeArrowheads="1"/>
            </p:cNvSpPr>
            <p:nvPr/>
          </p:nvSpPr>
          <p:spPr bwMode="auto">
            <a:xfrm>
              <a:off x="4458515" y="2780928"/>
              <a:ext cx="295275" cy="2140143"/>
            </a:xfrm>
            <a:prstGeom prst="rect">
              <a:avLst/>
            </a:prstGeom>
            <a:solidFill>
              <a:srgbClr val="CC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4" name="Rectangle 70"/>
            <p:cNvSpPr>
              <a:spLocks noChangeArrowheads="1"/>
            </p:cNvSpPr>
            <p:nvPr/>
          </p:nvSpPr>
          <p:spPr bwMode="auto">
            <a:xfrm>
              <a:off x="2804607" y="2533880"/>
              <a:ext cx="295275" cy="2387191"/>
            </a:xfrm>
            <a:prstGeom prst="rect">
              <a:avLst/>
            </a:prstGeom>
            <a:solidFill>
              <a:srgbClr val="CC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4" name="Rectangle 80"/>
            <p:cNvSpPr>
              <a:spLocks noChangeArrowheads="1"/>
            </p:cNvSpPr>
            <p:nvPr/>
          </p:nvSpPr>
          <p:spPr bwMode="auto">
            <a:xfrm>
              <a:off x="5907722" y="3139807"/>
              <a:ext cx="285750" cy="1781264"/>
            </a:xfrm>
            <a:prstGeom prst="rect">
              <a:avLst/>
            </a:prstGeom>
            <a:solidFill>
              <a:srgbClr val="CC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Text Box 148"/>
            <p:cNvSpPr txBox="1">
              <a:spLocks noChangeArrowheads="1"/>
            </p:cNvSpPr>
            <p:nvPr/>
          </p:nvSpPr>
          <p:spPr bwMode="auto">
            <a:xfrm>
              <a:off x="1124924" y="1701621"/>
              <a:ext cx="36740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>
                  <a:ea typeface="ＭＳ Ｐゴシック" pitchFamily="34" charset="-128"/>
                </a:rPr>
                <a:t>%</a:t>
              </a:r>
            </a:p>
          </p:txBody>
        </p:sp>
        <p:sp>
          <p:nvSpPr>
            <p:cNvPr id="11295" name="ZoneTexte 78"/>
            <p:cNvSpPr txBox="1">
              <a:spLocks noChangeArrowheads="1"/>
            </p:cNvSpPr>
            <p:nvPr/>
          </p:nvSpPr>
          <p:spPr bwMode="auto">
            <a:xfrm>
              <a:off x="1569424" y="4682946"/>
              <a:ext cx="276225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N</a:t>
              </a:r>
            </a:p>
          </p:txBody>
        </p:sp>
        <p:sp>
          <p:nvSpPr>
            <p:cNvPr id="11296" name="ZoneTexte 79"/>
            <p:cNvSpPr txBox="1">
              <a:spLocks noChangeArrowheads="1"/>
            </p:cNvSpPr>
            <p:nvPr/>
          </p:nvSpPr>
          <p:spPr bwMode="auto">
            <a:xfrm>
              <a:off x="2305758" y="4682946"/>
              <a:ext cx="32730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>
                  <a:solidFill>
                    <a:srgbClr val="FFFFFF"/>
                  </a:solidFill>
                </a:rPr>
                <a:t>6</a:t>
              </a:r>
              <a:r>
                <a:rPr lang="en-US" sz="1000" smtClean="0">
                  <a:solidFill>
                    <a:srgbClr val="FFFFFF"/>
                  </a:solidFill>
                </a:rPr>
                <a:t>9</a:t>
              </a:r>
              <a:endParaRPr lang="en-US" sz="1000">
                <a:solidFill>
                  <a:srgbClr val="FFFFFF"/>
                </a:solidFill>
              </a:endParaRPr>
            </a:p>
          </p:txBody>
        </p:sp>
        <p:sp>
          <p:nvSpPr>
            <p:cNvPr id="11298" name="ZoneTexte 59"/>
            <p:cNvSpPr txBox="1">
              <a:spLocks noChangeArrowheads="1"/>
            </p:cNvSpPr>
            <p:nvPr/>
          </p:nvSpPr>
          <p:spPr bwMode="auto">
            <a:xfrm>
              <a:off x="4460716" y="4682946"/>
              <a:ext cx="32730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FFFFFF"/>
                  </a:solidFill>
                </a:rPr>
                <a:t>41</a:t>
              </a:r>
              <a:endParaRPr lang="en-US" sz="1000">
                <a:solidFill>
                  <a:srgbClr val="FFFFFF"/>
                </a:solidFill>
              </a:endParaRPr>
            </a:p>
          </p:txBody>
        </p:sp>
        <p:sp>
          <p:nvSpPr>
            <p:cNvPr id="11299" name="ZoneTexte 93"/>
            <p:cNvSpPr txBox="1">
              <a:spLocks noChangeArrowheads="1"/>
            </p:cNvSpPr>
            <p:nvPr/>
          </p:nvSpPr>
          <p:spPr bwMode="auto">
            <a:xfrm>
              <a:off x="2793286" y="4682946"/>
              <a:ext cx="33855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FFFFFF"/>
                  </a:solidFill>
                </a:rPr>
                <a:t>34</a:t>
              </a:r>
              <a:endParaRPr lang="en-US" sz="1000">
                <a:solidFill>
                  <a:srgbClr val="FFFFFF"/>
                </a:solidFill>
              </a:endParaRPr>
            </a:p>
          </p:txBody>
        </p:sp>
        <p:sp>
          <p:nvSpPr>
            <p:cNvPr id="11300" name="ZoneTexte 94"/>
            <p:cNvSpPr txBox="1">
              <a:spLocks noChangeArrowheads="1"/>
            </p:cNvSpPr>
            <p:nvPr/>
          </p:nvSpPr>
          <p:spPr bwMode="auto">
            <a:xfrm>
              <a:off x="3565777" y="4682946"/>
              <a:ext cx="33855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>
                  <a:solidFill>
                    <a:srgbClr val="FFFFFF"/>
                  </a:solidFill>
                </a:rPr>
                <a:t>8</a:t>
              </a:r>
              <a:r>
                <a:rPr lang="en-US" sz="1000" smtClean="0">
                  <a:solidFill>
                    <a:srgbClr val="FFFFFF"/>
                  </a:solidFill>
                </a:rPr>
                <a:t>4</a:t>
              </a:r>
              <a:endParaRPr lang="en-US" sz="1000">
                <a:solidFill>
                  <a:srgbClr val="FFFFFF"/>
                </a:solidFill>
              </a:endParaRPr>
            </a:p>
          </p:txBody>
        </p:sp>
        <p:sp>
          <p:nvSpPr>
            <p:cNvPr id="11302" name="ZoneTexte 96"/>
            <p:cNvSpPr txBox="1">
              <a:spLocks noChangeArrowheads="1"/>
            </p:cNvSpPr>
            <p:nvPr/>
          </p:nvSpPr>
          <p:spPr bwMode="auto">
            <a:xfrm>
              <a:off x="5878211" y="4682946"/>
              <a:ext cx="32730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FFFFFF"/>
                  </a:solidFill>
                </a:rPr>
                <a:t>47</a:t>
              </a:r>
              <a:endParaRPr lang="en-US" sz="1000">
                <a:solidFill>
                  <a:srgbClr val="FFFFFF"/>
                </a:solidFill>
              </a:endParaRPr>
            </a:p>
          </p:txBody>
        </p:sp>
        <p:sp>
          <p:nvSpPr>
            <p:cNvPr id="11336" name="Rectangle 72"/>
            <p:cNvSpPr>
              <a:spLocks noChangeArrowheads="1"/>
            </p:cNvSpPr>
            <p:nvPr/>
          </p:nvSpPr>
          <p:spPr bwMode="auto">
            <a:xfrm>
              <a:off x="4042286" y="2291508"/>
              <a:ext cx="285750" cy="2629563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8" name="Rectangle 84"/>
            <p:cNvSpPr>
              <a:spLocks noChangeArrowheads="1"/>
            </p:cNvSpPr>
            <p:nvPr/>
          </p:nvSpPr>
          <p:spPr bwMode="auto">
            <a:xfrm>
              <a:off x="1615461" y="2152471"/>
              <a:ext cx="9525" cy="27686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000080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9" name="Freeform 85"/>
            <p:cNvSpPr>
              <a:spLocks noEditPoints="1"/>
            </p:cNvSpPr>
            <p:nvPr/>
          </p:nvSpPr>
          <p:spPr bwMode="auto">
            <a:xfrm>
              <a:off x="1563074" y="2147708"/>
              <a:ext cx="57150" cy="2778125"/>
            </a:xfrm>
            <a:custGeom>
              <a:avLst/>
              <a:gdLst/>
              <a:ahLst/>
              <a:cxnLst>
                <a:cxn ang="0">
                  <a:pos x="0" y="1744"/>
                </a:cxn>
                <a:cxn ang="0">
                  <a:pos x="36" y="1744"/>
                </a:cxn>
                <a:cxn ang="0">
                  <a:pos x="36" y="1750"/>
                </a:cxn>
                <a:cxn ang="0">
                  <a:pos x="0" y="1750"/>
                </a:cxn>
                <a:cxn ang="0">
                  <a:pos x="0" y="1744"/>
                </a:cxn>
                <a:cxn ang="0">
                  <a:pos x="0" y="1395"/>
                </a:cxn>
                <a:cxn ang="0">
                  <a:pos x="36" y="1395"/>
                </a:cxn>
                <a:cxn ang="0">
                  <a:pos x="36" y="1401"/>
                </a:cxn>
                <a:cxn ang="0">
                  <a:pos x="0" y="1401"/>
                </a:cxn>
                <a:cxn ang="0">
                  <a:pos x="0" y="1395"/>
                </a:cxn>
                <a:cxn ang="0">
                  <a:pos x="0" y="1046"/>
                </a:cxn>
                <a:cxn ang="0">
                  <a:pos x="36" y="1046"/>
                </a:cxn>
                <a:cxn ang="0">
                  <a:pos x="36" y="1052"/>
                </a:cxn>
                <a:cxn ang="0">
                  <a:pos x="0" y="1052"/>
                </a:cxn>
                <a:cxn ang="0">
                  <a:pos x="0" y="1046"/>
                </a:cxn>
                <a:cxn ang="0">
                  <a:pos x="0" y="697"/>
                </a:cxn>
                <a:cxn ang="0">
                  <a:pos x="36" y="697"/>
                </a:cxn>
                <a:cxn ang="0">
                  <a:pos x="36" y="703"/>
                </a:cxn>
                <a:cxn ang="0">
                  <a:pos x="0" y="703"/>
                </a:cxn>
                <a:cxn ang="0">
                  <a:pos x="0" y="697"/>
                </a:cxn>
                <a:cxn ang="0">
                  <a:pos x="0" y="348"/>
                </a:cxn>
                <a:cxn ang="0">
                  <a:pos x="36" y="348"/>
                </a:cxn>
                <a:cxn ang="0">
                  <a:pos x="36" y="354"/>
                </a:cxn>
                <a:cxn ang="0">
                  <a:pos x="0" y="354"/>
                </a:cxn>
                <a:cxn ang="0">
                  <a:pos x="0" y="348"/>
                </a:cxn>
                <a:cxn ang="0">
                  <a:pos x="0" y="0"/>
                </a:cxn>
                <a:cxn ang="0">
                  <a:pos x="36" y="0"/>
                </a:cxn>
                <a:cxn ang="0">
                  <a:pos x="36" y="6"/>
                </a:cxn>
                <a:cxn ang="0">
                  <a:pos x="0" y="6"/>
                </a:cxn>
                <a:cxn ang="0">
                  <a:pos x="0" y="0"/>
                </a:cxn>
              </a:cxnLst>
              <a:rect l="0" t="0" r="r" b="b"/>
              <a:pathLst>
                <a:path w="36" h="1750">
                  <a:moveTo>
                    <a:pt x="0" y="1744"/>
                  </a:moveTo>
                  <a:lnTo>
                    <a:pt x="36" y="1744"/>
                  </a:lnTo>
                  <a:lnTo>
                    <a:pt x="36" y="1750"/>
                  </a:lnTo>
                  <a:lnTo>
                    <a:pt x="0" y="1750"/>
                  </a:lnTo>
                  <a:lnTo>
                    <a:pt x="0" y="1744"/>
                  </a:lnTo>
                  <a:close/>
                  <a:moveTo>
                    <a:pt x="0" y="1395"/>
                  </a:moveTo>
                  <a:lnTo>
                    <a:pt x="36" y="1395"/>
                  </a:lnTo>
                  <a:lnTo>
                    <a:pt x="36" y="1401"/>
                  </a:lnTo>
                  <a:lnTo>
                    <a:pt x="0" y="1401"/>
                  </a:lnTo>
                  <a:lnTo>
                    <a:pt x="0" y="1395"/>
                  </a:lnTo>
                  <a:close/>
                  <a:moveTo>
                    <a:pt x="0" y="1046"/>
                  </a:moveTo>
                  <a:lnTo>
                    <a:pt x="36" y="1046"/>
                  </a:lnTo>
                  <a:lnTo>
                    <a:pt x="36" y="1052"/>
                  </a:lnTo>
                  <a:lnTo>
                    <a:pt x="0" y="1052"/>
                  </a:lnTo>
                  <a:lnTo>
                    <a:pt x="0" y="1046"/>
                  </a:lnTo>
                  <a:close/>
                  <a:moveTo>
                    <a:pt x="0" y="697"/>
                  </a:moveTo>
                  <a:lnTo>
                    <a:pt x="36" y="697"/>
                  </a:lnTo>
                  <a:lnTo>
                    <a:pt x="36" y="703"/>
                  </a:lnTo>
                  <a:lnTo>
                    <a:pt x="0" y="703"/>
                  </a:lnTo>
                  <a:lnTo>
                    <a:pt x="0" y="697"/>
                  </a:lnTo>
                  <a:close/>
                  <a:moveTo>
                    <a:pt x="0" y="348"/>
                  </a:moveTo>
                  <a:lnTo>
                    <a:pt x="36" y="348"/>
                  </a:lnTo>
                  <a:lnTo>
                    <a:pt x="36" y="354"/>
                  </a:lnTo>
                  <a:lnTo>
                    <a:pt x="0" y="354"/>
                  </a:lnTo>
                  <a:lnTo>
                    <a:pt x="0" y="348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3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0"/>
            </a:solidFill>
            <a:ln w="9525" cap="flat">
              <a:solidFill>
                <a:srgbClr val="00008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0" name="Rectangle 86"/>
            <p:cNvSpPr>
              <a:spLocks noChangeArrowheads="1"/>
            </p:cNvSpPr>
            <p:nvPr/>
          </p:nvSpPr>
          <p:spPr bwMode="auto">
            <a:xfrm>
              <a:off x="1620225" y="4916308"/>
              <a:ext cx="4715999" cy="9525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000080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2" name="Rectangle 88"/>
            <p:cNvSpPr>
              <a:spLocks noChangeArrowheads="1"/>
            </p:cNvSpPr>
            <p:nvPr/>
          </p:nvSpPr>
          <p:spPr bwMode="auto">
            <a:xfrm>
              <a:off x="2215639" y="1965216"/>
              <a:ext cx="49051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rgbClr val="333399"/>
                  </a:solidFill>
                  <a:latin typeface="Calibri" pitchFamily="34" charset="0"/>
                </a:rPr>
                <a:t>97</a:t>
              </a:r>
            </a:p>
            <a:p>
              <a:pPr algn="ctr"/>
              <a:r>
                <a:rPr lang="en-US" sz="1100" b="1" dirty="0" smtClean="0">
                  <a:solidFill>
                    <a:srgbClr val="333399"/>
                  </a:solidFill>
                  <a:latin typeface="Calibri" pitchFamily="34" charset="0"/>
                </a:rPr>
                <a:t>(93-100)</a:t>
              </a:r>
              <a:endParaRPr lang="en-US" sz="1400" dirty="0"/>
            </a:p>
          </p:txBody>
        </p:sp>
        <p:sp>
          <p:nvSpPr>
            <p:cNvPr id="11353" name="Rectangle 89"/>
            <p:cNvSpPr>
              <a:spLocks noChangeArrowheads="1"/>
            </p:cNvSpPr>
            <p:nvPr/>
          </p:nvSpPr>
          <p:spPr bwMode="auto">
            <a:xfrm>
              <a:off x="3495253" y="1833012"/>
              <a:ext cx="49051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rgbClr val="333399"/>
                  </a:solidFill>
                  <a:latin typeface="Calibri" pitchFamily="34" charset="0"/>
                </a:rPr>
                <a:t>99</a:t>
              </a:r>
            </a:p>
            <a:p>
              <a:pPr algn="ctr"/>
              <a:r>
                <a:rPr lang="en-US" sz="1100" b="1" dirty="0" smtClean="0">
                  <a:solidFill>
                    <a:srgbClr val="333399"/>
                  </a:solidFill>
                  <a:latin typeface="Calibri" pitchFamily="34" charset="0"/>
                </a:rPr>
                <a:t>(97-100)</a:t>
              </a:r>
              <a:endParaRPr lang="en-US" sz="1400" dirty="0"/>
            </a:p>
          </p:txBody>
        </p:sp>
        <p:sp>
          <p:nvSpPr>
            <p:cNvPr id="11357" name="Rectangle 93"/>
            <p:cNvSpPr>
              <a:spLocks noChangeArrowheads="1"/>
            </p:cNvSpPr>
            <p:nvPr/>
          </p:nvSpPr>
          <p:spPr bwMode="auto">
            <a:xfrm>
              <a:off x="5345909" y="1855046"/>
              <a:ext cx="49051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rgbClr val="333399"/>
                  </a:solidFill>
                  <a:latin typeface="Calibri" pitchFamily="34" charset="0"/>
                </a:rPr>
                <a:t>99</a:t>
              </a:r>
            </a:p>
            <a:p>
              <a:pPr algn="ctr"/>
              <a:r>
                <a:rPr lang="en-US" sz="1100" b="1" dirty="0" smtClean="0">
                  <a:solidFill>
                    <a:srgbClr val="333399"/>
                  </a:solidFill>
                  <a:latin typeface="Calibri" pitchFamily="34" charset="0"/>
                </a:rPr>
                <a:t>(97-100)</a:t>
              </a:r>
              <a:endParaRPr lang="en-US" sz="1400" dirty="0"/>
            </a:p>
          </p:txBody>
        </p:sp>
        <p:sp>
          <p:nvSpPr>
            <p:cNvPr id="11359" name="Rectangle 95"/>
            <p:cNvSpPr>
              <a:spLocks noChangeArrowheads="1"/>
            </p:cNvSpPr>
            <p:nvPr/>
          </p:nvSpPr>
          <p:spPr bwMode="auto">
            <a:xfrm>
              <a:off x="2756003" y="2196573"/>
              <a:ext cx="41838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rgbClr val="333399"/>
                  </a:solidFill>
                  <a:latin typeface="Calibri" pitchFamily="34" charset="0"/>
                </a:rPr>
                <a:t>82</a:t>
              </a:r>
            </a:p>
            <a:p>
              <a:pPr algn="ctr"/>
              <a:r>
                <a:rPr lang="en-US" sz="1100" b="1" dirty="0" smtClean="0">
                  <a:solidFill>
                    <a:srgbClr val="333399"/>
                  </a:solidFill>
                  <a:latin typeface="Calibri" pitchFamily="34" charset="0"/>
                </a:rPr>
                <a:t>(68-96)</a:t>
              </a:r>
              <a:endParaRPr lang="en-US" sz="1400" dirty="0"/>
            </a:p>
          </p:txBody>
        </p:sp>
        <p:sp>
          <p:nvSpPr>
            <p:cNvPr id="11360" name="Rectangle 96"/>
            <p:cNvSpPr>
              <a:spLocks noChangeArrowheads="1"/>
            </p:cNvSpPr>
            <p:nvPr/>
          </p:nvSpPr>
          <p:spPr bwMode="auto">
            <a:xfrm>
              <a:off x="3965865" y="1943182"/>
              <a:ext cx="49051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rgbClr val="333399"/>
                  </a:solidFill>
                  <a:latin typeface="Calibri" pitchFamily="34" charset="0"/>
                </a:rPr>
                <a:t>98</a:t>
              </a:r>
            </a:p>
            <a:p>
              <a:pPr algn="ctr"/>
              <a:r>
                <a:rPr lang="en-US" sz="1100" b="1" dirty="0" smtClean="0">
                  <a:solidFill>
                    <a:srgbClr val="333399"/>
                  </a:solidFill>
                  <a:latin typeface="Calibri" pitchFamily="34" charset="0"/>
                </a:rPr>
                <a:t>(94-100)</a:t>
              </a:r>
              <a:endParaRPr lang="en-US" sz="1400" dirty="0"/>
            </a:p>
          </p:txBody>
        </p:sp>
        <p:sp>
          <p:nvSpPr>
            <p:cNvPr id="11364" name="Rectangle 100"/>
            <p:cNvSpPr>
              <a:spLocks noChangeArrowheads="1"/>
            </p:cNvSpPr>
            <p:nvPr/>
          </p:nvSpPr>
          <p:spPr bwMode="auto">
            <a:xfrm>
              <a:off x="5841330" y="2791491"/>
              <a:ext cx="41838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rgbClr val="333399"/>
                  </a:solidFill>
                  <a:latin typeface="Calibri" pitchFamily="34" charset="0"/>
                </a:rPr>
                <a:t>66</a:t>
              </a:r>
            </a:p>
            <a:p>
              <a:pPr algn="ctr"/>
              <a:r>
                <a:rPr lang="en-US" sz="1100" b="1" dirty="0" smtClean="0">
                  <a:solidFill>
                    <a:srgbClr val="333399"/>
                  </a:solidFill>
                  <a:latin typeface="Calibri" pitchFamily="34" charset="0"/>
                </a:rPr>
                <a:t>(53-79)</a:t>
              </a:r>
              <a:endParaRPr lang="en-US" sz="1400" dirty="0"/>
            </a:p>
          </p:txBody>
        </p:sp>
        <p:sp>
          <p:nvSpPr>
            <p:cNvPr id="11366" name="Rectangle 102"/>
            <p:cNvSpPr>
              <a:spLocks noChangeArrowheads="1"/>
            </p:cNvSpPr>
            <p:nvPr/>
          </p:nvSpPr>
          <p:spPr bwMode="auto">
            <a:xfrm>
              <a:off x="1361461" y="4824233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smtClean="0"/>
                <a:t>0</a:t>
              </a:r>
              <a:endParaRPr lang="en-US"/>
            </a:p>
          </p:txBody>
        </p:sp>
        <p:sp>
          <p:nvSpPr>
            <p:cNvPr id="11367" name="Rectangle 103"/>
            <p:cNvSpPr>
              <a:spLocks noChangeArrowheads="1"/>
            </p:cNvSpPr>
            <p:nvPr/>
          </p:nvSpPr>
          <p:spPr bwMode="auto">
            <a:xfrm>
              <a:off x="1263036" y="4270196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smtClean="0"/>
                <a:t>20</a:t>
              </a:r>
              <a:endParaRPr lang="en-US"/>
            </a:p>
          </p:txBody>
        </p:sp>
        <p:sp>
          <p:nvSpPr>
            <p:cNvPr id="11368" name="Rectangle 104"/>
            <p:cNvSpPr>
              <a:spLocks noChangeArrowheads="1"/>
            </p:cNvSpPr>
            <p:nvPr/>
          </p:nvSpPr>
          <p:spPr bwMode="auto">
            <a:xfrm>
              <a:off x="1263036" y="3716158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smtClean="0"/>
                <a:t>40</a:t>
              </a:r>
              <a:endParaRPr lang="en-US"/>
            </a:p>
          </p:txBody>
        </p:sp>
        <p:sp>
          <p:nvSpPr>
            <p:cNvPr id="11369" name="Rectangle 105"/>
            <p:cNvSpPr>
              <a:spLocks noChangeArrowheads="1"/>
            </p:cNvSpPr>
            <p:nvPr/>
          </p:nvSpPr>
          <p:spPr bwMode="auto">
            <a:xfrm>
              <a:off x="1263036" y="3162121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smtClean="0"/>
                <a:t>60</a:t>
              </a:r>
              <a:endParaRPr lang="en-US"/>
            </a:p>
          </p:txBody>
        </p:sp>
        <p:sp>
          <p:nvSpPr>
            <p:cNvPr id="11370" name="Rectangle 106"/>
            <p:cNvSpPr>
              <a:spLocks noChangeArrowheads="1"/>
            </p:cNvSpPr>
            <p:nvPr/>
          </p:nvSpPr>
          <p:spPr bwMode="auto">
            <a:xfrm>
              <a:off x="1263036" y="2608083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smtClean="0"/>
                <a:t>80</a:t>
              </a:r>
              <a:endParaRPr lang="en-US"/>
            </a:p>
          </p:txBody>
        </p:sp>
        <p:sp>
          <p:nvSpPr>
            <p:cNvPr id="11371" name="Rectangle 107"/>
            <p:cNvSpPr>
              <a:spLocks noChangeArrowheads="1"/>
            </p:cNvSpPr>
            <p:nvPr/>
          </p:nvSpPr>
          <p:spPr bwMode="auto">
            <a:xfrm>
              <a:off x="1156674" y="2054046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smtClean="0"/>
                <a:t>100</a:t>
              </a:r>
              <a:endParaRPr lang="en-US"/>
            </a:p>
          </p:txBody>
        </p:sp>
        <p:sp>
          <p:nvSpPr>
            <p:cNvPr id="11378" name="Rectangle 114"/>
            <p:cNvSpPr>
              <a:spLocks noChangeArrowheads="1"/>
            </p:cNvSpPr>
            <p:nvPr/>
          </p:nvSpPr>
          <p:spPr bwMode="auto">
            <a:xfrm>
              <a:off x="3635896" y="4942328"/>
              <a:ext cx="109805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smtClean="0">
                  <a:solidFill>
                    <a:srgbClr val="333399"/>
                  </a:solidFill>
                  <a:latin typeface="Calibri" pitchFamily="34" charset="0"/>
                </a:rPr>
                <a:t>Genotype 1b</a:t>
              </a:r>
              <a:endParaRPr lang="en-US" sz="2000" b="1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11381" name="Rectangle 117"/>
            <p:cNvSpPr>
              <a:spLocks noChangeArrowheads="1"/>
            </p:cNvSpPr>
            <p:nvPr/>
          </p:nvSpPr>
          <p:spPr bwMode="auto">
            <a:xfrm>
              <a:off x="5292080" y="4942328"/>
              <a:ext cx="96436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smtClean="0">
                  <a:solidFill>
                    <a:srgbClr val="333399"/>
                  </a:solidFill>
                  <a:latin typeface="Calibri" pitchFamily="34" charset="0"/>
                </a:rPr>
                <a:t>All patients</a:t>
              </a:r>
              <a:endParaRPr lang="en-US" sz="2000" b="1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11297" name="ZoneTexte 81"/>
            <p:cNvSpPr txBox="1">
              <a:spLocks noChangeArrowheads="1"/>
            </p:cNvSpPr>
            <p:nvPr/>
          </p:nvSpPr>
          <p:spPr bwMode="auto">
            <a:xfrm>
              <a:off x="4000728" y="4682946"/>
              <a:ext cx="32730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rgbClr val="FFFFFF"/>
                  </a:solidFill>
                </a:rPr>
                <a:t>83</a:t>
              </a:r>
              <a:endParaRPr lang="en-US" sz="1000" dirty="0">
                <a:solidFill>
                  <a:srgbClr val="FFFFFF"/>
                </a:solidFill>
              </a:endParaRPr>
            </a:p>
          </p:txBody>
        </p:sp>
        <p:grpSp>
          <p:nvGrpSpPr>
            <p:cNvPr id="64" name="Groupe 63"/>
            <p:cNvGrpSpPr/>
            <p:nvPr/>
          </p:nvGrpSpPr>
          <p:grpSpPr>
            <a:xfrm>
              <a:off x="6444208" y="1988840"/>
              <a:ext cx="2568211" cy="941470"/>
              <a:chOff x="7476397" y="1988840"/>
              <a:chExt cx="2568211" cy="941470"/>
            </a:xfrm>
          </p:grpSpPr>
          <p:sp>
            <p:nvSpPr>
              <p:cNvPr id="63" name="AutoShape 165"/>
              <p:cNvSpPr>
                <a:spLocks noChangeArrowheads="1"/>
              </p:cNvSpPr>
              <p:nvPr/>
            </p:nvSpPr>
            <p:spPr bwMode="auto">
              <a:xfrm>
                <a:off x="7476397" y="2027796"/>
                <a:ext cx="2568211" cy="89714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lvl="0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0" b="1" dirty="0" smtClean="0">
                    <a:solidFill>
                      <a:srgbClr val="333399"/>
                    </a:solidFill>
                    <a:ea typeface="ＭＳ Ｐゴシック" pitchFamily="-1" charset="-128"/>
                    <a:cs typeface="ＭＳ Ｐゴシック" pitchFamily="-1" charset="-128"/>
                  </a:rPr>
                  <a:t>   </a:t>
                </a:r>
                <a:endParaRPr lang="en-US" sz="1400" b="1" dirty="0">
                  <a:solidFill>
                    <a:srgbClr val="333399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11311" name="Rectangle 3"/>
              <p:cNvSpPr>
                <a:spLocks noChangeArrowheads="1"/>
              </p:cNvSpPr>
              <p:nvPr/>
            </p:nvSpPr>
            <p:spPr bwMode="auto">
              <a:xfrm>
                <a:off x="7616129" y="2100024"/>
                <a:ext cx="136430" cy="140348"/>
              </a:xfrm>
              <a:prstGeom prst="rect">
                <a:avLst/>
              </a:prstGeom>
              <a:solidFill>
                <a:srgbClr val="800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ea typeface="ＭＳ Ｐゴシック" pitchFamily="34" charset="-128"/>
                </a:endParaRPr>
              </a:p>
            </p:txBody>
          </p:sp>
          <p:sp>
            <p:nvSpPr>
              <p:cNvPr id="11312" name="ZoneTexte 84"/>
              <p:cNvSpPr txBox="1">
                <a:spLocks noChangeArrowheads="1"/>
              </p:cNvSpPr>
              <p:nvPr/>
            </p:nvSpPr>
            <p:spPr bwMode="auto">
              <a:xfrm>
                <a:off x="7745746" y="1988840"/>
                <a:ext cx="2207527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rPr>
                  <a:t>OBV/PTV/r + DSV + RBV</a:t>
                </a:r>
                <a:endParaRPr lang="en-US" sz="16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11313" name="Rectangle 3"/>
              <p:cNvSpPr>
                <a:spLocks noChangeArrowheads="1"/>
              </p:cNvSpPr>
              <p:nvPr/>
            </p:nvSpPr>
            <p:spPr bwMode="auto">
              <a:xfrm>
                <a:off x="7616129" y="2702940"/>
                <a:ext cx="136430" cy="140348"/>
              </a:xfrm>
              <a:prstGeom prst="rect">
                <a:avLst/>
              </a:prstGeom>
              <a:solidFill>
                <a:srgbClr val="CC6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ea typeface="ＭＳ Ｐゴシック" pitchFamily="34" charset="-128"/>
                </a:endParaRPr>
              </a:p>
            </p:txBody>
          </p:sp>
          <p:sp>
            <p:nvSpPr>
              <p:cNvPr id="11314" name="ZoneTexte 84"/>
              <p:cNvSpPr txBox="1">
                <a:spLocks noChangeArrowheads="1"/>
              </p:cNvSpPr>
              <p:nvPr/>
            </p:nvSpPr>
            <p:spPr bwMode="auto">
              <a:xfrm>
                <a:off x="7745746" y="2290298"/>
                <a:ext cx="1662828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 smtClean="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rPr>
                  <a:t>OBV/PTV/r + DSV</a:t>
                </a:r>
                <a:endParaRPr lang="en-US" sz="1600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96" name="Rectangle 3"/>
              <p:cNvSpPr>
                <a:spLocks noChangeArrowheads="1"/>
              </p:cNvSpPr>
              <p:nvPr/>
            </p:nvSpPr>
            <p:spPr bwMode="auto">
              <a:xfrm>
                <a:off x="7616129" y="2388056"/>
                <a:ext cx="144468" cy="145614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ea typeface="ＭＳ Ｐゴシック" pitchFamily="34" charset="-128"/>
                </a:endParaRPr>
              </a:p>
            </p:txBody>
          </p:sp>
          <p:sp>
            <p:nvSpPr>
              <p:cNvPr id="97" name="ZoneTexte 84"/>
              <p:cNvSpPr txBox="1">
                <a:spLocks noChangeArrowheads="1"/>
              </p:cNvSpPr>
              <p:nvPr/>
            </p:nvSpPr>
            <p:spPr bwMode="auto">
              <a:xfrm>
                <a:off x="7745746" y="2591756"/>
                <a:ext cx="2195736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600" b="1" smtClean="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rPr>
                  <a:t>TVR + PEG-IFN + RBV</a:t>
                </a:r>
                <a:endParaRPr lang="en-US" sz="1600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endParaRPr>
              </a:p>
            </p:txBody>
          </p:sp>
        </p:grpSp>
        <p:sp>
          <p:nvSpPr>
            <p:cNvPr id="98" name="Rectangle 114"/>
            <p:cNvSpPr>
              <a:spLocks noChangeArrowheads="1"/>
            </p:cNvSpPr>
            <p:nvPr/>
          </p:nvSpPr>
          <p:spPr bwMode="auto">
            <a:xfrm>
              <a:off x="2133532" y="4942328"/>
              <a:ext cx="1088439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 smtClean="0">
                  <a:solidFill>
                    <a:srgbClr val="333399"/>
                  </a:solidFill>
                  <a:latin typeface="Calibri" pitchFamily="34" charset="0"/>
                </a:rPr>
                <a:t>Genotype 1a</a:t>
              </a:r>
              <a:endParaRPr lang="en-US" sz="2000" b="1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99" name="Rectangle 114"/>
            <p:cNvSpPr>
              <a:spLocks noChangeArrowheads="1"/>
            </p:cNvSpPr>
            <p:nvPr/>
          </p:nvSpPr>
          <p:spPr bwMode="auto">
            <a:xfrm>
              <a:off x="2813494" y="1539074"/>
              <a:ext cx="1325106" cy="3166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ts val="1200"/>
                </a:lnSpc>
              </a:pPr>
              <a:r>
                <a:rPr lang="en-US" sz="1400" b="1" dirty="0" smtClean="0">
                  <a:solidFill>
                    <a:srgbClr val="333399"/>
                  </a:solidFill>
                  <a:latin typeface="Calibri" pitchFamily="34" charset="0"/>
                </a:rPr>
                <a:t>MALACHITE-I </a:t>
              </a:r>
              <a:br>
                <a:rPr lang="en-US" sz="1400" b="1" dirty="0" smtClean="0">
                  <a:solidFill>
                    <a:srgbClr val="333399"/>
                  </a:solidFill>
                  <a:latin typeface="Calibri" pitchFamily="34" charset="0"/>
                </a:rPr>
              </a:br>
              <a:r>
                <a:rPr lang="en-US" sz="1400" b="1" dirty="0" smtClean="0">
                  <a:solidFill>
                    <a:srgbClr val="333399"/>
                  </a:solidFill>
                  <a:latin typeface="Calibri" pitchFamily="34" charset="0"/>
                </a:rPr>
                <a:t>(treatment-naïve)</a:t>
              </a:r>
              <a:endParaRPr lang="en-US" b="1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100" name="Rectangle 114"/>
            <p:cNvSpPr>
              <a:spLocks noChangeArrowheads="1"/>
            </p:cNvSpPr>
            <p:nvPr/>
          </p:nvSpPr>
          <p:spPr bwMode="auto">
            <a:xfrm>
              <a:off x="4946982" y="1539074"/>
              <a:ext cx="1833707" cy="3166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ts val="1200"/>
                </a:lnSpc>
              </a:pPr>
              <a:r>
                <a:rPr lang="en-US" sz="1400" b="1" dirty="0" smtClean="0">
                  <a:solidFill>
                    <a:srgbClr val="333399"/>
                  </a:solidFill>
                  <a:latin typeface="Calibri" pitchFamily="34" charset="0"/>
                </a:rPr>
                <a:t>MALACHITE-II</a:t>
              </a:r>
              <a:br>
                <a:rPr lang="en-US" sz="1400" b="1" dirty="0" smtClean="0">
                  <a:solidFill>
                    <a:srgbClr val="333399"/>
                  </a:solidFill>
                  <a:latin typeface="Calibri" pitchFamily="34" charset="0"/>
                </a:rPr>
              </a:br>
              <a:r>
                <a:rPr lang="en-US" sz="1400" b="1" dirty="0" smtClean="0">
                  <a:solidFill>
                    <a:srgbClr val="333399"/>
                  </a:solidFill>
                  <a:latin typeface="Calibri" pitchFamily="34" charset="0"/>
                </a:rPr>
                <a:t>(treatment-experienced)</a:t>
              </a:r>
              <a:endParaRPr lang="en-US" b="1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4206849" y="2387837"/>
              <a:ext cx="79208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rgbClr val="333399"/>
                  </a:solidFill>
                  <a:latin typeface="Calibri" pitchFamily="34" charset="0"/>
                </a:rPr>
                <a:t>78</a:t>
              </a:r>
            </a:p>
            <a:p>
              <a:pPr algn="ctr"/>
              <a:r>
                <a:rPr lang="en-US" sz="1100" b="1" dirty="0" smtClean="0">
                  <a:solidFill>
                    <a:srgbClr val="333399"/>
                  </a:solidFill>
                  <a:latin typeface="Calibri" pitchFamily="34" charset="0"/>
                </a:rPr>
                <a:t>(66-91)</a:t>
              </a:r>
              <a:endParaRPr lang="en-US" sz="1100" dirty="0"/>
            </a:p>
          </p:txBody>
        </p:sp>
        <p:sp>
          <p:nvSpPr>
            <p:cNvPr id="65" name="Rectangle 58"/>
            <p:cNvSpPr>
              <a:spLocks noChangeArrowheads="1"/>
            </p:cNvSpPr>
            <p:nvPr/>
          </p:nvSpPr>
          <p:spPr bwMode="auto">
            <a:xfrm>
              <a:off x="5436096" y="2192147"/>
              <a:ext cx="296863" cy="2717698"/>
            </a:xfrm>
            <a:prstGeom prst="rect">
              <a:avLst/>
            </a:prstGeom>
            <a:solidFill>
              <a:srgbClr val="800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1" name="ZoneTexte 95"/>
            <p:cNvSpPr txBox="1">
              <a:spLocks noChangeArrowheads="1"/>
            </p:cNvSpPr>
            <p:nvPr/>
          </p:nvSpPr>
          <p:spPr bwMode="auto">
            <a:xfrm>
              <a:off x="5363661" y="4682946"/>
              <a:ext cx="398629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FFFFFF"/>
                  </a:solidFill>
                </a:rPr>
                <a:t>101</a:t>
              </a:r>
              <a:endParaRPr lang="en-US" sz="100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02339797"/>
              </p:ext>
            </p:extLst>
          </p:nvPr>
        </p:nvGraphicFramePr>
        <p:xfrm>
          <a:off x="323279" y="1530152"/>
          <a:ext cx="8569203" cy="4639433"/>
        </p:xfrm>
        <a:graphic>
          <a:graphicData uri="http://schemas.openxmlformats.org/drawingml/2006/table">
            <a:tbl>
              <a:tblPr/>
              <a:tblGrid>
                <a:gridCol w="27365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665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65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665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6653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6653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4923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MALACHITE-I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MALACHITE-II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16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DSV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153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DSV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83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TVR + PEG-IFN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75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DSV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TVR + PEG-IFN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60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Serious adverse event, N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1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9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1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5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60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AE leading to discontinuation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1 *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6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5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602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AE occurring in ≥ 5% in non IFN-groups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rgbClr val="000066"/>
                        </a:solidFill>
                        <a:latin typeface="Arial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rgbClr val="000066"/>
                        </a:solidFill>
                        <a:latin typeface="Arial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rgbClr val="000066"/>
                        </a:solidFill>
                        <a:latin typeface="Arial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rgbClr val="000066"/>
                        </a:solidFill>
                        <a:latin typeface="Arial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602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Headache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27%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19%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31%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29%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45%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602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Nausea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21%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8%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40%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10%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43%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602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Pruritus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12%</a:t>
                      </a:r>
                      <a:endParaRPr lang="fr-FR" sz="1200" b="1" dirty="0">
                        <a:solidFill>
                          <a:srgbClr val="000066"/>
                        </a:solidFill>
                        <a:latin typeface="Arial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6%</a:t>
                      </a:r>
                      <a:endParaRPr lang="fr-FR" sz="1200" b="1" dirty="0">
                        <a:solidFill>
                          <a:srgbClr val="000066"/>
                        </a:solidFill>
                        <a:latin typeface="Arial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35%</a:t>
                      </a:r>
                      <a:endParaRPr lang="fr-FR" sz="1200" b="1" dirty="0">
                        <a:solidFill>
                          <a:srgbClr val="000066"/>
                        </a:solidFill>
                        <a:latin typeface="Arial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13%</a:t>
                      </a:r>
                      <a:endParaRPr lang="fr-FR" sz="1200" b="1" dirty="0">
                        <a:solidFill>
                          <a:srgbClr val="000066"/>
                        </a:solidFill>
                        <a:latin typeface="Arial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40%</a:t>
                      </a:r>
                      <a:endParaRPr lang="fr-FR" sz="1200" b="1" dirty="0">
                        <a:solidFill>
                          <a:srgbClr val="000066"/>
                        </a:solidFill>
                        <a:latin typeface="Arial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602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Fatigue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14%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5%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31%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12%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26%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602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Anemia</a:t>
                      </a: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1%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45%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3%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34%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602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Rash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23%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3%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26%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602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Asthenia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2%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20%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8%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34%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602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Cough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1%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12%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7% 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26%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9602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Insomnia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9%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6% 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21%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95536" y="1196752"/>
            <a:ext cx="8640960" cy="30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Adverse events</a:t>
            </a:r>
            <a:endParaRPr lang="en-GB" sz="2000" b="1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7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600" dirty="0" smtClean="0">
                <a:ea typeface="ＭＳ Ｐゴシック" pitchFamily="34" charset="-128"/>
              </a:rPr>
              <a:t>MALACHITE study: OBV/PTV/r + DSV </a:t>
            </a:r>
            <a:r>
              <a:rPr lang="fr-FR" sz="2600" u="sng" dirty="0" smtClean="0">
                <a:ea typeface="ＭＳ Ｐゴシック" pitchFamily="34" charset="-128"/>
              </a:rPr>
              <a:t>+</a:t>
            </a:r>
            <a:r>
              <a:rPr lang="en-US" sz="2600" dirty="0" smtClean="0">
                <a:ea typeface="ＭＳ Ｐゴシック" pitchFamily="34" charset="-128"/>
              </a:rPr>
              <a:t> RBV </a:t>
            </a:r>
            <a:br>
              <a:rPr lang="en-US" sz="2600" dirty="0" smtClean="0">
                <a:ea typeface="ＭＳ Ｐゴシック" pitchFamily="34" charset="-128"/>
              </a:rPr>
            </a:br>
            <a:r>
              <a:rPr lang="en-US" sz="2600" dirty="0" smtClean="0">
                <a:ea typeface="ＭＳ Ｐゴシック" pitchFamily="34" charset="-128"/>
              </a:rPr>
              <a:t>versus </a:t>
            </a:r>
            <a:r>
              <a:rPr lang="en-US" sz="2600" dirty="0" err="1" smtClean="0">
                <a:ea typeface="ＭＳ Ｐゴシック" pitchFamily="34" charset="-128"/>
              </a:rPr>
              <a:t>telaprevir</a:t>
            </a:r>
            <a:r>
              <a:rPr lang="en-US" sz="2600" dirty="0" smtClean="0">
                <a:ea typeface="ＭＳ Ｐゴシック" pitchFamily="34" charset="-128"/>
              </a:rPr>
              <a:t> + PEG-IFN + RBV in genotype 1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23528" y="6165304"/>
            <a:ext cx="1951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* Hot flush and fatigue</a:t>
            </a:r>
            <a:endParaRPr lang="fr-FR" sz="1400" dirty="0"/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4932041" y="6581775"/>
            <a:ext cx="42119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Dore G. J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2016; 64:19-28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grpSp>
        <p:nvGrpSpPr>
          <p:cNvPr id="10" name="Grouper 5"/>
          <p:cNvGrpSpPr/>
          <p:nvPr/>
        </p:nvGrpSpPr>
        <p:grpSpPr>
          <a:xfrm>
            <a:off x="16128" y="6570669"/>
            <a:ext cx="1259632" cy="303683"/>
            <a:chOff x="0" y="6570669"/>
            <a:chExt cx="1115616" cy="303683"/>
          </a:xfrm>
        </p:grpSpPr>
        <p:sp>
          <p:nvSpPr>
            <p:cNvPr id="11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43608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2" name="ZoneTexte 23"/>
            <p:cNvSpPr txBox="1">
              <a:spLocks noChangeArrowheads="1"/>
            </p:cNvSpPr>
            <p:nvPr/>
          </p:nvSpPr>
          <p:spPr bwMode="auto">
            <a:xfrm>
              <a:off x="56690" y="6597353"/>
              <a:ext cx="105892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smtClean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MALACHITE</a:t>
              </a:r>
              <a:endParaRPr lang="en-US" sz="1200" b="1" i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7576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63401911"/>
              </p:ext>
            </p:extLst>
          </p:nvPr>
        </p:nvGraphicFramePr>
        <p:xfrm>
          <a:off x="323279" y="1658939"/>
          <a:ext cx="8569202" cy="2957624"/>
        </p:xfrm>
        <a:graphic>
          <a:graphicData uri="http://schemas.openxmlformats.org/drawingml/2006/table">
            <a:tbl>
              <a:tblPr/>
              <a:tblGrid>
                <a:gridCol w="22324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73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673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673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6734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6734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6168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MALACHITE-I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MALACHITE-II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6224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DSV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153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DSV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83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TVR + PEG-IFN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75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DSV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TVR + PEG-IFN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47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1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Hemoglobin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, g/dl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00066"/>
                        </a:solidFill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000066"/>
                        </a:solidFill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00066"/>
                        </a:solidFill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00066"/>
                        </a:solidFill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00066"/>
                        </a:solidFill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168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8 to &lt; 10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43%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26%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168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&lt; 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1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ALT &gt; 5 x ULN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27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AST &gt; 5 x ULN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1%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Arial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1%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Arial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Arial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1%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Arial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2%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Arial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1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Total bilirubin &gt; 3 x ULN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95536" y="1295400"/>
            <a:ext cx="8640960" cy="30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US" sz="2000" b="1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Laboratory abnormalities, %</a:t>
            </a:r>
            <a:endParaRPr lang="en-US" sz="2000" b="1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51520" y="4941168"/>
            <a:ext cx="864096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US" sz="2400" b="1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Patient-reported outcomes</a:t>
            </a:r>
            <a:endParaRPr lang="en-US" sz="2400" b="1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528" y="5229200"/>
            <a:ext cx="87129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indent="-363538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600" dirty="0" smtClean="0"/>
              <a:t>SF-36v2 self-administered questionnaire: overall, the difference between the 2 regimens </a:t>
            </a:r>
            <a:br>
              <a:rPr lang="en-US" sz="1600" dirty="0" smtClean="0"/>
            </a:br>
            <a:r>
              <a:rPr lang="en-US" sz="1600" dirty="0" smtClean="0"/>
              <a:t>in the changes from baseline in Mental Component Summary and Physical Component Summary throughout the treatment and post-treatment periods in both treatment-naïve and treatment-experienced patients favored the OBV/PTV/r + DSV </a:t>
            </a:r>
            <a:r>
              <a:rPr lang="en-US" sz="1600" u="sng" dirty="0" smtClean="0"/>
              <a:t>+</a:t>
            </a:r>
            <a:r>
              <a:rPr lang="en-US" sz="1600" dirty="0" smtClean="0"/>
              <a:t> RBV regimen</a:t>
            </a:r>
            <a:endParaRPr lang="en-US" sz="1600" dirty="0"/>
          </a:p>
        </p:txBody>
      </p: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600" dirty="0" smtClean="0">
                <a:ea typeface="ＭＳ Ｐゴシック" pitchFamily="34" charset="-128"/>
              </a:rPr>
              <a:t>MALACHITE study: OBV/PTV/r + DSV </a:t>
            </a:r>
            <a:r>
              <a:rPr lang="fr-FR" sz="2600" u="sng" dirty="0" smtClean="0">
                <a:ea typeface="ＭＳ Ｐゴシック" pitchFamily="34" charset="-128"/>
              </a:rPr>
              <a:t>+</a:t>
            </a:r>
            <a:r>
              <a:rPr lang="en-US" sz="2600" dirty="0" smtClean="0">
                <a:ea typeface="ＭＳ Ｐゴシック" pitchFamily="34" charset="-128"/>
              </a:rPr>
              <a:t> RBV </a:t>
            </a:r>
            <a:br>
              <a:rPr lang="en-US" sz="2600" dirty="0" smtClean="0">
                <a:ea typeface="ＭＳ Ｐゴシック" pitchFamily="34" charset="-128"/>
              </a:rPr>
            </a:br>
            <a:r>
              <a:rPr lang="en-US" sz="2600" dirty="0" smtClean="0">
                <a:ea typeface="ＭＳ Ｐゴシック" pitchFamily="34" charset="-128"/>
              </a:rPr>
              <a:t>versus </a:t>
            </a:r>
            <a:r>
              <a:rPr lang="en-US" sz="2600" dirty="0" err="1" smtClean="0">
                <a:ea typeface="ＭＳ Ｐゴシック" pitchFamily="34" charset="-128"/>
              </a:rPr>
              <a:t>telaprevir</a:t>
            </a:r>
            <a:r>
              <a:rPr lang="en-US" sz="2600" dirty="0" smtClean="0">
                <a:ea typeface="ＭＳ Ｐゴシック" pitchFamily="34" charset="-128"/>
              </a:rPr>
              <a:t> + PEG-IFN + RBV in genotype 1</a:t>
            </a: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4932041" y="6581775"/>
            <a:ext cx="42119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Dore G. J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2016; 64:19-28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grpSp>
        <p:nvGrpSpPr>
          <p:cNvPr id="11" name="Grouper 5"/>
          <p:cNvGrpSpPr/>
          <p:nvPr/>
        </p:nvGrpSpPr>
        <p:grpSpPr>
          <a:xfrm>
            <a:off x="16128" y="6570669"/>
            <a:ext cx="1259632" cy="303683"/>
            <a:chOff x="0" y="6570669"/>
            <a:chExt cx="1115616" cy="303683"/>
          </a:xfrm>
        </p:grpSpPr>
        <p:sp>
          <p:nvSpPr>
            <p:cNvPr id="12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43608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3" name="ZoneTexte 23"/>
            <p:cNvSpPr txBox="1">
              <a:spLocks noChangeArrowheads="1"/>
            </p:cNvSpPr>
            <p:nvPr/>
          </p:nvSpPr>
          <p:spPr bwMode="auto">
            <a:xfrm>
              <a:off x="56690" y="6597353"/>
              <a:ext cx="105892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smtClean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MALACHITE</a:t>
              </a:r>
              <a:endParaRPr lang="en-US" sz="1200" b="1" i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4282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>
          <a:xfrm>
            <a:off x="323528" y="1196876"/>
            <a:ext cx="8640960" cy="5184452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dirty="0" smtClean="0">
                <a:ea typeface="ＭＳ Ｐゴシック" pitchFamily="34" charset="-128"/>
              </a:rPr>
              <a:t>Summary</a:t>
            </a:r>
            <a:br>
              <a:rPr lang="en-US" sz="2800" dirty="0" smtClean="0">
                <a:ea typeface="ＭＳ Ｐゴシック" pitchFamily="34" charset="-128"/>
              </a:rPr>
            </a:br>
            <a:endParaRPr lang="en-US" sz="2800" dirty="0" smtClean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dirty="0">
                <a:ea typeface="ＭＳ Ｐゴシック" pitchFamily="34" charset="-128"/>
              </a:rPr>
              <a:t>This is the first </a:t>
            </a:r>
            <a:r>
              <a:rPr lang="en-US" dirty="0" smtClean="0">
                <a:ea typeface="ＭＳ Ｐゴシック" pitchFamily="34" charset="-128"/>
              </a:rPr>
              <a:t>head</a:t>
            </a:r>
            <a:r>
              <a:rPr lang="en-US" dirty="0">
                <a:ea typeface="ＭＳ Ｐゴシック" pitchFamily="34" charset="-128"/>
              </a:rPr>
              <a:t>-to-head </a:t>
            </a:r>
            <a:r>
              <a:rPr lang="en-US" dirty="0" smtClean="0">
                <a:ea typeface="ＭＳ Ｐゴシック" pitchFamily="34" charset="-128"/>
              </a:rPr>
              <a:t>study </a:t>
            </a:r>
            <a:r>
              <a:rPr lang="en-US" dirty="0">
                <a:ea typeface="ＭＳ Ｐゴシック" pitchFamily="34" charset="-128"/>
              </a:rPr>
              <a:t>of an all-oral</a:t>
            </a:r>
            <a:r>
              <a:rPr lang="en-US" dirty="0" smtClean="0">
                <a:ea typeface="ＭＳ Ｐゴシック" pitchFamily="34" charset="-128"/>
              </a:rPr>
              <a:t>, DAA (</a:t>
            </a:r>
            <a:r>
              <a:rPr lang="en-US" dirty="0">
                <a:ea typeface="ＭＳ Ｐゴシック" pitchFamily="34" charset="-128"/>
              </a:rPr>
              <a:t>OBV/PTV/</a:t>
            </a:r>
            <a:r>
              <a:rPr lang="en-US" dirty="0" smtClean="0">
                <a:ea typeface="ＭＳ Ｐゴシック" pitchFamily="34" charset="-128"/>
              </a:rPr>
              <a:t>r + DSV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u="sng" dirty="0" smtClean="0">
                <a:ea typeface="ＭＳ Ｐゴシック" pitchFamily="34" charset="-128"/>
              </a:rPr>
              <a:t>+</a:t>
            </a:r>
            <a:r>
              <a:rPr lang="en-US" dirty="0" smtClean="0">
                <a:ea typeface="ＭＳ Ｐゴシック" pitchFamily="34" charset="-128"/>
              </a:rPr>
              <a:t> RBV</a:t>
            </a:r>
            <a:r>
              <a:rPr lang="en-US" dirty="0">
                <a:ea typeface="ＭＳ Ｐゴシック" pitchFamily="34" charset="-128"/>
              </a:rPr>
              <a:t>) and a </a:t>
            </a:r>
            <a:r>
              <a:rPr lang="en-US" dirty="0" smtClean="0">
                <a:ea typeface="ＭＳ Ｐゴシック" pitchFamily="34" charset="-128"/>
              </a:rPr>
              <a:t>PEG-IFN</a:t>
            </a:r>
            <a:r>
              <a:rPr lang="en-US" dirty="0">
                <a:ea typeface="ＭＳ Ｐゴシック" pitchFamily="34" charset="-128"/>
              </a:rPr>
              <a:t>-</a:t>
            </a:r>
            <a:r>
              <a:rPr lang="en-US" dirty="0" smtClean="0">
                <a:ea typeface="ＭＳ Ｐゴシック" pitchFamily="34" charset="-128"/>
              </a:rPr>
              <a:t>containing (TVR + PEG-IFN + RBV</a:t>
            </a:r>
            <a:r>
              <a:rPr lang="en-US" dirty="0">
                <a:ea typeface="ＭＳ Ｐゴシック" pitchFamily="34" charset="-128"/>
              </a:rPr>
              <a:t>) </a:t>
            </a:r>
            <a:r>
              <a:rPr lang="en-US" dirty="0" smtClean="0">
                <a:ea typeface="ＭＳ Ｐゴシック" pitchFamily="34" charset="-128"/>
              </a:rPr>
              <a:t>regimen that </a:t>
            </a:r>
            <a:r>
              <a:rPr lang="en-US" dirty="0">
                <a:ea typeface="ＭＳ Ｐゴシック" pitchFamily="34" charset="-128"/>
              </a:rPr>
              <a:t>quantitatively compares efficacy and safety benefits in treatment-naïve </a:t>
            </a:r>
            <a:r>
              <a:rPr lang="en-US" dirty="0" smtClean="0">
                <a:ea typeface="ＭＳ Ｐゴシック" pitchFamily="34" charset="-128"/>
              </a:rPr>
              <a:t>and treatment</a:t>
            </a:r>
            <a:r>
              <a:rPr lang="en-US" dirty="0">
                <a:ea typeface="ＭＳ Ｐゴシック" pitchFamily="34" charset="-128"/>
              </a:rPr>
              <a:t>-experienced HCV </a:t>
            </a:r>
            <a:r>
              <a:rPr lang="en-US" dirty="0" smtClean="0">
                <a:ea typeface="ＭＳ Ｐゴシック" pitchFamily="34" charset="-128"/>
              </a:rPr>
              <a:t>genotype 1</a:t>
            </a:r>
            <a:r>
              <a:rPr lang="en-US" dirty="0">
                <a:ea typeface="ＭＳ Ｐゴシック" pitchFamily="34" charset="-128"/>
              </a:rPr>
              <a:t>-infected </a:t>
            </a:r>
            <a:r>
              <a:rPr lang="en-US" dirty="0" smtClean="0">
                <a:ea typeface="ＭＳ Ｐゴシック" pitchFamily="34" charset="-128"/>
              </a:rPr>
              <a:t>patients</a:t>
            </a:r>
          </a:p>
          <a:p>
            <a:pPr lvl="1">
              <a:spcBef>
                <a:spcPts val="300"/>
              </a:spcBef>
            </a:pPr>
            <a:r>
              <a:rPr lang="en-US" dirty="0">
                <a:ea typeface="ＭＳ Ｐゴシック" pitchFamily="34" charset="-128"/>
              </a:rPr>
              <a:t>SVR</a:t>
            </a:r>
            <a:r>
              <a:rPr lang="en-US" baseline="-25000" dirty="0">
                <a:ea typeface="ＭＳ Ｐゴシック" pitchFamily="34" charset="-128"/>
              </a:rPr>
              <a:t>12</a:t>
            </a:r>
            <a:r>
              <a:rPr lang="en-US" dirty="0">
                <a:ea typeface="ＭＳ Ｐゴシック" pitchFamily="34" charset="-128"/>
              </a:rPr>
              <a:t> rate was numerically </a:t>
            </a:r>
            <a:r>
              <a:rPr lang="en-US" dirty="0" smtClean="0">
                <a:ea typeface="ＭＳ Ｐゴシック" pitchFamily="34" charset="-128"/>
              </a:rPr>
              <a:t>higher with </a:t>
            </a:r>
            <a:r>
              <a:rPr lang="en-US" dirty="0">
                <a:ea typeface="ＭＳ Ｐゴシック" pitchFamily="34" charset="-128"/>
              </a:rPr>
              <a:t>OBV/PTV/</a:t>
            </a:r>
            <a:r>
              <a:rPr lang="en-US" dirty="0" smtClean="0">
                <a:ea typeface="ＭＳ Ｐゴシック" pitchFamily="34" charset="-128"/>
              </a:rPr>
              <a:t>r + DSV </a:t>
            </a:r>
            <a:r>
              <a:rPr lang="en-US" u="sng" dirty="0" smtClean="0">
                <a:ea typeface="ＭＳ Ｐゴシック" pitchFamily="34" charset="-128"/>
              </a:rPr>
              <a:t>+</a:t>
            </a:r>
            <a:r>
              <a:rPr lang="en-US" dirty="0" smtClean="0">
                <a:ea typeface="ＭＳ Ｐゴシック" pitchFamily="34" charset="-128"/>
              </a:rPr>
              <a:t> RBV (97-99%) </a:t>
            </a:r>
            <a:r>
              <a:rPr lang="en-US" dirty="0">
                <a:ea typeface="ＭＳ Ｐゴシック" pitchFamily="34" charset="-128"/>
              </a:rPr>
              <a:t>than </a:t>
            </a:r>
            <a:r>
              <a:rPr lang="en-US" dirty="0" smtClean="0">
                <a:ea typeface="ＭＳ Ｐゴシック" pitchFamily="34" charset="-128"/>
              </a:rPr>
              <a:t>with TVR + PEG-IFN + RBV (66-82%) regardless </a:t>
            </a:r>
            <a:r>
              <a:rPr lang="en-US" dirty="0">
                <a:ea typeface="ＭＳ Ｐゴシック" pitchFamily="34" charset="-128"/>
              </a:rPr>
              <a:t>of </a:t>
            </a:r>
            <a:r>
              <a:rPr lang="en-US" dirty="0" err="1">
                <a:ea typeface="ＭＳ Ｐゴシック" pitchFamily="34" charset="-128"/>
              </a:rPr>
              <a:t>subgenotype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or prior </a:t>
            </a:r>
            <a:r>
              <a:rPr lang="en-US" dirty="0">
                <a:ea typeface="ＭＳ Ｐゴシック" pitchFamily="34" charset="-128"/>
              </a:rPr>
              <a:t>treatment </a:t>
            </a:r>
            <a:r>
              <a:rPr lang="en-US" dirty="0" smtClean="0">
                <a:ea typeface="ＭＳ Ｐゴシック" pitchFamily="34" charset="-128"/>
              </a:rPr>
              <a:t>status</a:t>
            </a:r>
          </a:p>
          <a:p>
            <a:pPr lvl="1">
              <a:spcBef>
                <a:spcPts val="300"/>
              </a:spcBef>
            </a:pPr>
            <a:r>
              <a:rPr lang="en-US" dirty="0" smtClean="0">
                <a:ea typeface="ＭＳ Ｐゴシック" pitchFamily="34" charset="-128"/>
              </a:rPr>
              <a:t>Better tolerability of </a:t>
            </a:r>
            <a:r>
              <a:rPr lang="en-US" dirty="0">
                <a:ea typeface="ＭＳ Ｐゴシック" pitchFamily="34" charset="-128"/>
              </a:rPr>
              <a:t>OBV/PTV/r + DSV </a:t>
            </a:r>
            <a:r>
              <a:rPr lang="en-US" u="sng" dirty="0" smtClean="0">
                <a:ea typeface="ＭＳ Ｐゴシック" pitchFamily="34" charset="-128"/>
              </a:rPr>
              <a:t>+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</a:rPr>
              <a:t>RBV </a:t>
            </a:r>
            <a:endParaRPr lang="en-US" dirty="0" smtClean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dirty="0" smtClean="0">
                <a:ea typeface="ＭＳ Ｐゴシック" pitchFamily="34" charset="-128"/>
              </a:rPr>
              <a:t>Higher improvement in mental </a:t>
            </a:r>
            <a:r>
              <a:rPr lang="en-US" dirty="0">
                <a:ea typeface="ＭＳ Ｐゴシック" pitchFamily="34" charset="-128"/>
              </a:rPr>
              <a:t>and physical health in patients receiving OBV/PTV/</a:t>
            </a:r>
            <a:r>
              <a:rPr lang="en-US" dirty="0" smtClean="0">
                <a:ea typeface="ＭＳ Ｐゴシック" pitchFamily="34" charset="-128"/>
              </a:rPr>
              <a:t>r + DSV </a:t>
            </a:r>
            <a:r>
              <a:rPr lang="en-US" u="sng" dirty="0" smtClean="0">
                <a:ea typeface="ＭＳ Ｐゴシック" pitchFamily="34" charset="-128"/>
              </a:rPr>
              <a:t>+</a:t>
            </a:r>
            <a:r>
              <a:rPr lang="en-US" dirty="0" smtClean="0">
                <a:ea typeface="ＭＳ Ｐゴシック" pitchFamily="34" charset="-128"/>
              </a:rPr>
              <a:t> RBV</a:t>
            </a:r>
          </a:p>
          <a:p>
            <a:pPr lvl="1">
              <a:spcBef>
                <a:spcPts val="300"/>
              </a:spcBef>
            </a:pPr>
            <a:r>
              <a:rPr lang="en-US" dirty="0" smtClean="0">
                <a:ea typeface="ＭＳ Ｐゴシック" pitchFamily="34" charset="-128"/>
              </a:rPr>
              <a:t>Limitations</a:t>
            </a:r>
          </a:p>
          <a:p>
            <a:pPr lvl="2">
              <a:spcBef>
                <a:spcPts val="300"/>
              </a:spcBef>
            </a:pPr>
            <a:r>
              <a:rPr lang="en-US" dirty="0" smtClean="0">
                <a:ea typeface="ＭＳ Ｐゴシック" pitchFamily="34" charset="-128"/>
              </a:rPr>
              <a:t>Exclusion of cirrhosis</a:t>
            </a:r>
          </a:p>
          <a:p>
            <a:pPr lvl="2">
              <a:spcBef>
                <a:spcPts val="300"/>
              </a:spcBef>
            </a:pPr>
            <a:r>
              <a:rPr lang="en-US" dirty="0" smtClean="0">
                <a:ea typeface="ＭＳ Ｐゴシック" pitchFamily="34" charset="-128"/>
              </a:rPr>
              <a:t>Absence of black patients</a:t>
            </a:r>
          </a:p>
          <a:p>
            <a:pPr lvl="2">
              <a:spcBef>
                <a:spcPts val="300"/>
              </a:spcBef>
            </a:pPr>
            <a:r>
              <a:rPr lang="en-US" dirty="0" smtClean="0">
                <a:ea typeface="ＭＳ Ｐゴシック" pitchFamily="34" charset="-128"/>
              </a:rPr>
              <a:t>Low number of experienced patients with genotype 1a</a:t>
            </a:r>
          </a:p>
        </p:txBody>
      </p:sp>
      <p:sp>
        <p:nvSpPr>
          <p:cNvPr id="13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600" dirty="0" smtClean="0">
                <a:ea typeface="ＭＳ Ｐゴシック" pitchFamily="34" charset="-128"/>
              </a:rPr>
              <a:t>MALACHITE study: OBV/PTV/r </a:t>
            </a:r>
            <a:r>
              <a:rPr lang="en-US" sz="2600" smtClean="0">
                <a:ea typeface="ＭＳ Ｐゴシック" pitchFamily="34" charset="-128"/>
              </a:rPr>
              <a:t>+ DSV </a:t>
            </a:r>
            <a:r>
              <a:rPr lang="fr-FR" sz="2600" u="sng" dirty="0" smtClean="0">
                <a:ea typeface="ＭＳ Ｐゴシック" pitchFamily="34" charset="-128"/>
              </a:rPr>
              <a:t>+</a:t>
            </a:r>
            <a:r>
              <a:rPr lang="en-US" sz="2600" dirty="0" smtClean="0">
                <a:ea typeface="ＭＳ Ｐゴシック" pitchFamily="34" charset="-128"/>
              </a:rPr>
              <a:t> RBV </a:t>
            </a:r>
            <a:br>
              <a:rPr lang="en-US" sz="2600" dirty="0" smtClean="0">
                <a:ea typeface="ＭＳ Ｐゴシック" pitchFamily="34" charset="-128"/>
              </a:rPr>
            </a:br>
            <a:r>
              <a:rPr lang="en-US" sz="2600" dirty="0" smtClean="0">
                <a:ea typeface="ＭＳ Ｐゴシック" pitchFamily="34" charset="-128"/>
              </a:rPr>
              <a:t>versus </a:t>
            </a:r>
            <a:r>
              <a:rPr lang="en-US" sz="2600" dirty="0" err="1" smtClean="0">
                <a:ea typeface="ＭＳ Ｐゴシック" pitchFamily="34" charset="-128"/>
              </a:rPr>
              <a:t>telaprevir</a:t>
            </a:r>
            <a:r>
              <a:rPr lang="en-US" sz="2600" dirty="0" smtClean="0">
                <a:ea typeface="ＭＳ Ｐゴシック" pitchFamily="34" charset="-128"/>
              </a:rPr>
              <a:t> + PEG-IFN + RBV in genotype 1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4932041" y="6581775"/>
            <a:ext cx="42119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Dore G. J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2016; 64:19-28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grpSp>
        <p:nvGrpSpPr>
          <p:cNvPr id="14" name="Grouper 5"/>
          <p:cNvGrpSpPr/>
          <p:nvPr/>
        </p:nvGrpSpPr>
        <p:grpSpPr>
          <a:xfrm>
            <a:off x="16128" y="6570669"/>
            <a:ext cx="1259632" cy="303683"/>
            <a:chOff x="0" y="6570669"/>
            <a:chExt cx="1115616" cy="303683"/>
          </a:xfrm>
        </p:grpSpPr>
        <p:sp>
          <p:nvSpPr>
            <p:cNvPr id="15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43608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6" name="ZoneTexte 23"/>
            <p:cNvSpPr txBox="1">
              <a:spLocks noChangeArrowheads="1"/>
            </p:cNvSpPr>
            <p:nvPr/>
          </p:nvSpPr>
          <p:spPr bwMode="auto">
            <a:xfrm>
              <a:off x="56690" y="6597353"/>
              <a:ext cx="105892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smtClean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MALACHITE</a:t>
              </a:r>
              <a:endParaRPr lang="en-US" sz="1200" b="1" i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5398</TotalTime>
  <Words>1177</Words>
  <Application>Microsoft Office PowerPoint</Application>
  <PresentationFormat>Affichage à l'écran (4:3)</PresentationFormat>
  <Paragraphs>419</Paragraphs>
  <Slides>8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HCV-trials.com 2015 </vt:lpstr>
      <vt:lpstr>MALACHITE study: OBV/PTV/r + DSV + RBV  versus telaprevir + PEG-IFN + RBV in genotype 1</vt:lpstr>
      <vt:lpstr>MALACHITE study: OBV/PTV/r + DSV + RBV  versus telaprevir + PEG-IFN + RBV in genotype 1</vt:lpstr>
      <vt:lpstr>MALACHITE study: OBV/PTV/r + DSV + RBV  versus telaprevir + PEG-IFN + RBV in genotype 1</vt:lpstr>
      <vt:lpstr>MALACHITE study: OBV/PTV/r + DSV + RBV  versus telaprevir + PEG-IFN + RBV in genotype 1</vt:lpstr>
      <vt:lpstr>MALACHITE study: OBV/PTV/r + DSV + RBV  versus telaprevir + PEG-IFN + RBV in genotype 1</vt:lpstr>
      <vt:lpstr>MALACHITE study: OBV/PTV/r + DSV + RBV  versus telaprevir + PEG-IFN + RBV in genotype 1</vt:lpstr>
      <vt:lpstr>MALACHITE study: OBV/PTV/r + DSV + RBV  versus telaprevir + PEG-IFN + RBV in genotype 1</vt:lpstr>
      <vt:lpstr>MALACHITE study: OBV/PTV/r + DSV + RBV  versus telaprevir + PEG-IFN + RBV in genotype 1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</cp:lastModifiedBy>
  <cp:revision>145</cp:revision>
  <dcterms:created xsi:type="dcterms:W3CDTF">2010-10-19T10:42:50Z</dcterms:created>
  <dcterms:modified xsi:type="dcterms:W3CDTF">2016-01-17T09:34:52Z</dcterms:modified>
</cp:coreProperties>
</file>