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2" r:id="rId2"/>
    <p:sldId id="293" r:id="rId3"/>
    <p:sldId id="294" r:id="rId4"/>
    <p:sldId id="295" r:id="rId5"/>
    <p:sldId id="296" r:id="rId6"/>
    <p:sldId id="297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FFFF"/>
    <a:srgbClr val="333399"/>
    <a:srgbClr val="000066"/>
    <a:srgbClr val="CC3399"/>
    <a:srgbClr val="DDDDDD"/>
    <a:srgbClr val="660033"/>
    <a:srgbClr val="CC0066"/>
    <a:srgbClr val="66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108" d="100"/>
          <a:sy n="108" d="100"/>
        </p:scale>
        <p:origin x="-112" y="-78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08/07/15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628140" y="2617628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845399"/>
              </p:ext>
            </p:extLst>
          </p:nvPr>
        </p:nvGraphicFramePr>
        <p:xfrm>
          <a:off x="4258940" y="3003520"/>
          <a:ext cx="2694146" cy="377825"/>
        </p:xfrm>
        <a:graphic>
          <a:graphicData uri="http://schemas.openxmlformats.org/drawingml/2006/table">
            <a:tbl>
              <a:tblPr/>
              <a:tblGrid>
                <a:gridCol w="2694146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887224" y="1484313"/>
            <a:ext cx="1900800" cy="92014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Single arm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393775" y="2190258"/>
            <a:ext cx="2492444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1, 4, 5 or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allowed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900532" y="3204319"/>
            <a:ext cx="5688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967472" y="1947931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679334" y="153849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227797" y="3001440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6953085" y="3173871"/>
            <a:ext cx="130776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8280612" y="1896133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7992474" y="148669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32171" y="3019267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327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1" y="6548004"/>
            <a:ext cx="94059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NEUTRINO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" name="ZoneTexte 69"/>
          <p:cNvSpPr txBox="1">
            <a:spLocks noChangeArrowheads="1"/>
          </p:cNvSpPr>
          <p:nvPr/>
        </p:nvSpPr>
        <p:spPr bwMode="auto">
          <a:xfrm>
            <a:off x="6537275" y="6565900"/>
            <a:ext cx="259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2013;368:1878-87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NEUTRINO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SOF + PEG-IFN</a:t>
            </a:r>
            <a:r>
              <a:rPr lang="en-GB" sz="2800" dirty="0">
                <a:latin typeface="Symbol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-2a + RBV</a:t>
            </a:r>
            <a:endParaRPr lang="fr-FR" sz="2800" dirty="0"/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 bwMode="auto">
          <a:xfrm>
            <a:off x="53426" y="4292625"/>
            <a:ext cx="8280920" cy="11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lvl="1"/>
            <a:r>
              <a:rPr lang="en-US" kern="0" dirty="0" smtClean="0"/>
              <a:t>SOF : 400 mg </a:t>
            </a:r>
            <a:r>
              <a:rPr lang="en-US" kern="0" dirty="0" err="1" smtClean="0"/>
              <a:t>qd</a:t>
            </a:r>
            <a:endParaRPr lang="en-US" kern="0" dirty="0" smtClean="0"/>
          </a:p>
          <a:p>
            <a:pPr lvl="1"/>
            <a:r>
              <a:rPr lang="en-US" kern="0" dirty="0" smtClean="0"/>
              <a:t>PEG-IFN</a:t>
            </a:r>
            <a:r>
              <a:rPr lang="fr-FR" kern="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kern="0" dirty="0" smtClean="0"/>
              <a:t>-2a : 180 </a:t>
            </a:r>
            <a:r>
              <a:rPr lang="en-US" kern="0" dirty="0" smtClean="0">
                <a:latin typeface="Symbol" charset="2"/>
                <a:cs typeface="Symbol" charset="2"/>
              </a:rPr>
              <a:t>m</a:t>
            </a:r>
            <a:r>
              <a:rPr lang="en-US" kern="0" dirty="0" smtClean="0"/>
              <a:t>g SC once weekly</a:t>
            </a:r>
          </a:p>
          <a:p>
            <a:pPr lvl="1"/>
            <a:r>
              <a:rPr lang="en-US" kern="0" dirty="0" smtClean="0"/>
              <a:t>RBV (bid dosing) : 1000 mg/day if &lt; 75 kg or 1200 mg/day if ≥ 75 kg</a:t>
            </a:r>
          </a:p>
          <a:p>
            <a:pPr lvl="1"/>
            <a:endParaRPr lang="fr-FR" kern="0" dirty="0"/>
          </a:p>
        </p:txBody>
      </p:sp>
      <p:sp>
        <p:nvSpPr>
          <p:cNvPr id="33" name="Espace réservé du contenu 4"/>
          <p:cNvSpPr>
            <a:spLocks noGrp="1"/>
          </p:cNvSpPr>
          <p:nvPr>
            <p:ph idx="1"/>
          </p:nvPr>
        </p:nvSpPr>
        <p:spPr>
          <a:xfrm>
            <a:off x="224625" y="5414840"/>
            <a:ext cx="8351838" cy="1038496"/>
          </a:xfrm>
        </p:spPr>
        <p:txBody>
          <a:bodyPr/>
          <a:lstStyle/>
          <a:p>
            <a:r>
              <a:rPr lang="en-US" sz="2800" dirty="0" smtClean="0"/>
              <a:t>Objective</a:t>
            </a:r>
          </a:p>
          <a:p>
            <a:pPr lvl="1"/>
            <a:r>
              <a:rPr lang="en-US" dirty="0" smtClean="0"/>
              <a:t>SVR</a:t>
            </a:r>
            <a:r>
              <a:rPr lang="en-US" baseline="-25000" dirty="0" smtClean="0"/>
              <a:t>12</a:t>
            </a:r>
            <a:r>
              <a:rPr lang="en-US" dirty="0" smtClean="0"/>
              <a:t> </a:t>
            </a:r>
            <a:r>
              <a:rPr lang="en-US" dirty="0"/>
              <a:t>&gt; 60%, 90% power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1387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NEUTRINO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SOF + PEG-IFN</a:t>
            </a:r>
            <a:r>
              <a:rPr lang="en-GB" sz="2800" dirty="0">
                <a:latin typeface="Symbol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-2a + RBV</a:t>
            </a:r>
            <a:endParaRPr lang="fr-FR" sz="2800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930482"/>
              </p:ext>
            </p:extLst>
          </p:nvPr>
        </p:nvGraphicFramePr>
        <p:xfrm>
          <a:off x="395536" y="1763851"/>
          <a:ext cx="8351837" cy="4542604"/>
        </p:xfrm>
        <a:graphic>
          <a:graphicData uri="http://schemas.openxmlformats.org/drawingml/2006/table">
            <a:tbl>
              <a:tblPr/>
              <a:tblGrid>
                <a:gridCol w="4822746"/>
                <a:gridCol w="3529091"/>
              </a:tblGrid>
              <a:tr h="529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PEF-IFN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charset="2"/>
                          <a:ea typeface="ＭＳ Ｐゴシック" pitchFamily="-109" charset="-128"/>
                          <a:cs typeface="Symbol" charset="2"/>
                        </a:rPr>
                        <a:t>a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+ RBV</a:t>
                      </a: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225 (69%)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 (20%)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(&lt; 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 ± 0.7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(5 due to AE)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W4 visit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W12 visit</a:t>
                      </a: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126" marR="97126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94059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NEUTRINO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537275" y="6565900"/>
            <a:ext cx="259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2013;368:1878-87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79183" y="1246620"/>
            <a:ext cx="6172972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</p:spTree>
    <p:extLst>
      <p:ext uri="{BB962C8B-B14F-4D97-AF65-F5344CB8AC3E}">
        <p14:creationId xmlns:p14="http://schemas.microsoft.com/office/powerpoint/2010/main" val="412668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3187772" y="1128713"/>
            <a:ext cx="2771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881393" y="2420408"/>
            <a:ext cx="518400" cy="2741508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232861" y="4388545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25</a:t>
            </a:r>
            <a:endParaRPr lang="en-US" sz="1200">
              <a:solidFill>
                <a:srgbClr val="000066"/>
              </a:solidFill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232861" y="3696395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50</a:t>
            </a:r>
            <a:endParaRPr lang="en-US" sz="1200">
              <a:solidFill>
                <a:srgbClr val="000066"/>
              </a:solidFill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147902" y="2315270"/>
            <a:ext cx="2548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100</a:t>
            </a:r>
            <a:endParaRPr lang="en-US" sz="1200">
              <a:solidFill>
                <a:srgbClr val="000066"/>
              </a:solidFill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232861" y="3005832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75</a:t>
            </a:r>
            <a:endParaRPr lang="en-US" sz="1200">
              <a:solidFill>
                <a:srgbClr val="000066"/>
              </a:solidFill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471041" y="4480877"/>
            <a:ext cx="92075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471041" y="3790315"/>
            <a:ext cx="92075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471041" y="2406015"/>
            <a:ext cx="92075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471041" y="3096577"/>
            <a:ext cx="92075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561530" y="2396490"/>
            <a:ext cx="0" cy="2764555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954823" y="2081719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99</a:t>
            </a:r>
            <a:endParaRPr lang="en-US" sz="1200" b="1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132904" y="1920240"/>
            <a:ext cx="320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en-US" sz="120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0" name="Rectangle 133"/>
          <p:cNvSpPr>
            <a:spLocks noChangeArrowheads="1"/>
          </p:cNvSpPr>
          <p:nvPr/>
        </p:nvSpPr>
        <p:spPr bwMode="auto">
          <a:xfrm>
            <a:off x="2739067" y="2652056"/>
            <a:ext cx="518400" cy="2509860"/>
          </a:xfrm>
          <a:prstGeom prst="rect">
            <a:avLst/>
          </a:prstGeom>
          <a:solidFill>
            <a:srgbClr val="660033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1714122" y="2063431"/>
            <a:ext cx="461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99.7</a:t>
            </a:r>
            <a:endParaRPr lang="en-US" sz="1200" b="1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35" name="ZoneTexte 86"/>
          <p:cNvSpPr txBox="1">
            <a:spLocks noChangeArrowheads="1"/>
          </p:cNvSpPr>
          <p:nvPr/>
        </p:nvSpPr>
        <p:spPr bwMode="auto">
          <a:xfrm>
            <a:off x="839400" y="5505182"/>
            <a:ext cx="1423788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During treatment</a:t>
            </a:r>
            <a:endParaRPr lang="en-US" sz="1200" b="1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471041" y="5161045"/>
            <a:ext cx="3918558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42" name="Rectangle 40"/>
          <p:cNvSpPr>
            <a:spLocks noChangeArrowheads="1"/>
          </p:cNvSpPr>
          <p:nvPr/>
        </p:nvSpPr>
        <p:spPr bwMode="auto">
          <a:xfrm>
            <a:off x="932844" y="5178063"/>
            <a:ext cx="4154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Arial" pitchFamily="-1" charset="0"/>
                <a:cs typeface="Arial" pitchFamily="-1" charset="0"/>
              </a:rPr>
              <a:t>W4</a:t>
            </a:r>
            <a:endParaRPr lang="en-US" sz="1200" b="1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51" name="Rectangle 133"/>
          <p:cNvSpPr>
            <a:spLocks noChangeArrowheads="1"/>
          </p:cNvSpPr>
          <p:nvPr/>
        </p:nvSpPr>
        <p:spPr bwMode="auto">
          <a:xfrm>
            <a:off x="3487570" y="2692187"/>
            <a:ext cx="518400" cy="2469728"/>
          </a:xfrm>
          <a:prstGeom prst="rect">
            <a:avLst/>
          </a:prstGeom>
          <a:solidFill>
            <a:srgbClr val="660033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1699528" y="2408216"/>
            <a:ext cx="518400" cy="2753700"/>
          </a:xfrm>
          <a:prstGeom prst="rect">
            <a:avLst/>
          </a:prstGeom>
          <a:solidFill>
            <a:srgbClr val="80008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2812497" y="2329681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92</a:t>
            </a:r>
            <a:endParaRPr lang="en-US" sz="1200" b="1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3" name="Rectangle 144"/>
          <p:cNvSpPr>
            <a:spLocks noChangeArrowheads="1"/>
          </p:cNvSpPr>
          <p:nvPr/>
        </p:nvSpPr>
        <p:spPr bwMode="auto">
          <a:xfrm>
            <a:off x="3561000" y="2363655"/>
            <a:ext cx="354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rPr>
              <a:t>90</a:t>
            </a:r>
            <a:endParaRPr lang="en-US" sz="1200" b="1">
              <a:solidFill>
                <a:srgbClr val="333399"/>
              </a:solidFill>
              <a:latin typeface="Calibri" pitchFamily="34" charset="0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76" name="Connecteur droit 75"/>
          <p:cNvCxnSpPr/>
          <p:nvPr/>
        </p:nvCxnSpPr>
        <p:spPr bwMode="auto">
          <a:xfrm>
            <a:off x="829821" y="5466095"/>
            <a:ext cx="144294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ZoneTexte 78"/>
          <p:cNvSpPr txBox="1"/>
          <p:nvPr/>
        </p:nvSpPr>
        <p:spPr>
          <a:xfrm>
            <a:off x="516692" y="4833108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latin typeface="+mn-lt"/>
              </a:rPr>
              <a:t>N =</a:t>
            </a:r>
            <a:endParaRPr lang="en-US" sz="1200">
              <a:latin typeface="+mn-lt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98486" y="4833108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+mn-lt"/>
              </a:rPr>
              <a:t>325</a:t>
            </a:r>
            <a:endParaRPr lang="en-US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738957" y="4833108"/>
            <a:ext cx="439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  <a:latin typeface="+mn-lt"/>
              </a:rPr>
              <a:t>327</a:t>
            </a:r>
            <a:endParaRPr lang="en-US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2778496" y="4833108"/>
            <a:ext cx="439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  <a:latin typeface="+mn-lt"/>
              </a:rPr>
              <a:t>327</a:t>
            </a:r>
            <a:endParaRPr lang="en-US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3526999" y="4833108"/>
            <a:ext cx="439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  <a:latin typeface="+mn-lt"/>
              </a:rPr>
              <a:t>327</a:t>
            </a:r>
            <a:endParaRPr lang="en-US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5" name="Rectangle 40"/>
          <p:cNvSpPr>
            <a:spLocks noChangeArrowheads="1"/>
          </p:cNvSpPr>
          <p:nvPr/>
        </p:nvSpPr>
        <p:spPr bwMode="auto">
          <a:xfrm>
            <a:off x="1708498" y="5178063"/>
            <a:ext cx="5004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Arial" pitchFamily="-1" charset="0"/>
                <a:cs typeface="Arial" pitchFamily="-1" charset="0"/>
              </a:rPr>
              <a:t>W12</a:t>
            </a:r>
            <a:endParaRPr lang="en-US" sz="1200" b="1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78" name="ZoneTexte 86"/>
          <p:cNvSpPr txBox="1">
            <a:spLocks noChangeArrowheads="1"/>
          </p:cNvSpPr>
          <p:nvPr/>
        </p:nvSpPr>
        <p:spPr bwMode="auto">
          <a:xfrm>
            <a:off x="2502818" y="5505182"/>
            <a:ext cx="1729961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Post-treatment (SVR)</a:t>
            </a:r>
            <a:endParaRPr lang="en-US" sz="1200" b="1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4" name="Rectangle 40"/>
          <p:cNvSpPr>
            <a:spLocks noChangeArrowheads="1"/>
          </p:cNvSpPr>
          <p:nvPr/>
        </p:nvSpPr>
        <p:spPr bwMode="auto">
          <a:xfrm>
            <a:off x="2790518" y="5178063"/>
            <a:ext cx="4154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Arial" pitchFamily="-1" charset="0"/>
                <a:cs typeface="Arial" pitchFamily="-1" charset="0"/>
              </a:rPr>
              <a:t>W4</a:t>
            </a:r>
            <a:endParaRPr lang="en-US" sz="1200" b="1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95" name="Rectangle 40"/>
          <p:cNvSpPr>
            <a:spLocks noChangeArrowheads="1"/>
          </p:cNvSpPr>
          <p:nvPr/>
        </p:nvSpPr>
        <p:spPr bwMode="auto">
          <a:xfrm>
            <a:off x="3496540" y="5178063"/>
            <a:ext cx="5004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Arial" pitchFamily="-1" charset="0"/>
                <a:cs typeface="Arial" pitchFamily="-1" charset="0"/>
              </a:rPr>
              <a:t>W12</a:t>
            </a:r>
            <a:endParaRPr lang="en-US" sz="1200" b="1">
              <a:latin typeface="+mn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96" name="Connecteur droit 95"/>
          <p:cNvCxnSpPr/>
          <p:nvPr/>
        </p:nvCxnSpPr>
        <p:spPr bwMode="auto">
          <a:xfrm>
            <a:off x="2620160" y="5466095"/>
            <a:ext cx="149527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ZoneTexte 86"/>
          <p:cNvSpPr txBox="1">
            <a:spLocks noChangeArrowheads="1"/>
          </p:cNvSpPr>
          <p:nvPr/>
        </p:nvSpPr>
        <p:spPr bwMode="auto">
          <a:xfrm>
            <a:off x="5288789" y="5505182"/>
            <a:ext cx="894797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Genotype</a:t>
            </a:r>
            <a:endParaRPr lang="en-US" sz="1200" b="1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03" name="Connecteur droit 102"/>
          <p:cNvCxnSpPr/>
          <p:nvPr/>
        </p:nvCxnSpPr>
        <p:spPr bwMode="auto">
          <a:xfrm>
            <a:off x="4802633" y="5466095"/>
            <a:ext cx="186710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ZoneTexte 86"/>
          <p:cNvSpPr txBox="1">
            <a:spLocks noChangeArrowheads="1"/>
          </p:cNvSpPr>
          <p:nvPr/>
        </p:nvSpPr>
        <p:spPr bwMode="auto">
          <a:xfrm>
            <a:off x="6873138" y="5505182"/>
            <a:ext cx="859530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Cirrhosis</a:t>
            </a:r>
            <a:endParaRPr lang="en-US" sz="1200" b="1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06" name="Connecteur droit 105"/>
          <p:cNvCxnSpPr/>
          <p:nvPr/>
        </p:nvCxnSpPr>
        <p:spPr bwMode="auto">
          <a:xfrm>
            <a:off x="6831607" y="5466095"/>
            <a:ext cx="94259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Connecteur droit 112"/>
          <p:cNvCxnSpPr/>
          <p:nvPr/>
        </p:nvCxnSpPr>
        <p:spPr bwMode="auto">
          <a:xfrm>
            <a:off x="4964464" y="2057364"/>
            <a:ext cx="3886517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ZoneTexte 114"/>
          <p:cNvSpPr txBox="1"/>
          <p:nvPr/>
        </p:nvSpPr>
        <p:spPr>
          <a:xfrm>
            <a:off x="5149458" y="1700808"/>
            <a:ext cx="3560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mtClean="0">
                <a:latin typeface="+mn-lt"/>
              </a:rPr>
              <a:t>SVR</a:t>
            </a:r>
            <a:r>
              <a:rPr lang="en-US" sz="1400" b="1" baseline="-25000" smtClean="0">
                <a:latin typeface="+mn-lt"/>
              </a:rPr>
              <a:t>12</a:t>
            </a:r>
            <a:r>
              <a:rPr lang="en-US" sz="1400" b="1" smtClean="0">
                <a:latin typeface="+mn-lt"/>
              </a:rPr>
              <a:t> by genotype, cirrhosis and IL28B</a:t>
            </a:r>
            <a:endParaRPr lang="en-US" sz="1400" b="1">
              <a:latin typeface="+mn-lt"/>
            </a:endParaRPr>
          </a:p>
        </p:txBody>
      </p:sp>
      <p:sp>
        <p:nvSpPr>
          <p:cNvPr id="116" name="Line 146"/>
          <p:cNvSpPr>
            <a:spLocks noChangeShapeType="1"/>
          </p:cNvSpPr>
          <p:nvPr/>
        </p:nvSpPr>
        <p:spPr bwMode="auto">
          <a:xfrm flipV="1">
            <a:off x="4754682" y="5161045"/>
            <a:ext cx="4200342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7" name="ZoneTexte 86"/>
          <p:cNvSpPr txBox="1">
            <a:spLocks noChangeArrowheads="1"/>
          </p:cNvSpPr>
          <p:nvPr/>
        </p:nvSpPr>
        <p:spPr bwMode="auto">
          <a:xfrm>
            <a:off x="8149584" y="5505182"/>
            <a:ext cx="603049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IL28B</a:t>
            </a:r>
            <a:endParaRPr lang="en-US" sz="1200" b="1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81" name="Connecteur droit 80"/>
          <p:cNvCxnSpPr/>
          <p:nvPr/>
        </p:nvCxnSpPr>
        <p:spPr bwMode="auto">
          <a:xfrm>
            <a:off x="7979812" y="5466095"/>
            <a:ext cx="94259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ZoneTexte 108"/>
          <p:cNvSpPr txBox="1"/>
          <p:nvPr/>
        </p:nvSpPr>
        <p:spPr>
          <a:xfrm>
            <a:off x="485853" y="5930116"/>
            <a:ext cx="6324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SVR</a:t>
            </a:r>
            <a:r>
              <a:rPr lang="en-US" sz="1400" baseline="-25000" smtClean="0"/>
              <a:t>12</a:t>
            </a:r>
            <a:r>
              <a:rPr lang="en-US" sz="1400" smtClean="0"/>
              <a:t> = 90% (95% CI : 87 -93) : </a:t>
            </a:r>
          </a:p>
          <a:p>
            <a:r>
              <a:rPr lang="en-US" sz="1400" smtClean="0"/>
              <a:t>superiority to adjusted historal SVR</a:t>
            </a:r>
            <a:r>
              <a:rPr lang="en-US" sz="1400" baseline="-25000" smtClean="0"/>
              <a:t>12</a:t>
            </a:r>
            <a:r>
              <a:rPr lang="en-US" sz="1400" smtClean="0"/>
              <a:t> of 60% (two-sided exact test, p &lt; 0.001)</a:t>
            </a:r>
            <a:endParaRPr lang="en-US" sz="1400"/>
          </a:p>
        </p:txBody>
      </p:sp>
      <p:sp>
        <p:nvSpPr>
          <p:cNvPr id="83" name="AutoShape 162"/>
          <p:cNvSpPr>
            <a:spLocks noChangeArrowheads="1"/>
          </p:cNvSpPr>
          <p:nvPr/>
        </p:nvSpPr>
        <p:spPr bwMode="auto">
          <a:xfrm>
            <a:off x="1" y="6548004"/>
            <a:ext cx="94059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NEUTRINO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1" name="ZoneTexte 69"/>
          <p:cNvSpPr txBox="1">
            <a:spLocks noChangeArrowheads="1"/>
          </p:cNvSpPr>
          <p:nvPr/>
        </p:nvSpPr>
        <p:spPr bwMode="auto">
          <a:xfrm>
            <a:off x="6537275" y="6565900"/>
            <a:ext cx="259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2013;368:1878-87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NEUTRINO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SOF + PEG-IFN</a:t>
            </a:r>
            <a:r>
              <a:rPr lang="en-GB" sz="2800" dirty="0">
                <a:latin typeface="Symbol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-2a + RBV</a:t>
            </a:r>
            <a:endParaRPr lang="fr-FR" sz="28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4783711" y="2329681"/>
            <a:ext cx="439544" cy="3125381"/>
            <a:chOff x="4783711" y="2329681"/>
            <a:chExt cx="439544" cy="3125381"/>
          </a:xfrm>
        </p:grpSpPr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4834283" y="2652056"/>
              <a:ext cx="338400" cy="2509860"/>
            </a:xfrm>
            <a:prstGeom prst="rect">
              <a:avLst/>
            </a:prstGeom>
            <a:solidFill>
              <a:srgbClr val="9933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4826191" y="2329681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4826191" y="5178063"/>
              <a:ext cx="354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1a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783711" y="485267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225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5290884" y="2611617"/>
            <a:ext cx="364202" cy="2843445"/>
            <a:chOff x="5365079" y="2611617"/>
            <a:chExt cx="364202" cy="2843445"/>
          </a:xfrm>
        </p:grpSpPr>
        <p:sp>
          <p:nvSpPr>
            <p:cNvPr id="69" name="Rectangle 144"/>
            <p:cNvSpPr>
              <a:spLocks noChangeArrowheads="1"/>
            </p:cNvSpPr>
            <p:nvPr/>
          </p:nvSpPr>
          <p:spPr bwMode="auto">
            <a:xfrm>
              <a:off x="5369887" y="2611617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82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7" name="Rectangle 133"/>
            <p:cNvSpPr>
              <a:spLocks noChangeArrowheads="1"/>
            </p:cNvSpPr>
            <p:nvPr/>
          </p:nvSpPr>
          <p:spPr bwMode="auto">
            <a:xfrm>
              <a:off x="5377979" y="2938567"/>
              <a:ext cx="338400" cy="2224836"/>
            </a:xfrm>
            <a:prstGeom prst="rect">
              <a:avLst/>
            </a:prstGeom>
            <a:solidFill>
              <a:srgbClr val="9933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9" name="Rectangle 40"/>
            <p:cNvSpPr>
              <a:spLocks noChangeArrowheads="1"/>
            </p:cNvSpPr>
            <p:nvPr/>
          </p:nvSpPr>
          <p:spPr bwMode="auto">
            <a:xfrm>
              <a:off x="5365079" y="5178063"/>
              <a:ext cx="3642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1b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5369887" y="48526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66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5741950" y="2153727"/>
            <a:ext cx="354584" cy="3301335"/>
            <a:chOff x="5834785" y="2153727"/>
            <a:chExt cx="354584" cy="3301335"/>
          </a:xfrm>
        </p:grpSpPr>
        <p:sp>
          <p:nvSpPr>
            <p:cNvPr id="42" name="Rectangle 133"/>
            <p:cNvSpPr>
              <a:spLocks noChangeArrowheads="1"/>
            </p:cNvSpPr>
            <p:nvPr/>
          </p:nvSpPr>
          <p:spPr bwMode="auto">
            <a:xfrm>
              <a:off x="5842877" y="2473748"/>
              <a:ext cx="338400" cy="2688168"/>
            </a:xfrm>
            <a:prstGeom prst="rect">
              <a:avLst/>
            </a:prstGeom>
            <a:solidFill>
              <a:srgbClr val="9933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8" name="Rectangle 144"/>
            <p:cNvSpPr>
              <a:spLocks noChangeArrowheads="1"/>
            </p:cNvSpPr>
            <p:nvPr/>
          </p:nvSpPr>
          <p:spPr bwMode="auto">
            <a:xfrm>
              <a:off x="5834785" y="2153727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96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8" name="Rectangle 40"/>
            <p:cNvSpPr>
              <a:spLocks noChangeArrowheads="1"/>
            </p:cNvSpPr>
            <p:nvPr/>
          </p:nvSpPr>
          <p:spPr bwMode="auto">
            <a:xfrm>
              <a:off x="5877265" y="5178063"/>
              <a:ext cx="2696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4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5834785" y="48526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28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7944130" y="2101465"/>
            <a:ext cx="405880" cy="3353597"/>
            <a:chOff x="7896211" y="2101465"/>
            <a:chExt cx="405880" cy="3353597"/>
          </a:xfrm>
        </p:grpSpPr>
        <p:sp>
          <p:nvSpPr>
            <p:cNvPr id="40" name="Rectangle 133"/>
            <p:cNvSpPr>
              <a:spLocks noChangeArrowheads="1"/>
            </p:cNvSpPr>
            <p:nvPr/>
          </p:nvSpPr>
          <p:spPr bwMode="auto">
            <a:xfrm>
              <a:off x="7929951" y="2424218"/>
              <a:ext cx="338400" cy="2737698"/>
            </a:xfrm>
            <a:prstGeom prst="rect">
              <a:avLst/>
            </a:prstGeom>
            <a:solidFill>
              <a:srgbClr val="CC33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7" name="Rectangle 144"/>
            <p:cNvSpPr>
              <a:spLocks noChangeArrowheads="1"/>
            </p:cNvSpPr>
            <p:nvPr/>
          </p:nvSpPr>
          <p:spPr bwMode="auto">
            <a:xfrm>
              <a:off x="7921859" y="2101465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98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>
              <a:off x="7896211" y="5178063"/>
              <a:ext cx="40588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CC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7921859" y="48526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95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6814682" y="2329681"/>
            <a:ext cx="439544" cy="3125381"/>
            <a:chOff x="6786923" y="2329681"/>
            <a:chExt cx="439544" cy="3125381"/>
          </a:xfrm>
        </p:grpSpPr>
        <p:sp>
          <p:nvSpPr>
            <p:cNvPr id="119" name="Rectangle 40"/>
            <p:cNvSpPr>
              <a:spLocks noChangeArrowheads="1"/>
            </p:cNvSpPr>
            <p:nvPr/>
          </p:nvSpPr>
          <p:spPr bwMode="auto">
            <a:xfrm>
              <a:off x="6811770" y="5178063"/>
              <a:ext cx="38985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No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0" name="Rectangle 144"/>
            <p:cNvSpPr>
              <a:spLocks noChangeArrowheads="1"/>
            </p:cNvSpPr>
            <p:nvPr/>
          </p:nvSpPr>
          <p:spPr bwMode="auto">
            <a:xfrm>
              <a:off x="6829403" y="2329681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7" name="Rectangle 133"/>
            <p:cNvSpPr>
              <a:spLocks noChangeArrowheads="1"/>
            </p:cNvSpPr>
            <p:nvPr/>
          </p:nvSpPr>
          <p:spPr bwMode="auto">
            <a:xfrm>
              <a:off x="6837495" y="2652056"/>
              <a:ext cx="338400" cy="2509860"/>
            </a:xfrm>
            <a:prstGeom prst="rect">
              <a:avLst/>
            </a:prstGeom>
            <a:solidFill>
              <a:srgbClr val="CC00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6786923" y="485267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273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8279101" y="2455409"/>
            <a:ext cx="756938" cy="2999653"/>
            <a:chOff x="8325271" y="2455409"/>
            <a:chExt cx="756938" cy="2999653"/>
          </a:xfrm>
        </p:grpSpPr>
        <p:sp>
          <p:nvSpPr>
            <p:cNvPr id="68" name="Rectangle 133"/>
            <p:cNvSpPr>
              <a:spLocks noChangeArrowheads="1"/>
            </p:cNvSpPr>
            <p:nvPr/>
          </p:nvSpPr>
          <p:spPr bwMode="auto">
            <a:xfrm>
              <a:off x="8534540" y="2773975"/>
              <a:ext cx="338400" cy="2387640"/>
            </a:xfrm>
            <a:prstGeom prst="rect">
              <a:avLst/>
            </a:prstGeom>
            <a:solidFill>
              <a:srgbClr val="CC33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8325271" y="5178063"/>
              <a:ext cx="7569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Non-CC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8" name="Rectangle 144"/>
            <p:cNvSpPr>
              <a:spLocks noChangeArrowheads="1"/>
            </p:cNvSpPr>
            <p:nvPr/>
          </p:nvSpPr>
          <p:spPr bwMode="auto">
            <a:xfrm>
              <a:off x="8526448" y="2455409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87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8483968" y="485267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232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7275825" y="2644575"/>
            <a:ext cx="448713" cy="2810487"/>
            <a:chOff x="7302720" y="2644575"/>
            <a:chExt cx="448713" cy="2810487"/>
          </a:xfrm>
        </p:grpSpPr>
        <p:sp>
          <p:nvSpPr>
            <p:cNvPr id="70" name="Rectangle 133"/>
            <p:cNvSpPr>
              <a:spLocks noChangeArrowheads="1"/>
            </p:cNvSpPr>
            <p:nvPr/>
          </p:nvSpPr>
          <p:spPr bwMode="auto">
            <a:xfrm>
              <a:off x="7357876" y="2986902"/>
              <a:ext cx="338400" cy="2179261"/>
            </a:xfrm>
            <a:prstGeom prst="rect">
              <a:avLst/>
            </a:prstGeom>
            <a:solidFill>
              <a:srgbClr val="CC00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7302720" y="5178063"/>
              <a:ext cx="4487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Yes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1" name="Rectangle 144"/>
            <p:cNvSpPr>
              <a:spLocks noChangeArrowheads="1"/>
            </p:cNvSpPr>
            <p:nvPr/>
          </p:nvSpPr>
          <p:spPr bwMode="auto">
            <a:xfrm>
              <a:off x="7349784" y="2644575"/>
              <a:ext cx="3545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80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7349784" y="486997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54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6207445" y="2045859"/>
            <a:ext cx="420307" cy="3409203"/>
            <a:chOff x="6207445" y="2045859"/>
            <a:chExt cx="420307" cy="3409203"/>
          </a:xfrm>
        </p:grpSpPr>
        <p:sp>
          <p:nvSpPr>
            <p:cNvPr id="111" name="Rectangle 133"/>
            <p:cNvSpPr>
              <a:spLocks noChangeArrowheads="1"/>
            </p:cNvSpPr>
            <p:nvPr/>
          </p:nvSpPr>
          <p:spPr bwMode="auto">
            <a:xfrm>
              <a:off x="6248399" y="2396490"/>
              <a:ext cx="338400" cy="2767897"/>
            </a:xfrm>
            <a:prstGeom prst="rect">
              <a:avLst/>
            </a:prstGeom>
            <a:solidFill>
              <a:srgbClr val="993366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2" name="Rectangle 144"/>
            <p:cNvSpPr>
              <a:spLocks noChangeArrowheads="1"/>
            </p:cNvSpPr>
            <p:nvPr/>
          </p:nvSpPr>
          <p:spPr bwMode="auto">
            <a:xfrm>
              <a:off x="6207445" y="2045859"/>
              <a:ext cx="4203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100</a:t>
              </a:r>
              <a:endParaRPr lang="en-US" sz="1200" b="1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4" name="Rectangle 40"/>
            <p:cNvSpPr>
              <a:spLocks noChangeArrowheads="1"/>
            </p:cNvSpPr>
            <p:nvPr/>
          </p:nvSpPr>
          <p:spPr bwMode="auto">
            <a:xfrm>
              <a:off x="6214659" y="5178063"/>
              <a:ext cx="40588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US" sz="1200" b="1" smtClean="0">
                  <a:solidFill>
                    <a:srgbClr val="000066"/>
                  </a:solidFill>
                  <a:latin typeface="+mn-lt"/>
                  <a:ea typeface="Arial" pitchFamily="-1" charset="0"/>
                  <a:cs typeface="Arial" pitchFamily="-1" charset="0"/>
                </a:rPr>
                <a:t>5-6</a:t>
              </a:r>
              <a:endParaRPr lang="en-US" sz="1200" b="1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6282786" y="485267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mtClean="0">
                  <a:solidFill>
                    <a:schemeClr val="bg1"/>
                  </a:solidFill>
                  <a:latin typeface="+mn-lt"/>
                </a:rPr>
                <a:t>7</a:t>
              </a:r>
              <a:endParaRPr lang="en-US" sz="1200" b="1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17" name="Rectangle 135"/>
          <p:cNvSpPr>
            <a:spLocks noChangeArrowheads="1"/>
          </p:cNvSpPr>
          <p:nvPr/>
        </p:nvSpPr>
        <p:spPr bwMode="auto">
          <a:xfrm>
            <a:off x="315097" y="5029145"/>
            <a:ext cx="849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0</a:t>
            </a:r>
            <a:endParaRPr lang="en-US" sz="1200">
              <a:solidFill>
                <a:srgbClr val="000066"/>
              </a:solidFill>
              <a:latin typeface="+mn-lt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68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478886"/>
              </p:ext>
            </p:extLst>
          </p:nvPr>
        </p:nvGraphicFramePr>
        <p:xfrm>
          <a:off x="731717" y="3712715"/>
          <a:ext cx="7656707" cy="121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596"/>
                <a:gridCol w="2281446"/>
                <a:gridCol w="1384665"/>
              </a:tblGrid>
              <a:tr h="293306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OR (95% CI)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66"/>
                          </a:solidFill>
                        </a:rPr>
                        <a:t>p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3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Cirrhosis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(no vs 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3.92 (1.66 – 9.27)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0.0018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3306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IL28B (CC vs 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non-CC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7.99 (1.82 – 35.17)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0.006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306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RBV 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exposure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, mg/kg/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day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1.38</a:t>
                      </a:r>
                      <a:r>
                        <a:rPr lang="fr-FR" sz="1400" b="1" baseline="0" dirty="0" smtClean="0">
                          <a:solidFill>
                            <a:srgbClr val="000066"/>
                          </a:solidFill>
                        </a:rPr>
                        <a:t> (1.15 – 1.66)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0.0005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48004"/>
            <a:ext cx="94059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NEUTRINO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537275" y="6565900"/>
            <a:ext cx="259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2013;368:1878-87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NEUTRINO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SOF + PEG-IFN</a:t>
            </a:r>
            <a:r>
              <a:rPr lang="en-GB" sz="2800" dirty="0">
                <a:latin typeface="Symbol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-2a + RBV</a:t>
            </a:r>
            <a:endParaRPr lang="fr-FR" sz="2800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539750" y="1268760"/>
            <a:ext cx="835183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kern="0" dirty="0" err="1" smtClean="0"/>
              <a:t>Virologic</a:t>
            </a:r>
            <a:r>
              <a:rPr lang="en-US" kern="0" dirty="0" smtClean="0"/>
              <a:t> breakthrough during treatment : none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kern="0" dirty="0" smtClean="0"/>
              <a:t>Relapse in patients with HCV RNA &lt; 25 IU/ml at end of completed treatment : 28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kern="0" dirty="0" smtClean="0"/>
              <a:t>25/320 (8%) in patients who completed treatment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kern="0" dirty="0" smtClean="0"/>
              <a:t>3/6 (50%) in patients who did not complete treatment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kern="0" dirty="0" smtClean="0"/>
              <a:t>Multivariate analysis of factors associated with SVR</a:t>
            </a:r>
            <a:r>
              <a:rPr lang="en-US" kern="0" baseline="-25000" dirty="0" smtClean="0"/>
              <a:t>12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 bwMode="auto">
          <a:xfrm>
            <a:off x="539750" y="5085184"/>
            <a:ext cx="835183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kern="0" dirty="0"/>
              <a:t>Resistance testing (sequencing)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kern="0" dirty="0"/>
              <a:t>28 </a:t>
            </a:r>
            <a:r>
              <a:rPr lang="en-US" kern="0" dirty="0" smtClean="0"/>
              <a:t>relapse</a:t>
            </a:r>
            <a:endParaRPr lang="en-US" kern="0" dirty="0"/>
          </a:p>
          <a:p>
            <a:pPr lvl="2">
              <a:spcBef>
                <a:spcPts val="0"/>
              </a:spcBef>
              <a:spcAft>
                <a:spcPts val="400"/>
              </a:spcAft>
            </a:pPr>
            <a:r>
              <a:rPr lang="en-US" kern="0" dirty="0"/>
              <a:t>No SOF-associated mutation (S282T)</a:t>
            </a:r>
          </a:p>
          <a:p>
            <a:pPr lvl="2">
              <a:spcBef>
                <a:spcPts val="0"/>
              </a:spcBef>
              <a:spcAft>
                <a:spcPts val="400"/>
              </a:spcAft>
            </a:pPr>
            <a:r>
              <a:rPr lang="en-US" kern="0" dirty="0"/>
              <a:t>2 NS5B substitutions in &gt; 2 subjects (no change in susceptibility to SOF)</a:t>
            </a:r>
          </a:p>
        </p:txBody>
      </p:sp>
    </p:spTree>
    <p:extLst>
      <p:ext uri="{BB962C8B-B14F-4D97-AF65-F5344CB8AC3E}">
        <p14:creationId xmlns:p14="http://schemas.microsoft.com/office/powerpoint/2010/main" val="54454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NEUTRINO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SOF + PEG-IFN</a:t>
            </a:r>
            <a:r>
              <a:rPr lang="en-GB" sz="2800" dirty="0">
                <a:latin typeface="Symbol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-2a + RBV</a:t>
            </a:r>
            <a:endParaRPr lang="fr-FR" sz="2800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917271"/>
              </p:ext>
            </p:extLst>
          </p:nvPr>
        </p:nvGraphicFramePr>
        <p:xfrm>
          <a:off x="386571" y="1593198"/>
          <a:ext cx="8351467" cy="4869096"/>
        </p:xfrm>
        <a:graphic>
          <a:graphicData uri="http://schemas.openxmlformats.org/drawingml/2006/table">
            <a:tbl>
              <a:tblPr/>
              <a:tblGrid>
                <a:gridCol w="3889174"/>
                <a:gridCol w="4462293"/>
              </a:tblGrid>
              <a:tr h="46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PEF-IFN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mbol" charset="2"/>
                          <a:ea typeface="ＭＳ Ｐゴシック" pitchFamily="-109" charset="-128"/>
                          <a:cs typeface="Symbol" charset="2"/>
                        </a:rPr>
                        <a:t>a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+ RBV, N = 327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frequent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Influenza-like illness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Chills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Myalgia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9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343" marR="90343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48004"/>
            <a:ext cx="94059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NEUTRINO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537275" y="6565900"/>
            <a:ext cx="259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2013;368:1878-87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06915" y="1128713"/>
            <a:ext cx="29327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</a:p>
        </p:txBody>
      </p:sp>
    </p:spTree>
    <p:extLst>
      <p:ext uri="{BB962C8B-B14F-4D97-AF65-F5344CB8AC3E}">
        <p14:creationId xmlns:p14="http://schemas.microsoft.com/office/powerpoint/2010/main" val="2849016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NEUTRINO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SOF + PEG-IFN</a:t>
            </a:r>
            <a:r>
              <a:rPr lang="en-GB" sz="2800" dirty="0">
                <a:latin typeface="Symbol"/>
                <a:ea typeface="ＭＳ Ｐゴシック" pitchFamily="-1" charset="-128"/>
                <a:cs typeface="ＭＳ Ｐゴシック" pitchFamily="-1" charset="-128"/>
              </a:rPr>
              <a:t>a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-2a + RBV</a:t>
            </a:r>
            <a:endParaRPr lang="fr-FR" sz="2800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2"/>
              </a:spcBef>
              <a:spcAft>
                <a:spcPts val="600"/>
              </a:spcAft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this open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-label, single-group study of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SOF +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PEG-IFN and RBV in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previously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untreated patients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with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HCV genotype 1 or 4 infection, a SVR of 90% at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weeks was obtained</a:t>
            </a:r>
          </a:p>
          <a:p>
            <a:pPr lvl="2">
              <a:spcBef>
                <a:spcPts val="302"/>
              </a:spcBef>
              <a:spcAft>
                <a:spcPts val="600"/>
              </a:spcAft>
            </a:pPr>
            <a:r>
              <a:rPr lang="en-US" sz="1800" dirty="0" smtClean="0"/>
              <a:t>In patients with genotype 1 infection who had cirrhosis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8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 was </a:t>
            </a:r>
            <a:r>
              <a:rPr lang="en-US" sz="1800" dirty="0" smtClean="0"/>
              <a:t>lower than for patients without cirrhosis (81% </a:t>
            </a:r>
            <a:r>
              <a:rPr lang="en-US" sz="1800" dirty="0" err="1" smtClean="0"/>
              <a:t>vs</a:t>
            </a:r>
            <a:r>
              <a:rPr lang="en-US" sz="1800" dirty="0" smtClean="0"/>
              <a:t> 92%)</a:t>
            </a:r>
          </a:p>
          <a:p>
            <a:pPr lvl="1">
              <a:spcBef>
                <a:spcPts val="302"/>
              </a:spcBef>
              <a:spcAft>
                <a:spcPts val="600"/>
              </a:spcAft>
            </a:pPr>
            <a:r>
              <a:rPr lang="en-US" sz="2000" dirty="0" smtClean="0"/>
              <a:t>Patients with genotype 1, 4</a:t>
            </a:r>
            <a:r>
              <a:rPr lang="en-US" sz="2000" smtClean="0"/>
              <a:t>, </a:t>
            </a:r>
            <a:r>
              <a:rPr lang="en-US" sz="2000" smtClean="0"/>
              <a:t>5, or </a:t>
            </a:r>
            <a:r>
              <a:rPr lang="en-US" sz="2000" dirty="0" smtClean="0"/>
              <a:t>6 infection who received 12 weeks of SOF + PEG-IFN + RBV had a very low rate of treatment discontinuation (2%)</a:t>
            </a:r>
          </a:p>
          <a:p>
            <a:pPr lvl="1">
              <a:spcBef>
                <a:spcPts val="302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No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resistance was detected in patients who did not have a sustained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response</a:t>
            </a:r>
          </a:p>
          <a:p>
            <a:pPr lvl="2">
              <a:spcBef>
                <a:spcPts val="302"/>
              </a:spcBef>
              <a:spcAft>
                <a:spcPts val="600"/>
              </a:spcAft>
            </a:pPr>
            <a:endParaRPr lang="en-US" sz="4000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1" y="6548004"/>
            <a:ext cx="94059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NEUTRINO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37275" y="6565900"/>
            <a:ext cx="259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NEJM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2013;368:1878-87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0144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802</Words>
  <Application>Microsoft Macintosh PowerPoint</Application>
  <PresentationFormat>Présentation à l'écran (4:3)</PresentationFormat>
  <Paragraphs>188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NEUTRINO Study: SOF + PEG-IFNa-2a + RBV</vt:lpstr>
      <vt:lpstr>NEUTRINO Study: SOF + PEG-IFNa-2a + RBV</vt:lpstr>
      <vt:lpstr>NEUTRINO Study: SOF + PEG-IFNa-2a + RBV</vt:lpstr>
      <vt:lpstr>NEUTRINO Study: SOF + PEG-IFNa-2a + RBV</vt:lpstr>
      <vt:lpstr>NEUTRINO Study: SOF + PEG-IFNa-2a + RBV</vt:lpstr>
      <vt:lpstr>NEUTRINO Study: SOF + PEG-IFNa-2a + RBV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108</cp:revision>
  <dcterms:created xsi:type="dcterms:W3CDTF">2015-05-24T21:56:52Z</dcterms:created>
  <dcterms:modified xsi:type="dcterms:W3CDTF">2015-07-08T21:18:53Z</dcterms:modified>
</cp:coreProperties>
</file>