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90" r:id="rId4"/>
    <p:sldId id="28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DDDDDD"/>
    <a:srgbClr val="FFC000"/>
    <a:srgbClr val="000066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 varScale="1">
        <p:scale>
          <a:sx n="101" d="100"/>
          <a:sy n="101" d="100"/>
        </p:scale>
        <p:origin x="-128" y="-896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09/07/15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35" name="AutoShape 162"/>
          <p:cNvSpPr>
            <a:spLocks noChangeArrowheads="1"/>
          </p:cNvSpPr>
          <p:nvPr/>
        </p:nvSpPr>
        <p:spPr bwMode="auto">
          <a:xfrm>
            <a:off x="0" y="6570663"/>
            <a:ext cx="1475656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36" name="ZoneTexte 23"/>
          <p:cNvSpPr txBox="1">
            <a:spLocks noChangeArrowheads="1"/>
          </p:cNvSpPr>
          <p:nvPr/>
        </p:nvSpPr>
        <p:spPr bwMode="auto">
          <a:xfrm>
            <a:off x="51355" y="6581775"/>
            <a:ext cx="20003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NIAID ERADICATE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4134798" y="1360125"/>
            <a:ext cx="1157282" cy="60590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squar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4355976" y="3124200"/>
            <a:ext cx="791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6896835" y="2304799"/>
            <a:ext cx="0" cy="120040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588224" y="17695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90600" y="1950463"/>
            <a:ext cx="4193368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</a:t>
            </a: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Treatment 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HIV infection on stable ART ≥ 8 weeks and HIV RNA &lt; 50 c/ml and CD4 ≥ 100/mm</a:t>
            </a:r>
            <a:r>
              <a:rPr lang="en-GB" sz="16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o</a:t>
            </a: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r no ART and CD4 ≥ 500/mm</a:t>
            </a:r>
            <a:r>
              <a:rPr lang="en-GB" sz="1600" b="1" baseline="30000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endParaRPr lang="en-GB" sz="1600" b="1" baseline="30000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093187" y="6562724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Osinusi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A. JAMA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; 313:1232-9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771800" y="4437112"/>
            <a:ext cx="5277193" cy="594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72"/>
              </a:spcBef>
              <a:buClr>
                <a:srgbClr val="CC3300"/>
              </a:buClr>
            </a:pP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Acceptable ARV : FTC/TDF + EFV or RAL or RPV</a:t>
            </a:r>
          </a:p>
          <a:p>
            <a:pPr marL="800100" lvl="1" indent="-342900">
              <a:spcBef>
                <a:spcPts val="72"/>
              </a:spcBef>
              <a:buClr>
                <a:srgbClr val="CC3300"/>
              </a:buClr>
            </a:pP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LDV/SOF 90mg/400 mg : 1 </a:t>
            </a:r>
            <a:r>
              <a:rPr lang="fr-FR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pill</a:t>
            </a: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fr-FR" sz="1600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231640" y="5157192"/>
            <a:ext cx="865187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  <a:endParaRPr lang="en-GB" sz="2800" b="1" dirty="0" smtClean="0">
              <a:solidFill>
                <a:srgbClr val="0070C0"/>
              </a:solidFill>
              <a:latin typeface="Calibri" pitchFamily="-84" charset="0"/>
            </a:endParaRP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GB" dirty="0" smtClean="0">
                <a:solidFill>
                  <a:srgbClr val="000066"/>
                </a:solidFill>
              </a:rPr>
              <a:t>Primary endpoint : SVR</a:t>
            </a:r>
            <a:r>
              <a:rPr lang="en-GB" baseline="-25000" dirty="0" smtClean="0">
                <a:solidFill>
                  <a:srgbClr val="000066"/>
                </a:solidFill>
              </a:rPr>
              <a:t>12 </a:t>
            </a:r>
            <a:r>
              <a:rPr lang="en-GB" dirty="0" smtClean="0">
                <a:solidFill>
                  <a:srgbClr val="000066"/>
                </a:solidFill>
              </a:rPr>
              <a:t>(HCV RNA &lt; </a:t>
            </a:r>
            <a:r>
              <a:rPr lang="en-GB" dirty="0" smtClean="0"/>
              <a:t>12</a:t>
            </a:r>
            <a:r>
              <a:rPr lang="en-GB" dirty="0" smtClean="0">
                <a:solidFill>
                  <a:srgbClr val="000066"/>
                </a:solidFill>
              </a:rPr>
              <a:t> IU/ml) </a:t>
            </a:r>
            <a:r>
              <a:rPr lang="en-GB" dirty="0" smtClean="0"/>
              <a:t>by intention to treat, with 2-sided 95% CI</a:t>
            </a:r>
            <a:endParaRPr lang="en-GB" dirty="0" smtClean="0">
              <a:solidFill>
                <a:srgbClr val="000066"/>
              </a:solidFill>
            </a:endParaRPr>
          </a:p>
        </p:txBody>
      </p:sp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17901"/>
              </p:ext>
            </p:extLst>
          </p:nvPr>
        </p:nvGraphicFramePr>
        <p:xfrm>
          <a:off x="5152256" y="2819400"/>
          <a:ext cx="1724000" cy="609602"/>
        </p:xfrm>
        <a:graphic>
          <a:graphicData uri="http://schemas.openxmlformats.org/drawingml/2006/table">
            <a:tbl>
              <a:tblPr/>
              <a:tblGrid>
                <a:gridCol w="1724000"/>
              </a:tblGrid>
              <a:tr h="60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" name="ZoneTexte 43"/>
          <p:cNvSpPr txBox="1"/>
          <p:nvPr/>
        </p:nvSpPr>
        <p:spPr>
          <a:xfrm>
            <a:off x="8159239" y="2895600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6876256" y="3100049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4352781" y="278564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</a:rPr>
              <a:t>50</a:t>
            </a:r>
            <a:endParaRPr lang="en-GB" sz="1600" b="1" dirty="0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  <p:cxnSp>
        <p:nvCxnSpPr>
          <p:cNvPr id="67" name="Connecteur droit 66"/>
          <p:cNvCxnSpPr>
            <a:cxnSpLocks noChangeShapeType="1"/>
          </p:cNvCxnSpPr>
          <p:nvPr/>
        </p:nvCxnSpPr>
        <p:spPr bwMode="auto">
          <a:xfrm rot="5400000">
            <a:off x="4505332" y="2148061"/>
            <a:ext cx="400050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19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NIAID ERADICATE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 1 in HIV co-infection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NIAID ERADICATE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LDV/SOF for genotype 1 in HIV co-infection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18336843"/>
              </p:ext>
            </p:extLst>
          </p:nvPr>
        </p:nvGraphicFramePr>
        <p:xfrm>
          <a:off x="468503" y="1658938"/>
          <a:ext cx="8162840" cy="4912500"/>
        </p:xfrm>
        <a:graphic>
          <a:graphicData uri="http://schemas.openxmlformats.org/drawingml/2006/table">
            <a:tbl>
              <a:tblPr/>
              <a:tblGrid>
                <a:gridCol w="4778464"/>
                <a:gridCol w="3384376"/>
              </a:tblGrid>
              <a:tr h="311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BMI, kg/m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78% / 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8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CD4 cells/mm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&lt; 200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200-350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≥ 350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No 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ART : EFV / RAL / RPV / RAL + RPV / RAL + EFV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30% / 20% / 13% / 11% / 4% / 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HCV RNA &lt; 12 IU/ml on treatment : W4 / W8 / W12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100% / 100% / 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49/50 (98%)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Relapse,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"/>
                        </a:rPr>
                        <a:t>1 (2%) = genotype 1b, IL28B TT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Resistance testing (deep sequencing) in relapse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NS5A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NS5B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"/>
                        </a:rPr>
                        <a:t>baseline : Y93H, relapse : Y93H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"/>
                        </a:rPr>
                        <a:t>No S282T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12241" y="1246620"/>
            <a:ext cx="4906856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</a:t>
            </a:r>
          </a:p>
        </p:txBody>
      </p:sp>
      <p:sp>
        <p:nvSpPr>
          <p:cNvPr id="6" name="ZoneTexte 23"/>
          <p:cNvSpPr txBox="1">
            <a:spLocks noChangeArrowheads="1"/>
          </p:cNvSpPr>
          <p:nvPr/>
        </p:nvSpPr>
        <p:spPr bwMode="auto">
          <a:xfrm>
            <a:off x="51355" y="6581775"/>
            <a:ext cx="20003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NIAID ERADICATE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093187" y="6562724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Osinusi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A. JAMA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; 313:1232-9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NIAID ERADICATE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 1 in HIV co-infection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US" sz="2400" b="1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Serious adverse events : 1 (pneumonia)</a:t>
            </a:r>
          </a:p>
          <a:p>
            <a:pPr lvl="1">
              <a:spcBef>
                <a:spcPts val="300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No 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d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iscontinuation due to adverse event</a:t>
            </a:r>
          </a:p>
          <a:p>
            <a:pPr lvl="1">
              <a:spcBef>
                <a:spcPts val="300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Common adverse events, mostly grade 1 :</a:t>
            </a:r>
          </a:p>
          <a:p>
            <a:pPr lvl="2">
              <a:spcBef>
                <a:spcPts val="30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Nasal congestion 16%)</a:t>
            </a:r>
          </a:p>
          <a:p>
            <a:pPr lvl="2">
              <a:spcBef>
                <a:spcPts val="30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Myalgia (14%)</a:t>
            </a:r>
          </a:p>
          <a:p>
            <a:pPr lvl="2">
              <a:spcBef>
                <a:spcPts val="30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Headache (10%)</a:t>
            </a:r>
          </a:p>
          <a:p>
            <a:pPr lvl="2">
              <a:spcBef>
                <a:spcPts val="30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Fatigue (10%)</a:t>
            </a:r>
          </a:p>
          <a:p>
            <a:pPr lvl="2">
              <a:spcBef>
                <a:spcPts val="30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Diarrhea (8%)</a:t>
            </a:r>
          </a:p>
          <a:p>
            <a:pPr lvl="2">
              <a:spcBef>
                <a:spcPts val="30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Nausea (</a:t>
            </a:r>
            <a:r>
              <a:rPr lang="en-US" sz="1800">
                <a:ea typeface="ＭＳ Ｐゴシック" pitchFamily="-1" charset="-128"/>
                <a:cs typeface="ＭＳ Ｐゴシック" pitchFamily="-1" charset="-128"/>
              </a:rPr>
              <a:t>6</a:t>
            </a: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%</a:t>
            </a:r>
            <a:r>
              <a:rPr lang="en-US" sz="180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2">
              <a:spcBef>
                <a:spcPts val="30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Constipation (6%)</a:t>
            </a:r>
          </a:p>
          <a:p>
            <a:pPr lvl="2">
              <a:spcBef>
                <a:spcPts val="30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Urinary tract infection (6%)</a:t>
            </a:r>
          </a:p>
          <a:p>
            <a:pPr lvl="1">
              <a:spcBef>
                <a:spcPts val="300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Grade 4 events : 4 (pneumonia, decrease neutrophil count, elevated AST, CK elevation)</a:t>
            </a:r>
          </a:p>
          <a:p>
            <a:pPr lvl="1">
              <a:spcBef>
                <a:spcPts val="300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No significant changes in serum creatinine or eGFR</a:t>
            </a:r>
          </a:p>
        </p:txBody>
      </p:sp>
      <p:sp>
        <p:nvSpPr>
          <p:cNvPr id="4" name="ZoneTexte 23"/>
          <p:cNvSpPr txBox="1">
            <a:spLocks noChangeArrowheads="1"/>
          </p:cNvSpPr>
          <p:nvPr/>
        </p:nvSpPr>
        <p:spPr bwMode="auto">
          <a:xfrm>
            <a:off x="51355" y="6581775"/>
            <a:ext cx="20003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NIAID ERADICATE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093187" y="6562724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Osinusi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A. JAMA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; 313:1232-9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NIAID ERADICATE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 1 in HIV co-infection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In this open-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label, uncontrolled, non randomised study, LDV/SOF single tablet regimen was associated with high rates 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of SVR in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patients with 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HCV genotype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1 and HIV co-infection, 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similar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to that observed inpatients monoinfected with HCV genotype 1</a:t>
            </a:r>
          </a:p>
          <a:p>
            <a:pPr lvl="1">
              <a:spcBef>
                <a:spcPts val="600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Most 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adverse events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were 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mild (grade 1-2) and clinically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manageable</a:t>
            </a:r>
          </a:p>
          <a:p>
            <a:pPr lvl="1">
              <a:spcBef>
                <a:spcPts val="600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Limitations</a:t>
            </a:r>
          </a:p>
          <a:p>
            <a:pPr lvl="2">
              <a:spcBef>
                <a:spcPts val="60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Low sample size</a:t>
            </a:r>
          </a:p>
          <a:p>
            <a:pPr lvl="2">
              <a:spcBef>
                <a:spcPts val="60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Exclusion of cirrhosis</a:t>
            </a:r>
          </a:p>
          <a:p>
            <a:pPr lvl="2">
              <a:spcBef>
                <a:spcPts val="60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Restriction in antiretroviral regimen (exclusion of PI and NNRTI)</a:t>
            </a:r>
          </a:p>
          <a:p>
            <a:pPr lvl="2">
              <a:spcBef>
                <a:spcPts val="60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Exclusion of patients with low CD4 cell counts</a:t>
            </a:r>
          </a:p>
        </p:txBody>
      </p:sp>
      <p:sp>
        <p:nvSpPr>
          <p:cNvPr id="4" name="ZoneTexte 23"/>
          <p:cNvSpPr txBox="1">
            <a:spLocks noChangeArrowheads="1"/>
          </p:cNvSpPr>
          <p:nvPr/>
        </p:nvSpPr>
        <p:spPr bwMode="auto">
          <a:xfrm>
            <a:off x="51355" y="6581775"/>
            <a:ext cx="20003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NIAID ERADICATE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093187" y="6562724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Osinusi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A. JAMA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; 313:1232-9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2012</TotalTime>
  <Words>559</Words>
  <Application>Microsoft Macintosh PowerPoint</Application>
  <PresentationFormat>Présentation à l'écran (4:3)</PresentationFormat>
  <Paragraphs>97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 </vt:lpstr>
      <vt:lpstr>NIAID ERADICATE Study: LDV/SOF  for genotype 1 in HIV co-infection</vt:lpstr>
      <vt:lpstr>NIAID ERADICATE Study: LDV/SOF for genotype 1 in HIV co-infection</vt:lpstr>
      <vt:lpstr>NIAID ERADICATE Study: LDV/SOF  for genotype 1 in HIV co-infection</vt:lpstr>
      <vt:lpstr>NIAID ERADICATE Study: LDV/SOF  for genotype 1 in HIV co-infection</vt:lpstr>
    </vt:vector>
  </TitlesOfParts>
  <Manager/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keywords/>
  <dc:description/>
  <cp:lastModifiedBy>Utilisateur de Microsoft Office</cp:lastModifiedBy>
  <cp:revision>108</cp:revision>
  <dcterms:created xsi:type="dcterms:W3CDTF">2015-05-24T21:56:52Z</dcterms:created>
  <dcterms:modified xsi:type="dcterms:W3CDTF">2015-07-08T22:59:49Z</dcterms:modified>
  <cp:category/>
</cp:coreProperties>
</file>