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2" r:id="rId2"/>
    <p:sldId id="293" r:id="rId3"/>
    <p:sldId id="294" r:id="rId4"/>
    <p:sldId id="295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CC6600"/>
    <a:srgbClr val="333399"/>
    <a:srgbClr val="000066"/>
    <a:srgbClr val="FFC000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>
        <p:scale>
          <a:sx n="120" d="100"/>
          <a:sy n="120" d="100"/>
        </p:scale>
        <p:origin x="-2124" y="204"/>
      </p:cViewPr>
      <p:guideLst>
        <p:guide orient="horz" pos="104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04/12/2015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8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436985" y="2851304"/>
            <a:ext cx="683999" cy="158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358348"/>
              </p:ext>
            </p:extLst>
          </p:nvPr>
        </p:nvGraphicFramePr>
        <p:xfrm>
          <a:off x="4237974" y="3494836"/>
          <a:ext cx="2724820" cy="582236"/>
        </p:xfrm>
        <a:graphic>
          <a:graphicData uri="http://schemas.openxmlformats.org/drawingml/2006/table">
            <a:tbl>
              <a:tblPr/>
              <a:tblGrid>
                <a:gridCol w="2724820"/>
              </a:tblGrid>
              <a:tr h="582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90/400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820434" y="1477184"/>
            <a:ext cx="1967590" cy="1032617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Non-randomised</a:t>
            </a:r>
          </a:p>
          <a:p>
            <a:pPr algn="ctr" defTabSz="914400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6" name="Rectangle 8"/>
          <p:cNvSpPr>
            <a:spLocks noChangeArrowheads="1"/>
          </p:cNvSpPr>
          <p:nvPr/>
        </p:nvSpPr>
        <p:spPr bwMode="auto">
          <a:xfrm>
            <a:off x="3491996" y="3429000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21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6990588" y="2012981"/>
            <a:ext cx="0" cy="215999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0" name="Oval 110"/>
          <p:cNvSpPr>
            <a:spLocks noChangeArrowheads="1"/>
          </p:cNvSpPr>
          <p:nvPr/>
        </p:nvSpPr>
        <p:spPr bwMode="auto">
          <a:xfrm>
            <a:off x="6683629" y="147905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32" name="Connecteur droit 31"/>
          <p:cNvCxnSpPr/>
          <p:nvPr/>
        </p:nvCxnSpPr>
        <p:spPr bwMode="auto">
          <a:xfrm>
            <a:off x="7030808" y="3786695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ZoneTexte 36"/>
          <p:cNvSpPr txBox="1"/>
          <p:nvPr/>
        </p:nvSpPr>
        <p:spPr>
          <a:xfrm>
            <a:off x="8428882" y="3617418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131970" y="3787491"/>
            <a:ext cx="1151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AutoShape 162"/>
          <p:cNvSpPr>
            <a:spLocks noChangeArrowheads="1"/>
          </p:cNvSpPr>
          <p:nvPr/>
        </p:nvSpPr>
        <p:spPr bwMode="auto">
          <a:xfrm>
            <a:off x="0" y="6548004"/>
            <a:ext cx="1583629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NIAID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SYNERGY GT4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ZoneTexte 69"/>
          <p:cNvSpPr txBox="1">
            <a:spLocks noChangeArrowheads="1"/>
          </p:cNvSpPr>
          <p:nvPr/>
        </p:nvSpPr>
        <p:spPr bwMode="auto">
          <a:xfrm>
            <a:off x="5493014" y="6565900"/>
            <a:ext cx="36430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Kohli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A. Lancet Infect Dis. 2015 Sep;15(9):1049-54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47107" y="2788092"/>
            <a:ext cx="2984740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Genotype 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Treatment-naïve or experienced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</a:t>
            </a: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GB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5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6" name="Espace réservé du contenu 2"/>
          <p:cNvSpPr>
            <a:spLocks/>
          </p:cNvSpPr>
          <p:nvPr/>
        </p:nvSpPr>
        <p:spPr bwMode="auto">
          <a:xfrm>
            <a:off x="222675" y="5348726"/>
            <a:ext cx="8651875" cy="88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  <a:endParaRPr lang="en-GB" sz="2800" b="1" dirty="0" smtClean="0">
              <a:solidFill>
                <a:srgbClr val="0070C0"/>
              </a:solidFill>
              <a:latin typeface="Calibri" pitchFamily="-84" charset="0"/>
            </a:endParaRP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dirty="0"/>
              <a:t>SVR</a:t>
            </a:r>
            <a:r>
              <a:rPr lang="en-US" baseline="-25000" dirty="0"/>
              <a:t>12</a:t>
            </a:r>
            <a:r>
              <a:rPr lang="en-US" dirty="0"/>
              <a:t> </a:t>
            </a:r>
            <a:r>
              <a:rPr lang="en-US"/>
              <a:t>(</a:t>
            </a:r>
            <a:r>
              <a:rPr lang="en-US" smtClean="0"/>
              <a:t>HCV </a:t>
            </a:r>
            <a:r>
              <a:rPr lang="en-US" dirty="0"/>
              <a:t>RNA &lt; 12 IU</a:t>
            </a:r>
            <a:r>
              <a:rPr lang="en-US" dirty="0" smtClean="0"/>
              <a:t>/ml)</a:t>
            </a:r>
            <a:r>
              <a:rPr lang="en-US" dirty="0"/>
              <a:t>, with 95% CI, by intention-to-treat analysis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NIAID SYNERGY </a:t>
            </a:r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GT4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genotype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4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251520" y="4921423"/>
            <a:ext cx="6007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Stopping</a:t>
            </a:r>
            <a:r>
              <a:rPr lang="fr-FR" sz="1400" dirty="0" smtClean="0"/>
              <a:t> </a:t>
            </a:r>
            <a:r>
              <a:rPr lang="fr-FR" sz="1400" dirty="0" err="1" smtClean="0"/>
              <a:t>rule</a:t>
            </a:r>
            <a:r>
              <a:rPr lang="fr-FR" sz="1400" dirty="0" smtClean="0"/>
              <a:t> : HCV RNA </a:t>
            </a:r>
            <a:r>
              <a:rPr lang="fr-FR" sz="1400" dirty="0" err="1" smtClean="0"/>
              <a:t>detectable</a:t>
            </a:r>
            <a:r>
              <a:rPr lang="fr-FR" sz="1400" dirty="0" smtClean="0"/>
              <a:t> </a:t>
            </a:r>
            <a:r>
              <a:rPr lang="fr-FR" sz="1400" dirty="0" err="1" smtClean="0"/>
              <a:t>with</a:t>
            </a:r>
            <a:r>
              <a:rPr lang="fr-FR" sz="1400" dirty="0" smtClean="0"/>
              <a:t> &lt; 2 log</a:t>
            </a:r>
            <a:r>
              <a:rPr lang="fr-FR" sz="1400" baseline="-25000" dirty="0" smtClean="0"/>
              <a:t>10</a:t>
            </a:r>
            <a:r>
              <a:rPr lang="fr-FR" sz="1400" dirty="0" smtClean="0"/>
              <a:t> IU/ml </a:t>
            </a:r>
            <a:r>
              <a:rPr lang="fr-FR" sz="1400" dirty="0" err="1" smtClean="0"/>
              <a:t>reduction</a:t>
            </a:r>
            <a:r>
              <a:rPr lang="fr-FR" sz="1400" dirty="0" smtClean="0"/>
              <a:t> </a:t>
            </a:r>
            <a:r>
              <a:rPr lang="fr-FR" sz="1400" dirty="0" err="1" smtClean="0"/>
              <a:t>at</a:t>
            </a:r>
            <a:r>
              <a:rPr lang="fr-FR" sz="1400" dirty="0" smtClean="0"/>
              <a:t> W4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1383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262999"/>
              </p:ext>
            </p:extLst>
          </p:nvPr>
        </p:nvGraphicFramePr>
        <p:xfrm>
          <a:off x="1259632" y="1790979"/>
          <a:ext cx="7056784" cy="4322220"/>
        </p:xfrm>
        <a:graphic>
          <a:graphicData uri="http://schemas.openxmlformats.org/drawingml/2006/table">
            <a:tbl>
              <a:tblPr/>
              <a:tblGrid>
                <a:gridCol w="4864138"/>
                <a:gridCol w="2192646"/>
              </a:tblGrid>
              <a:tr h="62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52% / 43%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: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55% / 45%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0-2 / 3 /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 / 10% / 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&gt; 800,000 IU/ml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 : (IFN or PEG-IFN) + RBV),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(38%)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 response,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(HCV RNA &lt; 12 IU/ml), % (95% CI)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(76-100) 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259632" y="6165304"/>
            <a:ext cx="46858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Patient with failure : non adherent, withdrew from study</a:t>
            </a:r>
            <a:endParaRPr lang="en-US" sz="1400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716331" y="1246620"/>
            <a:ext cx="5698676" cy="4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48004"/>
            <a:ext cx="1583629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NIAID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SYNERGY GT4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493014" y="6565900"/>
            <a:ext cx="36430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Kohli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A. Lancet Infect Dis. 2015 Sep;15(9):1049-54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1" name="Titre 2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NIAID SYNERGY </a:t>
            </a:r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GT4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genotype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9171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908218"/>
              </p:ext>
            </p:extLst>
          </p:nvPr>
        </p:nvGraphicFramePr>
        <p:xfrm>
          <a:off x="467545" y="1810732"/>
          <a:ext cx="7416824" cy="3969000"/>
        </p:xfrm>
        <a:graphic>
          <a:graphicData uri="http://schemas.openxmlformats.org/drawingml/2006/table">
            <a:tbl>
              <a:tblPr/>
              <a:tblGrid>
                <a:gridCol w="5431358"/>
                <a:gridCol w="1985466"/>
              </a:tblGrid>
              <a:tr h="81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</a:t>
                      </a: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≥ 10% of patients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Upper respiratory 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laboratory abnormalities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absolute neutrophil count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Hyperglycemia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(patients with type 2 diabetes)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Hypophosphatemia (prior history of hypophosphatemia)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35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Thrombocytopenia (Grade 2 at baseline)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7103" marR="8710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131654" y="1246620"/>
            <a:ext cx="28680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</a:t>
            </a:r>
            <a:endParaRPr lang="en-US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48004"/>
            <a:ext cx="1583629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NIAID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SYNERGY GT4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493014" y="6565900"/>
            <a:ext cx="36430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Kohli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A. Lancet Infect Dis. 2015 Sep;15(9):1049-54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0" name="Titre 2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NIAID SYNERGY </a:t>
            </a:r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GT4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genotype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7173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2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</a:rPr>
              <a:t>Patients </a:t>
            </a:r>
            <a:r>
              <a:rPr lang="en-US" sz="2000" dirty="0">
                <a:ea typeface="ＭＳ Ｐゴシック" pitchFamily="-1" charset="-128"/>
              </a:rPr>
              <a:t>with chronic HCV genotype 4</a:t>
            </a:r>
            <a:r>
              <a:rPr lang="en-US" sz="2000" dirty="0" smtClean="0">
                <a:ea typeface="ＭＳ Ｐゴシック" pitchFamily="-1" charset="-128"/>
              </a:rPr>
              <a:t> infection were </a:t>
            </a:r>
            <a:r>
              <a:rPr lang="en-US" sz="2000" dirty="0">
                <a:ea typeface="ＭＳ Ｐゴシック" pitchFamily="-1" charset="-128"/>
              </a:rPr>
              <a:t>successfully treated </a:t>
            </a:r>
            <a:r>
              <a:rPr lang="en-US" sz="2000" dirty="0" smtClean="0">
                <a:ea typeface="ＭＳ Ｐゴシック" pitchFamily="-1" charset="-128"/>
              </a:rPr>
              <a:t>with a 12 </a:t>
            </a:r>
            <a:r>
              <a:rPr lang="en-US" sz="2000" dirty="0">
                <a:ea typeface="ＭＳ Ｐゴシック" pitchFamily="-1" charset="-128"/>
              </a:rPr>
              <a:t>week course of </a:t>
            </a:r>
            <a:r>
              <a:rPr lang="en-US" sz="2000" dirty="0" smtClean="0">
                <a:ea typeface="ＭＳ Ｐゴシック" pitchFamily="-1" charset="-128"/>
              </a:rPr>
              <a:t>LDV/SOF</a:t>
            </a:r>
            <a:endParaRPr lang="en-US" sz="2000" dirty="0">
              <a:ea typeface="ＭＳ Ｐゴシック" pitchFamily="-1" charset="-128"/>
            </a:endParaRPr>
          </a:p>
          <a:p>
            <a:pPr lvl="2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SVR</a:t>
            </a:r>
            <a:r>
              <a:rPr lang="en-US" sz="1800" baseline="-25000" dirty="0" smtClean="0">
                <a:ea typeface="ＭＳ Ｐゴシック" pitchFamily="-1" charset="-128"/>
              </a:rPr>
              <a:t>12 </a:t>
            </a:r>
            <a:r>
              <a:rPr lang="en-US" sz="1800" dirty="0" smtClean="0">
                <a:ea typeface="ＭＳ Ｐゴシック" pitchFamily="-1" charset="-128"/>
              </a:rPr>
              <a:t>was 100</a:t>
            </a:r>
            <a:r>
              <a:rPr lang="en-US" sz="1800" dirty="0">
                <a:ea typeface="ＭＳ Ｐゴシック" pitchFamily="-1" charset="-128"/>
              </a:rPr>
              <a:t>% </a:t>
            </a:r>
            <a:r>
              <a:rPr lang="en-US" sz="1800" dirty="0" smtClean="0">
                <a:ea typeface="ＭＳ Ｐゴシック" pitchFamily="-1" charset="-128"/>
              </a:rPr>
              <a:t>for </a:t>
            </a:r>
            <a:r>
              <a:rPr lang="en-US" sz="1800" dirty="0">
                <a:ea typeface="ＭＳ Ｐゴシック" pitchFamily="-1" charset="-128"/>
              </a:rPr>
              <a:t>patients who received all 12 weeks of study drugs, irrespective of previous </a:t>
            </a:r>
            <a:r>
              <a:rPr lang="en-US" sz="1800" dirty="0" smtClean="0">
                <a:ea typeface="ＭＳ Ｐゴシック" pitchFamily="-1" charset="-128"/>
              </a:rPr>
              <a:t>treatment status </a:t>
            </a:r>
            <a:r>
              <a:rPr lang="en-US" sz="1800" dirty="0">
                <a:ea typeface="ＭＳ Ｐゴシック" pitchFamily="-1" charset="-128"/>
              </a:rPr>
              <a:t>and underlying liver </a:t>
            </a:r>
            <a:r>
              <a:rPr lang="en-US" sz="1800" dirty="0" smtClean="0">
                <a:ea typeface="ＭＳ Ｐゴシック" pitchFamily="-1" charset="-128"/>
              </a:rPr>
              <a:t>fibrosis</a:t>
            </a:r>
          </a:p>
          <a:p>
            <a:pPr lvl="2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All patients on therapy had HCV RNA below the lower limit of quantification by W4</a:t>
            </a:r>
            <a:endParaRPr lang="en-US" sz="5400" baseline="-25000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2000" dirty="0">
                <a:ea typeface="ＭＳ Ｐゴシック" pitchFamily="-1" charset="-128"/>
              </a:rPr>
              <a:t>This is the </a:t>
            </a:r>
            <a:r>
              <a:rPr lang="en-US" sz="2000" dirty="0" smtClean="0">
                <a:ea typeface="ＭＳ Ｐゴシック" pitchFamily="-1" charset="-128"/>
              </a:rPr>
              <a:t>first </a:t>
            </a:r>
            <a:r>
              <a:rPr lang="en-US" sz="2000" dirty="0">
                <a:ea typeface="ＭＳ Ｐゴシック" pitchFamily="-1" charset="-128"/>
              </a:rPr>
              <a:t>report of a single-pill, all-oral, interferon-free, ribavirin-</a:t>
            </a:r>
            <a:r>
              <a:rPr lang="en-US" sz="2000" dirty="0" smtClean="0">
                <a:ea typeface="ＭＳ Ｐゴシック" pitchFamily="-1" charset="-128"/>
              </a:rPr>
              <a:t>free treatment </a:t>
            </a:r>
            <a:r>
              <a:rPr lang="en-US" sz="2000" dirty="0">
                <a:ea typeface="ＭＳ Ｐゴシック" pitchFamily="-1" charset="-128"/>
              </a:rPr>
              <a:t>for patients with HCV genotype 4</a:t>
            </a:r>
            <a:r>
              <a:rPr lang="en-US" sz="2000" dirty="0" smtClean="0">
                <a:ea typeface="ＭＳ Ｐゴシック" pitchFamily="-1" charset="-128"/>
              </a:rPr>
              <a:t>.</a:t>
            </a:r>
            <a:endParaRPr lang="en-US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</a:rPr>
              <a:t>Limitations</a:t>
            </a:r>
          </a:p>
          <a:p>
            <a:pPr lvl="2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Small sample size</a:t>
            </a:r>
          </a:p>
          <a:p>
            <a:pPr lvl="2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No </a:t>
            </a:r>
            <a:r>
              <a:rPr lang="en-US" sz="1800" dirty="0" err="1" smtClean="0">
                <a:ea typeface="ＭＳ Ｐゴシック" pitchFamily="-1" charset="-128"/>
              </a:rPr>
              <a:t>randomisation</a:t>
            </a:r>
            <a:endParaRPr lang="en-US" sz="1800" dirty="0" smtClean="0">
              <a:ea typeface="ＭＳ Ｐゴシック" pitchFamily="-1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48004"/>
            <a:ext cx="1583629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NIAID 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SYNERGY GT4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493014" y="6565900"/>
            <a:ext cx="36430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Kohli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A. Lancet Infect Dis. 2015 Sep;15(9):1049-54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9" name="Titre 2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NIAID SYNERGY </a:t>
            </a:r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GT4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LDV/SOF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genotype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2090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1914</TotalTime>
  <Words>442</Words>
  <Application>Microsoft Office PowerPoint</Application>
  <PresentationFormat>Affichage à l'écran (4:3)</PresentationFormat>
  <Paragraphs>98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 </vt:lpstr>
      <vt:lpstr>NIAID SYNERGY GT4 Study: LDV/SOF in genotype 4</vt:lpstr>
      <vt:lpstr>NIAID SYNERGY GT4 Study: LDV/SOF in genotype 4</vt:lpstr>
      <vt:lpstr>NIAID SYNERGY GT4 Study: LDV/SOF in genotype 4</vt:lpstr>
      <vt:lpstr>NIAID SYNERGY GT4 Study: LDV/SOF in genotype 4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110</cp:revision>
  <dcterms:created xsi:type="dcterms:W3CDTF">2015-05-24T21:56:52Z</dcterms:created>
  <dcterms:modified xsi:type="dcterms:W3CDTF">2015-12-04T09:55:23Z</dcterms:modified>
</cp:coreProperties>
</file>