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93" r:id="rId3"/>
    <p:sldId id="297" r:id="rId4"/>
    <p:sldId id="296" r:id="rId5"/>
    <p:sldId id="295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4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CDACE6"/>
    <a:srgbClr val="CC6600"/>
    <a:srgbClr val="333399"/>
    <a:srgbClr val="000066"/>
    <a:srgbClr val="FFC0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10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277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15/02/2016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5</a:t>
            </a:r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526985" y="2609479"/>
            <a:ext cx="503999" cy="15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969861"/>
              </p:ext>
            </p:extLst>
          </p:nvPr>
        </p:nvGraphicFramePr>
        <p:xfrm>
          <a:off x="4237974" y="2989143"/>
          <a:ext cx="2724820" cy="582236"/>
        </p:xfrm>
        <a:graphic>
          <a:graphicData uri="http://schemas.openxmlformats.org/drawingml/2006/table">
            <a:tbl>
              <a:tblPr/>
              <a:tblGrid>
                <a:gridCol w="272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VDV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20434" y="1325359"/>
            <a:ext cx="1967590" cy="103261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Non-randomised</a:t>
            </a:r>
          </a:p>
          <a:p>
            <a:pPr algn="ctr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  <a:p>
            <a:pPr algn="ctr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Sequential cohorts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491745" y="299695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25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6990588" y="1861156"/>
            <a:ext cx="0" cy="25023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6683629" y="132723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2" name="Connecteur droit 31"/>
          <p:cNvCxnSpPr/>
          <p:nvPr/>
        </p:nvCxnSpPr>
        <p:spPr bwMode="auto">
          <a:xfrm>
            <a:off x="7030808" y="3683962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ZoneTexte 36"/>
          <p:cNvSpPr txBox="1"/>
          <p:nvPr/>
        </p:nvSpPr>
        <p:spPr>
          <a:xfrm>
            <a:off x="8428882" y="351468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131970" y="3275626"/>
            <a:ext cx="110600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548004"/>
            <a:ext cx="147565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FOUR-WEEK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6054963" y="6565900"/>
            <a:ext cx="3081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 Intern Med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2015;163:899-907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47107" y="2772474"/>
            <a:ext cx="298474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Liver fibrosis F0 to F2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5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6" name="Espace réservé du contenu 2"/>
          <p:cNvSpPr>
            <a:spLocks/>
          </p:cNvSpPr>
          <p:nvPr/>
        </p:nvSpPr>
        <p:spPr bwMode="auto">
          <a:xfrm>
            <a:off x="222675" y="5085184"/>
            <a:ext cx="8651875" cy="11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/>
              <a:t>SVR</a:t>
            </a:r>
            <a:r>
              <a:rPr lang="en-US" baseline="-25000" dirty="0"/>
              <a:t>12</a:t>
            </a:r>
            <a:r>
              <a:rPr lang="en-US" dirty="0"/>
              <a:t> (HSV RNA &lt; 12 IU</a:t>
            </a:r>
            <a:r>
              <a:rPr lang="en-US" dirty="0" smtClean="0"/>
              <a:t>/ml)</a:t>
            </a:r>
            <a:r>
              <a:rPr lang="en-US" dirty="0"/>
              <a:t>, with 95% CI, by intention-to-treat </a:t>
            </a:r>
            <a:r>
              <a:rPr lang="en-US" dirty="0" smtClean="0"/>
              <a:t>analysis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 smtClean="0"/>
              <a:t>Sample size with 93% probability of observing ≥ 1 participant with an AE occurring in ≥ 10% of patients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FOUR-WEEK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v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or LDV/SOF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GS-9669 in genotype 1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52764" y="4653136"/>
            <a:ext cx="8467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LDV/SOF: </a:t>
            </a:r>
            <a:r>
              <a:rPr lang="fr-FR" sz="1400" dirty="0" smtClean="0"/>
              <a:t>90/400 mg 1 </a:t>
            </a:r>
            <a:r>
              <a:rPr lang="fr-FR" sz="1400" dirty="0" err="1" smtClean="0"/>
              <a:t>tablet</a:t>
            </a:r>
            <a:r>
              <a:rPr lang="fr-FR" sz="1400" dirty="0" smtClean="0"/>
              <a:t> </a:t>
            </a:r>
            <a:r>
              <a:rPr lang="fr-FR" sz="1400" dirty="0" err="1" smtClean="0"/>
              <a:t>qd</a:t>
            </a:r>
            <a:r>
              <a:rPr lang="fr-FR" sz="1400" dirty="0" smtClean="0"/>
              <a:t> ; VDV (</a:t>
            </a:r>
            <a:r>
              <a:rPr lang="fr-FR" sz="1400" dirty="0" err="1" smtClean="0"/>
              <a:t>vedroprevir</a:t>
            </a:r>
            <a:r>
              <a:rPr lang="fr-FR" sz="1400" dirty="0" smtClean="0"/>
              <a:t>): </a:t>
            </a:r>
            <a:r>
              <a:rPr lang="fr-FR" sz="1400" dirty="0" smtClean="0"/>
              <a:t>80 mg 1 </a:t>
            </a:r>
            <a:r>
              <a:rPr lang="fr-FR" sz="1400" dirty="0" err="1" smtClean="0"/>
              <a:t>tablet</a:t>
            </a:r>
            <a:r>
              <a:rPr lang="fr-FR" sz="1400" dirty="0" smtClean="0"/>
              <a:t> </a:t>
            </a:r>
            <a:r>
              <a:rPr lang="fr-FR" sz="1400" dirty="0" err="1" smtClean="0"/>
              <a:t>qd</a:t>
            </a:r>
            <a:r>
              <a:rPr lang="fr-FR" sz="1400" dirty="0" smtClean="0"/>
              <a:t> ; </a:t>
            </a:r>
            <a:r>
              <a:rPr lang="fr-FR" sz="1400" dirty="0" smtClean="0"/>
              <a:t>GS-9669: </a:t>
            </a:r>
            <a:r>
              <a:rPr lang="fr-FR" sz="1400" dirty="0" smtClean="0"/>
              <a:t>250 mg 1 </a:t>
            </a:r>
            <a:r>
              <a:rPr lang="fr-FR" sz="1400" dirty="0" err="1" smtClean="0"/>
              <a:t>tablet</a:t>
            </a:r>
            <a:r>
              <a:rPr lang="fr-FR" sz="1400" dirty="0" smtClean="0"/>
              <a:t> </a:t>
            </a:r>
            <a:r>
              <a:rPr lang="fr-FR" sz="1400" dirty="0" err="1" smtClean="0"/>
              <a:t>qd</a:t>
            </a:r>
            <a:endParaRPr lang="fr-FR" sz="1400" dirty="0"/>
          </a:p>
        </p:txBody>
      </p:sp>
      <p:graphicFrame>
        <p:nvGraphicFramePr>
          <p:cNvPr id="1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23980"/>
              </p:ext>
            </p:extLst>
          </p:nvPr>
        </p:nvGraphicFramePr>
        <p:xfrm>
          <a:off x="4237974" y="3781231"/>
          <a:ext cx="2724820" cy="582236"/>
        </p:xfrm>
        <a:graphic>
          <a:graphicData uri="http://schemas.openxmlformats.org/drawingml/2006/table">
            <a:tbl>
              <a:tblPr/>
              <a:tblGrid>
                <a:gridCol w="272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VDV + GS-9669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A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491615" y="378904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25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0" name="Line 63"/>
          <p:cNvSpPr>
            <a:spLocks noChangeShapeType="1"/>
          </p:cNvSpPr>
          <p:nvPr/>
        </p:nvSpPr>
        <p:spPr bwMode="auto">
          <a:xfrm>
            <a:off x="3131840" y="4069263"/>
            <a:ext cx="108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83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677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FOUR-WEEK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or LDV/SOF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GS-9669 in genotype 1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14143622"/>
              </p:ext>
            </p:extLst>
          </p:nvPr>
        </p:nvGraphicFramePr>
        <p:xfrm>
          <a:off x="395536" y="1941682"/>
          <a:ext cx="8352927" cy="4223622"/>
        </p:xfrm>
        <a:graphic>
          <a:graphicData uri="http://schemas.openxmlformats.org/drawingml/2006/table">
            <a:tbl>
              <a:tblPr/>
              <a:tblGrid>
                <a:gridCol w="360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VDV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 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VDV + GS-9669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25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A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/ 76%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 / 76%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 / 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 / 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&gt; 6 M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2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/ 56% / 24%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 / 48% / 16%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NS3, NS5A, NS5B RAV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 &gt; 20-fold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study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(lost to follow-up)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&lt; 12 IU/ml, end of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 (23/25)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(95% CI)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 (21%-61%)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(7%-41%)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12241" y="1384538"/>
            <a:ext cx="4906856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1" y="6548004"/>
            <a:ext cx="147565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FOUR-WEEK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054963" y="6565900"/>
            <a:ext cx="3081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 Intern Med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2015;163:899-907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16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FOUR-WEEK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or LDV/SOF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GS-9669 in genotype 1</a:t>
            </a:r>
            <a:endParaRPr lang="fr-FR" sz="28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49" y="1368832"/>
            <a:ext cx="8596313" cy="482441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outcomes by subgroups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higher if lower age, genotype 1b, HCV RNA &lt; 6 M IU/ml</a:t>
            </a:r>
          </a:p>
          <a:p>
            <a:pPr lvl="1">
              <a:spcBef>
                <a:spcPts val="302"/>
              </a:spcBef>
            </a:pPr>
            <a:endParaRPr lang="en-US" sz="22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Analysis of Resistance associated variants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Genotype </a:t>
            </a:r>
            <a:r>
              <a:rPr lang="en-US" sz="2000" dirty="0" smtClean="0">
                <a:ea typeface="ＭＳ Ｐゴシック" pitchFamily="-1" charset="-128"/>
              </a:rPr>
              <a:t>1a, </a:t>
            </a:r>
            <a:r>
              <a:rPr lang="en-US" sz="2000" dirty="0" smtClean="0">
                <a:ea typeface="ＭＳ Ｐゴシック" pitchFamily="-1" charset="-128"/>
              </a:rPr>
              <a:t>N </a:t>
            </a:r>
            <a:r>
              <a:rPr lang="en-US" sz="2000" dirty="0" smtClean="0">
                <a:ea typeface="ＭＳ Ｐゴシック" pitchFamily="-1" charset="-128"/>
              </a:rPr>
              <a:t>= 33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NS3 Q80K at baseline (3-fold reduced susceptibility to VDV), </a:t>
            </a:r>
            <a:r>
              <a:rPr lang="en-US" sz="1800" dirty="0" smtClean="0">
                <a:ea typeface="ＭＳ Ｐゴシック" pitchFamily="-1" charset="-128"/>
              </a:rPr>
              <a:t>N </a:t>
            </a:r>
            <a:r>
              <a:rPr lang="en-US" sz="1800" dirty="0" smtClean="0">
                <a:ea typeface="ＭＳ Ｐゴシック" pitchFamily="-1" charset="-128"/>
              </a:rPr>
              <a:t>= 10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Viral </a:t>
            </a:r>
            <a:r>
              <a:rPr lang="en-US" sz="1800" dirty="0" smtClean="0">
                <a:ea typeface="ＭＳ Ｐゴシック" pitchFamily="-1" charset="-128"/>
              </a:rPr>
              <a:t>relapse: </a:t>
            </a:r>
            <a:r>
              <a:rPr lang="en-US" sz="1800" dirty="0" smtClean="0">
                <a:ea typeface="ＭＳ Ｐゴシック" pitchFamily="-1" charset="-128"/>
              </a:rPr>
              <a:t>60% if Q80K+ vs 97% if Q80K-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NS3 R155K and D168E and/or NS5A L31M, Y93H and Y93N </a:t>
            </a:r>
            <a:r>
              <a:rPr lang="en-US" sz="1800" dirty="0" smtClean="0">
                <a:ea typeface="ＭＳ Ｐゴシック" pitchFamily="-1" charset="-128"/>
              </a:rPr>
              <a:t/>
            </a:r>
            <a:br>
              <a:rPr lang="en-US" sz="1800" dirty="0" smtClean="0">
                <a:ea typeface="ＭＳ Ｐゴシック" pitchFamily="-1" charset="-128"/>
              </a:rPr>
            </a:br>
            <a:r>
              <a:rPr lang="en-US" sz="1800" dirty="0" smtClean="0">
                <a:ea typeface="ＭＳ Ｐゴシック" pitchFamily="-1" charset="-128"/>
              </a:rPr>
              <a:t>(&gt; </a:t>
            </a:r>
            <a:r>
              <a:rPr lang="en-US" sz="1800" dirty="0" smtClean="0">
                <a:ea typeface="ＭＳ Ｐゴシック" pitchFamily="-1" charset="-128"/>
              </a:rPr>
              <a:t>20-fold reduced susceptibility to VDV and LDV, respectively), </a:t>
            </a:r>
            <a:r>
              <a:rPr lang="en-US" sz="1800" dirty="0" smtClean="0">
                <a:ea typeface="ＭＳ Ｐゴシック" pitchFamily="-1" charset="-128"/>
              </a:rPr>
              <a:t>N </a:t>
            </a:r>
            <a:r>
              <a:rPr lang="en-US" sz="1800" dirty="0" smtClean="0">
                <a:ea typeface="ＭＳ Ｐゴシック" pitchFamily="-1" charset="-128"/>
              </a:rPr>
              <a:t>= 10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Viral </a:t>
            </a:r>
            <a:r>
              <a:rPr lang="en-US" sz="1800" dirty="0" smtClean="0">
                <a:ea typeface="ＭＳ Ｐゴシック" pitchFamily="-1" charset="-128"/>
              </a:rPr>
              <a:t>relapse: </a:t>
            </a:r>
            <a:r>
              <a:rPr lang="en-US" sz="1800" dirty="0" smtClean="0">
                <a:ea typeface="ＭＳ Ｐゴシック" pitchFamily="-1" charset="-128"/>
              </a:rPr>
              <a:t>100% if these RAVS present vs 63% if absent </a:t>
            </a:r>
            <a:r>
              <a:rPr lang="en-US" sz="1800" dirty="0" smtClean="0">
                <a:ea typeface="ＭＳ Ｐゴシック" pitchFamily="-1" charset="-128"/>
              </a:rPr>
              <a:t/>
            </a:r>
            <a:br>
              <a:rPr lang="en-US" sz="1800" dirty="0" smtClean="0">
                <a:ea typeface="ＭＳ Ｐゴシック" pitchFamily="-1" charset="-128"/>
              </a:rPr>
            </a:br>
            <a:r>
              <a:rPr lang="en-US" sz="1800" dirty="0" smtClean="0">
                <a:ea typeface="ＭＳ Ｐゴシック" pitchFamily="-1" charset="-128"/>
              </a:rPr>
              <a:t>(</a:t>
            </a:r>
            <a:r>
              <a:rPr lang="en-US" sz="1800" dirty="0" smtClean="0">
                <a:ea typeface="ＭＳ Ｐゴシック" pitchFamily="-1" charset="-128"/>
              </a:rPr>
              <a:t>p = 0.022)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NS5B M423I (4.6 fold resistance to GS-9669), </a:t>
            </a:r>
            <a:r>
              <a:rPr lang="en-US" sz="1800" dirty="0" smtClean="0">
                <a:ea typeface="ＭＳ Ｐゴシック" pitchFamily="-1" charset="-128"/>
              </a:rPr>
              <a:t>N </a:t>
            </a:r>
            <a:r>
              <a:rPr lang="en-US" sz="1800" dirty="0" smtClean="0">
                <a:ea typeface="ＭＳ Ｐゴシック" pitchFamily="-1" charset="-128"/>
              </a:rPr>
              <a:t>= 1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Viral relapse in this patient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548004"/>
            <a:ext cx="147565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FOUR-WEEK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054963" y="6565900"/>
            <a:ext cx="3081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 Intern Med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2015;163:899-907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31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FOUR-WEEK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or LDV/SOF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GS-9669 in genotype 1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75177252"/>
              </p:ext>
            </p:extLst>
          </p:nvPr>
        </p:nvGraphicFramePr>
        <p:xfrm>
          <a:off x="503287" y="1809604"/>
          <a:ext cx="8352927" cy="4646619"/>
        </p:xfrm>
        <a:graphic>
          <a:graphicData uri="http://schemas.openxmlformats.org/drawingml/2006/table">
            <a:tbl>
              <a:tblPr/>
              <a:tblGrid>
                <a:gridCol w="360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VDV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 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VDV + GS-9669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25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A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10%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Constipation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Dry mouth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Abdominal pain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laboratory abnormality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Hypophosphatemia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Hyperamylasemia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8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Hyperglycemia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323731" y="1384041"/>
            <a:ext cx="2483885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147565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FOUR-WEEK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054963" y="6565900"/>
            <a:ext cx="3081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 Intern Med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2015;163:899-907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70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FOUR-WEEK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or LDV/SOF +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vedroprevir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GS-9669 in genotype 1</a:t>
            </a:r>
            <a:endParaRPr lang="fr-FR" sz="28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Treatment </a:t>
            </a:r>
            <a:r>
              <a:rPr lang="en-US" sz="2000" dirty="0">
                <a:ea typeface="ＭＳ Ｐゴシック" pitchFamily="-1" charset="-128"/>
              </a:rPr>
              <a:t>for 4 weeks with the </a:t>
            </a:r>
            <a:r>
              <a:rPr lang="en-US" sz="2000" dirty="0" smtClean="0">
                <a:ea typeface="ＭＳ Ｐゴシック" pitchFamily="-1" charset="-128"/>
              </a:rPr>
              <a:t>all oral combination </a:t>
            </a:r>
            <a:r>
              <a:rPr lang="en-US" sz="2000" dirty="0">
                <a:ea typeface="ＭＳ Ｐゴシック" pitchFamily="-1" charset="-128"/>
              </a:rPr>
              <a:t>DAA regimens used in this </a:t>
            </a:r>
            <a:r>
              <a:rPr lang="en-US" sz="2000" dirty="0" smtClean="0">
                <a:ea typeface="ＭＳ Ｐゴシック" pitchFamily="-1" charset="-128"/>
              </a:rPr>
              <a:t>study seems </a:t>
            </a:r>
            <a:r>
              <a:rPr lang="en-US" sz="2000" dirty="0">
                <a:ea typeface="ＭＳ Ｐゴシック" pitchFamily="-1" charset="-128"/>
              </a:rPr>
              <a:t>to have high tolerability but limited response </a:t>
            </a:r>
            <a:r>
              <a:rPr lang="en-US" sz="2000" dirty="0" smtClean="0">
                <a:ea typeface="ＭＳ Ｐゴシック" pitchFamily="-1" charset="-128"/>
              </a:rPr>
              <a:t>in achieving SVR</a:t>
            </a:r>
            <a:r>
              <a:rPr lang="en-US" sz="2000" baseline="-25000" dirty="0" smtClean="0">
                <a:ea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>
                <a:ea typeface="ＭＳ Ｐゴシック" pitchFamily="-1" charset="-128"/>
              </a:rPr>
              <a:t>in </a:t>
            </a:r>
            <a:r>
              <a:rPr lang="en-US" sz="2000" dirty="0" smtClean="0">
                <a:ea typeface="ＭＳ Ｐゴシック" pitchFamily="-1" charset="-128"/>
              </a:rPr>
              <a:t>non cirrhotic </a:t>
            </a:r>
            <a:r>
              <a:rPr lang="en-US" sz="2000" dirty="0">
                <a:ea typeface="ＭＳ Ｐゴシック" pitchFamily="-1" charset="-128"/>
              </a:rPr>
              <a:t>treatment-naive </a:t>
            </a:r>
            <a:r>
              <a:rPr lang="en-US" sz="2000" dirty="0" smtClean="0">
                <a:ea typeface="ＭＳ Ｐゴシック" pitchFamily="-1" charset="-128"/>
              </a:rPr>
              <a:t>patients with </a:t>
            </a:r>
            <a:r>
              <a:rPr lang="en-US" sz="2000" dirty="0">
                <a:ea typeface="ＭＳ Ｐゴシック" pitchFamily="-1" charset="-128"/>
              </a:rPr>
              <a:t>HCV genotype </a:t>
            </a:r>
            <a:r>
              <a:rPr lang="en-US" sz="2000">
                <a:ea typeface="ＭＳ Ｐゴシック" pitchFamily="-1" charset="-128"/>
              </a:rPr>
              <a:t>1 </a:t>
            </a:r>
            <a:r>
              <a:rPr lang="en-US" sz="2000" smtClean="0">
                <a:ea typeface="ＭＳ Ｐゴシック" pitchFamily="-1" charset="-128"/>
              </a:rPr>
              <a:t>infection</a:t>
            </a:r>
            <a:endParaRPr lang="en-US" sz="5400" dirty="0" smtClean="0">
              <a:ea typeface="ＭＳ Ｐゴシック" pitchFamily="-1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548004"/>
            <a:ext cx="147565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NIAID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FOUR-WEEK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054963" y="6565900"/>
            <a:ext cx="3081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Kohli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Ann Intern Med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2015;163:899-907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906418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579</Words>
  <Application>Microsoft Office PowerPoint</Application>
  <PresentationFormat>Affichage à l'écran (4:3)</PresentationFormat>
  <Paragraphs>140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ＭＳ Ｐゴシック</vt:lpstr>
      <vt:lpstr>Trebuchet MS</vt:lpstr>
      <vt:lpstr>Wingdings</vt:lpstr>
      <vt:lpstr>HCV-trials.com 2016</vt:lpstr>
      <vt:lpstr>NIAID FOUR-WEEK Study: LDV/SOF + vedroprevir  or LDV/SOF + vedroprevir + GS-9669 in genotype 1</vt:lpstr>
      <vt:lpstr>NIAID FOUR-WEEK Study: LDV/SOF + vedroprevir or LDV/SOF + vedroprevir + GS-9669 in genotype 1</vt:lpstr>
      <vt:lpstr>NIAID FOUR-WEEK Study: LDV/SOF + vedroprevir or LDV/SOF + vedroprevir + GS-9669 in genotype 1</vt:lpstr>
      <vt:lpstr>NIAID FOUR-WEEK Study: LDV/SOF + vedroprevir or LDV/SOF + vedroprevir + GS-9669 in genotype 1</vt:lpstr>
      <vt:lpstr>NIAID FOUR-WEEK Study: LDV/SOF + vedroprevir or LDV/SOF + vedroprevir + GS-9669 in genotype 1</vt:lpstr>
    </vt:vector>
  </TitlesOfParts>
  <Company>AEI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121</cp:revision>
  <dcterms:created xsi:type="dcterms:W3CDTF">2015-05-24T21:56:52Z</dcterms:created>
  <dcterms:modified xsi:type="dcterms:W3CDTF">2016-02-15T14:19:04Z</dcterms:modified>
</cp:coreProperties>
</file>