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6" r:id="rId3"/>
    <p:sldId id="292" r:id="rId4"/>
    <p:sldId id="293" r:id="rId5"/>
    <p:sldId id="294" r:id="rId6"/>
    <p:sldId id="295" r:id="rId7"/>
    <p:sldId id="29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FF6600"/>
    <a:srgbClr val="10EB00"/>
    <a:srgbClr val="000066"/>
    <a:srgbClr val="00B200"/>
    <a:srgbClr val="FFC000"/>
    <a:srgbClr val="76C7FF"/>
    <a:srgbClr val="9A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76" autoAdjust="0"/>
    <p:restoredTop sz="99515" autoAdjust="0"/>
  </p:normalViewPr>
  <p:slideViewPr>
    <p:cSldViewPr>
      <p:cViewPr varScale="1">
        <p:scale>
          <a:sx n="136" d="100"/>
          <a:sy n="136" d="100"/>
        </p:scale>
        <p:origin x="-672" y="-9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789730" y="2275342"/>
            <a:ext cx="320765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727267" y="1737096"/>
            <a:ext cx="0" cy="327608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458805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323528" y="2010091"/>
            <a:ext cx="2448272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 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 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Early fibrosis to 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co-infection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5289386" y="1988831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7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08491"/>
              </p:ext>
            </p:extLst>
          </p:nvPr>
        </p:nvGraphicFramePr>
        <p:xfrm>
          <a:off x="6012160" y="1988829"/>
          <a:ext cx="2732369" cy="502537"/>
        </p:xfrm>
        <a:graphic>
          <a:graphicData uri="http://schemas.openxmlformats.org/drawingml/2006/table">
            <a:tbl>
              <a:tblPr/>
              <a:tblGrid>
                <a:gridCol w="2732369"/>
              </a:tblGrid>
              <a:tr h="50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weight-based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14269"/>
              </p:ext>
            </p:extLst>
          </p:nvPr>
        </p:nvGraphicFramePr>
        <p:xfrm>
          <a:off x="6012160" y="3571486"/>
          <a:ext cx="2734776" cy="447949"/>
        </p:xfrm>
        <a:graphic>
          <a:graphicData uri="http://schemas.openxmlformats.org/drawingml/2006/table">
            <a:tbl>
              <a:tblPr/>
              <a:tblGrid>
                <a:gridCol w="2734776"/>
              </a:tblGrid>
              <a:tr h="447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weight-based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77639"/>
              </p:ext>
            </p:extLst>
          </p:nvPr>
        </p:nvGraphicFramePr>
        <p:xfrm>
          <a:off x="6012160" y="4075542"/>
          <a:ext cx="2726369" cy="419938"/>
        </p:xfrm>
        <a:graphic>
          <a:graphicData uri="http://schemas.openxmlformats.org/drawingml/2006/table">
            <a:tbl>
              <a:tblPr/>
              <a:tblGrid>
                <a:gridCol w="2726369"/>
              </a:tblGrid>
              <a:tr h="41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low-dose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56" name="Line 63"/>
          <p:cNvSpPr>
            <a:spLocks noChangeShapeType="1"/>
          </p:cNvSpPr>
          <p:nvPr/>
        </p:nvSpPr>
        <p:spPr bwMode="auto">
          <a:xfrm>
            <a:off x="2789730" y="3969453"/>
            <a:ext cx="295232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897865" y="3356992"/>
            <a:ext cx="1793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Calibri"/>
                <a:cs typeface="Calibri"/>
              </a:rPr>
              <a:t>Part 2</a:t>
            </a:r>
          </a:p>
          <a:p>
            <a:pPr algn="ctr"/>
            <a:r>
              <a:rPr lang="fr-FR" sz="1600" b="1" dirty="0" smtClean="0">
                <a:latin typeface="Calibri"/>
                <a:cs typeface="Calibri"/>
              </a:rPr>
              <a:t>All stage of </a:t>
            </a:r>
            <a:r>
              <a:rPr lang="fr-FR" sz="1600" b="1" dirty="0" err="1" smtClean="0">
                <a:latin typeface="Calibri"/>
                <a:cs typeface="Calibri"/>
              </a:rPr>
              <a:t>fibrosis</a:t>
            </a:r>
            <a:endParaRPr lang="fr-FR" sz="1600" b="1" dirty="0">
              <a:latin typeface="Calibri"/>
              <a:cs typeface="Calibri"/>
            </a:endParaRPr>
          </a:p>
        </p:txBody>
      </p:sp>
      <p:cxnSp>
        <p:nvCxnSpPr>
          <p:cNvPr id="101" name="AutoShape 60"/>
          <p:cNvCxnSpPr>
            <a:cxnSpLocks noChangeShapeType="1"/>
          </p:cNvCxnSpPr>
          <p:nvPr/>
        </p:nvCxnSpPr>
        <p:spPr bwMode="auto">
          <a:xfrm rot="10800000" flipH="1" flipV="1">
            <a:off x="6012160" y="3807690"/>
            <a:ext cx="1587" cy="323997"/>
          </a:xfrm>
          <a:prstGeom prst="bentConnector3">
            <a:avLst>
              <a:gd name="adj1" fmla="val -16031884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5292080" y="343309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0" name="Rectangle 8"/>
          <p:cNvSpPr>
            <a:spLocks noChangeArrowheads="1"/>
          </p:cNvSpPr>
          <p:nvPr/>
        </p:nvSpPr>
        <p:spPr bwMode="auto">
          <a:xfrm>
            <a:off x="5292080" y="414908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54957" y="4437112"/>
            <a:ext cx="792149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mg : 1 pill qd </a:t>
            </a:r>
            <a:endParaRPr lang="en-US" sz="140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weight-based : 1000 or 1200 mg/day (bid dosing) according to body</a:t>
            </a:r>
            <a:r>
              <a:rPr lang="en-US" sz="14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w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eight</a:t>
            </a:r>
            <a:r>
              <a:rPr lang="en-US" sz="14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(&lt; or ≥ 75 kg</a:t>
            </a:r>
            <a:r>
              <a:rPr lang="en-US" sz="14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4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low-dose : 600 mg/day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942496" y="1627270"/>
            <a:ext cx="2377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latin typeface="Calibri"/>
                <a:cs typeface="Calibri"/>
              </a:rPr>
              <a:t>Part 1</a:t>
            </a:r>
          </a:p>
          <a:p>
            <a:pPr algn="ctr"/>
            <a:r>
              <a:rPr lang="fr-FR" sz="1600" b="1" dirty="0" err="1" smtClean="0">
                <a:latin typeface="Calibri"/>
                <a:cs typeface="Calibri"/>
              </a:rPr>
              <a:t>Early</a:t>
            </a:r>
            <a:r>
              <a:rPr lang="fr-FR" sz="1600" b="1" dirty="0" smtClean="0">
                <a:latin typeface="Calibri"/>
                <a:cs typeface="Calibri"/>
              </a:rPr>
              <a:t> or </a:t>
            </a:r>
            <a:r>
              <a:rPr lang="fr-FR" sz="1600" b="1" dirty="0" err="1" smtClean="0">
                <a:latin typeface="Calibri"/>
                <a:cs typeface="Calibri"/>
              </a:rPr>
              <a:t>moderate</a:t>
            </a:r>
            <a:r>
              <a:rPr lang="fr-FR" sz="1600" b="1" dirty="0" smtClean="0">
                <a:latin typeface="Calibri"/>
                <a:cs typeface="Calibri"/>
              </a:rPr>
              <a:t> </a:t>
            </a:r>
            <a:r>
              <a:rPr lang="fr-FR" sz="1600" b="1" dirty="0" err="1" smtClean="0">
                <a:latin typeface="Calibri"/>
                <a:cs typeface="Calibri"/>
              </a:rPr>
              <a:t>fibrosis</a:t>
            </a:r>
            <a:endParaRPr lang="fr-FR" sz="1600" b="1" dirty="0">
              <a:latin typeface="Calibri"/>
              <a:cs typeface="Calibri"/>
            </a:endParaRPr>
          </a:p>
        </p:txBody>
      </p:sp>
      <p:cxnSp>
        <p:nvCxnSpPr>
          <p:cNvPr id="71" name="Connecteur droit 66"/>
          <p:cNvCxnSpPr>
            <a:cxnSpLocks noChangeShapeType="1"/>
          </p:cNvCxnSpPr>
          <p:nvPr/>
        </p:nvCxnSpPr>
        <p:spPr bwMode="auto">
          <a:xfrm rot="5400000">
            <a:off x="5040868" y="3534709"/>
            <a:ext cx="359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7" name="Oval 170"/>
          <p:cNvSpPr>
            <a:spLocks noChangeArrowheads="1"/>
          </p:cNvSpPr>
          <p:nvPr/>
        </p:nvSpPr>
        <p:spPr bwMode="auto">
          <a:xfrm>
            <a:off x="4427984" y="2465144"/>
            <a:ext cx="1583998" cy="90886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8" name="Espace réservé du contenu 2"/>
          <p:cNvSpPr>
            <a:spLocks/>
          </p:cNvSpPr>
          <p:nvPr/>
        </p:nvSpPr>
        <p:spPr bwMode="auto">
          <a:xfrm>
            <a:off x="225620" y="5229200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sz="1600" dirty="0" smtClean="0">
                <a:solidFill>
                  <a:srgbClr val="000066"/>
                </a:solidFill>
              </a:rPr>
              <a:t>Primary endpoint : </a:t>
            </a:r>
            <a:r>
              <a:rPr lang="en-GB" sz="1600" dirty="0" smtClean="0">
                <a:solidFill>
                  <a:srgbClr val="000066"/>
                </a:solidFill>
              </a:rPr>
              <a:t>SVR</a:t>
            </a:r>
            <a:r>
              <a:rPr lang="en-GB" sz="1600" baseline="-25000" dirty="0" smtClean="0"/>
              <a:t>24</a:t>
            </a:r>
            <a:r>
              <a:rPr lang="en-GB" sz="1600" dirty="0" smtClean="0">
                <a:solidFill>
                  <a:srgbClr val="000066"/>
                </a:solidFill>
              </a:rPr>
              <a:t> </a:t>
            </a:r>
            <a:r>
              <a:rPr lang="en-GB" sz="1600" dirty="0" smtClean="0">
                <a:solidFill>
                  <a:srgbClr val="000066"/>
                </a:solidFill>
              </a:rPr>
              <a:t>(HCV RNA &lt; 12 IU/ml), by per-protocol analysis </a:t>
            </a:r>
            <a:br>
              <a:rPr lang="en-GB" sz="1600" dirty="0" smtClean="0">
                <a:solidFill>
                  <a:srgbClr val="000066"/>
                </a:solidFill>
              </a:rPr>
            </a:br>
            <a:r>
              <a:rPr lang="en-GB" sz="1600" dirty="0" smtClean="0">
                <a:solidFill>
                  <a:srgbClr val="000066"/>
                </a:solidFill>
              </a:rPr>
              <a:t>(patients with &gt; 8 weeks of treatment)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sz="1600" dirty="0" smtClean="0"/>
              <a:t>Modelling viral kinetics, pharmacokinetics and pharmacodynamics (20 patients)</a:t>
            </a:r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25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7519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633921"/>
              </p:ext>
            </p:extLst>
          </p:nvPr>
        </p:nvGraphicFramePr>
        <p:xfrm>
          <a:off x="386571" y="1680386"/>
          <a:ext cx="8352127" cy="4056873"/>
        </p:xfrm>
        <a:graphic>
          <a:graphicData uri="http://schemas.openxmlformats.org/drawingml/2006/table">
            <a:tbl>
              <a:tblPr/>
              <a:tblGrid>
                <a:gridCol w="3788594"/>
                <a:gridCol w="1808192"/>
                <a:gridCol w="1377671"/>
                <a:gridCol w="1377670"/>
              </a:tblGrid>
              <a:tr h="55127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Part</a:t>
                      </a:r>
                      <a:r>
                        <a:rPr lang="fr-FR" sz="1800" b="1" baseline="0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1</a:t>
                      </a:r>
                      <a:endParaRPr lang="fr-FR" sz="1800" b="1" dirty="0" smtClean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Part</a:t>
                      </a:r>
                      <a:r>
                        <a:rPr lang="fr-FR" sz="1800" b="1" baseline="0" dirty="0" smtClean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2</a:t>
                      </a:r>
                      <a:endParaRPr lang="fr-FR" sz="1800" b="1" dirty="0" smtClean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02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Calibri"/>
                          <a:cs typeface="Calibri"/>
                        </a:rPr>
                        <a:t>SOF + </a:t>
                      </a:r>
                      <a:r>
                        <a:rPr lang="fr-FR" sz="1800" b="1" dirty="0" err="1" smtClean="0"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fr-FR" sz="1800" b="1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lang="fr-FR" sz="1800" b="1" dirty="0" err="1" smtClean="0">
                          <a:latin typeface="Calibri"/>
                          <a:cs typeface="Calibri"/>
                        </a:rPr>
                        <a:t>based</a:t>
                      </a:r>
                      <a:r>
                        <a:rPr lang="fr-FR" sz="1800" b="1" dirty="0" smtClean="0">
                          <a:latin typeface="Calibri"/>
                          <a:cs typeface="Calibri"/>
                        </a:rPr>
                        <a:t> RBV</a:t>
                      </a:r>
                      <a:endParaRPr lang="fr-FR" sz="1800" b="1" dirty="0">
                        <a:latin typeface="Calibri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"/>
                          <a:cs typeface="Calibri"/>
                        </a:rPr>
                        <a:t>SOF</a:t>
                      </a:r>
                      <a:r>
                        <a:rPr lang="fr-FR" sz="1600" b="1" baseline="0" dirty="0" smtClean="0">
                          <a:latin typeface="Calibri"/>
                          <a:cs typeface="Calibri"/>
                        </a:rPr>
                        <a:t> + </a:t>
                      </a:r>
                      <a:r>
                        <a:rPr lang="fr-FR" sz="1600" b="1" baseline="0" dirty="0" err="1" smtClean="0">
                          <a:latin typeface="Calibri"/>
                          <a:cs typeface="Calibri"/>
                        </a:rPr>
                        <a:t>weight-based</a:t>
                      </a:r>
                      <a:r>
                        <a:rPr lang="fr-FR" sz="1600" b="1" baseline="0" dirty="0" smtClean="0">
                          <a:latin typeface="Calibri"/>
                          <a:cs typeface="Calibri"/>
                        </a:rPr>
                        <a:t> RBV</a:t>
                      </a:r>
                      <a:endParaRPr lang="fr-FR" sz="1600" b="1" dirty="0">
                        <a:latin typeface="Calibri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Calibri"/>
                          <a:cs typeface="Calibri"/>
                        </a:rPr>
                        <a:t>SOF + </a:t>
                      </a:r>
                      <a:r>
                        <a:rPr lang="fr-FR" sz="1600" b="1" dirty="0" err="1" smtClean="0">
                          <a:latin typeface="Calibri"/>
                          <a:cs typeface="Calibri"/>
                        </a:rPr>
                        <a:t>low</a:t>
                      </a:r>
                      <a:r>
                        <a:rPr lang="fr-FR" sz="1600" b="1" dirty="0" smtClean="0">
                          <a:latin typeface="Calibri"/>
                          <a:cs typeface="Calibri"/>
                        </a:rPr>
                        <a:t> dose RBV</a:t>
                      </a:r>
                      <a:endParaRPr lang="fr-FR" sz="1600" b="1" dirty="0">
                        <a:latin typeface="Calibri"/>
                        <a:cs typeface="Calibri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 / 90%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72%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 / 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/ 40%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80/ 20%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 / 36%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 28B 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Knodell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score 0-1 /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/ 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 / 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5688" y="1246620"/>
            <a:ext cx="8059963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disposition, median or %</a:t>
            </a:r>
          </a:p>
        </p:txBody>
      </p:sp>
    </p:spTree>
    <p:extLst>
      <p:ext uri="{BB962C8B-B14F-4D97-AF65-F5344CB8AC3E}">
        <p14:creationId xmlns:p14="http://schemas.microsoft.com/office/powerpoint/2010/main" val="357697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165"/>
          <p:cNvSpPr>
            <a:spLocks noChangeArrowheads="1"/>
          </p:cNvSpPr>
          <p:nvPr/>
        </p:nvSpPr>
        <p:spPr bwMode="auto">
          <a:xfrm>
            <a:off x="1979712" y="1772815"/>
            <a:ext cx="5472608" cy="4320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113060" y="1897464"/>
            <a:ext cx="197114" cy="160154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ZoneTexte 84"/>
          <p:cNvSpPr txBox="1">
            <a:spLocks noChangeArrowheads="1"/>
          </p:cNvSpPr>
          <p:nvPr/>
        </p:nvSpPr>
        <p:spPr bwMode="auto">
          <a:xfrm>
            <a:off x="2287295" y="1781781"/>
            <a:ext cx="2510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weight-based RBV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5162710" y="1897464"/>
            <a:ext cx="197114" cy="16015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ZoneTexte 84"/>
          <p:cNvSpPr txBox="1">
            <a:spLocks noChangeArrowheads="1"/>
          </p:cNvSpPr>
          <p:nvPr/>
        </p:nvSpPr>
        <p:spPr bwMode="auto">
          <a:xfrm>
            <a:off x="5331061" y="1781781"/>
            <a:ext cx="2095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low-dose RBV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390860" y="3493770"/>
            <a:ext cx="550907" cy="2150572"/>
          </a:xfrm>
          <a:prstGeom prst="rect">
            <a:avLst/>
          </a:prstGeom>
          <a:solidFill>
            <a:srgbClr val="10EB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720493" y="478160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720493" y="401426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621106" y="2483115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720493" y="32486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1007047" y="4889325"/>
            <a:ext cx="11840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1007047" y="4123749"/>
            <a:ext cx="11840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1007047" y="2589077"/>
            <a:ext cx="11840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1007047" y="3354653"/>
            <a:ext cx="11840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1123412" y="2578518"/>
            <a:ext cx="0" cy="306486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307881" y="2818589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71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(49-87)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821274" y="2182531"/>
            <a:ext cx="498118" cy="40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5364088" y="3359150"/>
            <a:ext cx="550907" cy="2285192"/>
          </a:xfrm>
          <a:prstGeom prst="rect">
            <a:avLst/>
          </a:prstGeom>
          <a:solidFill>
            <a:srgbClr val="10EB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3806369" y="3541147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(28-69)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168656" y="3976688"/>
            <a:ext cx="550907" cy="1667654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5455837" y="292021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75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076306" y="532071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474594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24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252390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22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2171281" y="3543300"/>
            <a:ext cx="550907" cy="2101042"/>
          </a:xfrm>
          <a:prstGeom prst="rect">
            <a:avLst/>
          </a:prstGeom>
          <a:solidFill>
            <a:srgbClr val="10EB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33"/>
          <p:cNvSpPr>
            <a:spLocks noChangeArrowheads="1"/>
          </p:cNvSpPr>
          <p:nvPr/>
        </p:nvSpPr>
        <p:spPr bwMode="auto">
          <a:xfrm>
            <a:off x="7410656" y="4302761"/>
            <a:ext cx="550907" cy="1341582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3889347" y="4160520"/>
            <a:ext cx="550907" cy="1483822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6762459" y="4435475"/>
            <a:ext cx="550907" cy="1208867"/>
          </a:xfrm>
          <a:prstGeom prst="rect">
            <a:avLst/>
          </a:prstGeom>
          <a:solidFill>
            <a:srgbClr val="10EB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5999656" y="4121989"/>
            <a:ext cx="550907" cy="1522353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44"/>
          <p:cNvSpPr>
            <a:spLocks noChangeArrowheads="1"/>
          </p:cNvSpPr>
          <p:nvPr/>
        </p:nvSpPr>
        <p:spPr bwMode="auto">
          <a:xfrm>
            <a:off x="6091405" y="3679219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50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216511" y="5661922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Per</a:t>
            </a:r>
          </a:p>
          <a:p>
            <a:pPr algn="ctr"/>
            <a:r>
              <a:rPr lang="fr-FR" sz="1400" b="1" dirty="0" err="1" smtClean="0"/>
              <a:t>protocol</a:t>
            </a:r>
            <a:endParaRPr lang="fr-FR" sz="1400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2156982" y="566192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ITT</a:t>
            </a:r>
            <a:endParaRPr lang="fr-FR" sz="14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6737303" y="5661922"/>
            <a:ext cx="1272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Genotype</a:t>
            </a:r>
            <a:r>
              <a:rPr lang="fr-FR" sz="1400" b="1" dirty="0" smtClean="0"/>
              <a:t> 1b</a:t>
            </a:r>
            <a:endParaRPr lang="fr-FR" sz="1400" b="1" dirty="0"/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2088302" y="2931175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68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(46-85)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Rectangle 144"/>
          <p:cNvSpPr>
            <a:spLocks noChangeArrowheads="1"/>
          </p:cNvSpPr>
          <p:nvPr/>
        </p:nvSpPr>
        <p:spPr bwMode="auto">
          <a:xfrm>
            <a:off x="3085677" y="3359031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55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(32-76)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6854208" y="3993539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7502405" y="386104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</a:t>
            </a: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325989" y="5661922"/>
            <a:ext cx="126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/>
              <a:t>Genotype</a:t>
            </a:r>
            <a:r>
              <a:rPr lang="fr-FR" sz="1400" b="1" dirty="0" smtClean="0"/>
              <a:t> 1a</a:t>
            </a:r>
            <a:endParaRPr lang="fr-FR" sz="1400" b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2255015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25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7544083" y="53207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3973081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25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6895886" y="53207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5447822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6083390" y="53207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17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994307" y="5661922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Per</a:t>
            </a:r>
          </a:p>
          <a:p>
            <a:pPr algn="ctr"/>
            <a:r>
              <a:rPr lang="fr-FR" sz="1400" b="1" dirty="0" err="1" smtClean="0"/>
              <a:t>protocol</a:t>
            </a:r>
            <a:endParaRPr lang="fr-FR" sz="14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3938616" y="566192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ITT</a:t>
            </a:r>
            <a:endParaRPr lang="fr-FR" sz="1400" b="1" dirty="0"/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774117" y="1246620"/>
            <a:ext cx="7583103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Part 2, % (95% CI)</a:t>
            </a: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1007049" y="5641040"/>
            <a:ext cx="735017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135"/>
          <p:cNvSpPr>
            <a:spLocks noChangeArrowheads="1"/>
          </p:cNvSpPr>
          <p:nvPr/>
        </p:nvSpPr>
        <p:spPr bwMode="auto">
          <a:xfrm>
            <a:off x="800206" y="5517812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5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5245"/>
              </p:ext>
            </p:extLst>
          </p:nvPr>
        </p:nvGraphicFramePr>
        <p:xfrm>
          <a:off x="1343472" y="1844824"/>
          <a:ext cx="6468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520"/>
                <a:gridCol w="1592968"/>
                <a:gridCol w="1323349"/>
                <a:gridCol w="753051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Odds</a:t>
                      </a:r>
                      <a:r>
                        <a:rPr lang="fr-FR" sz="16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ratio</a:t>
                      </a:r>
                      <a:endParaRPr lang="fr-FR" sz="160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95% CI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</a:t>
                      </a:r>
                      <a:endParaRPr lang="fr-FR" sz="160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Men vs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women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6.1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1.2 - 31.6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BMI &gt; 30 vs ≤ 30 kg/m</a:t>
                      </a:r>
                      <a:r>
                        <a:rPr lang="fr-FR" sz="1400" b="1" baseline="300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0.33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0.1 – 1.2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0.08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Knodell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score 3-4 vs 0-1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4.3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1.1 – 16.5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0.04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HCV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RNA &gt; 800,000 IU/ml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5.7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1.4 – 24.4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5771" y="1246620"/>
            <a:ext cx="8619796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Bivariate model of baseline characteristics associated with relapse</a:t>
            </a:r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 bwMode="auto">
          <a:xfrm>
            <a:off x="539750" y="4149626"/>
            <a:ext cx="8496746" cy="244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 smtClean="0"/>
              <a:t>Viral kinetic model</a:t>
            </a:r>
          </a:p>
          <a:p>
            <a:pPr lvl="1"/>
            <a:r>
              <a:rPr lang="en-US" kern="0" dirty="0" smtClean="0"/>
              <a:t>No differences in viral decay based on RBV dose or baseline characteristics</a:t>
            </a:r>
          </a:p>
          <a:p>
            <a:pPr lvl="1"/>
            <a:r>
              <a:rPr lang="en-US" kern="0" dirty="0" smtClean="0"/>
              <a:t>Fully fitted PK-viral kinetics model (10 patients on weight-based RBV and 10 patients </a:t>
            </a:r>
            <a:r>
              <a:rPr lang="en-US" kern="0" dirty="0"/>
              <a:t>on </a:t>
            </a:r>
            <a:r>
              <a:rPr lang="en-US" kern="0" dirty="0" smtClean="0"/>
              <a:t>low-dose RBV) : significantly slower loss rate of free virus (clearance) in </a:t>
            </a:r>
            <a:r>
              <a:rPr lang="en-US" kern="0" dirty="0" err="1" smtClean="0"/>
              <a:t>relapsers</a:t>
            </a:r>
            <a:r>
              <a:rPr lang="en-US" kern="0" dirty="0" smtClean="0"/>
              <a:t> than participants who achieved SVR (clearance : 3.57 </a:t>
            </a:r>
            <a:r>
              <a:rPr lang="en-US" kern="0" dirty="0" err="1" smtClean="0"/>
              <a:t>vs</a:t>
            </a:r>
            <a:r>
              <a:rPr lang="en-US" kern="0" dirty="0" smtClean="0"/>
              <a:t> 5.60 per day; p = 0.009)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2144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65"/>
          <p:cNvSpPr>
            <a:spLocks noChangeArrowheads="1"/>
          </p:cNvSpPr>
          <p:nvPr/>
        </p:nvSpPr>
        <p:spPr bwMode="auto">
          <a:xfrm>
            <a:off x="1691680" y="6237312"/>
            <a:ext cx="4896544" cy="216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30024" y="1246620"/>
            <a:ext cx="3071289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Histologic response</a:t>
            </a:r>
          </a:p>
        </p:txBody>
      </p:sp>
      <p:sp>
        <p:nvSpPr>
          <p:cNvPr id="13" name="Espace réservé du contenu 9"/>
          <p:cNvSpPr txBox="1">
            <a:spLocks/>
          </p:cNvSpPr>
          <p:nvPr/>
        </p:nvSpPr>
        <p:spPr bwMode="auto">
          <a:xfrm>
            <a:off x="539750" y="1556792"/>
            <a:ext cx="8351838" cy="7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fr-FR" sz="2000" kern="0" smtClean="0"/>
              <a:t>29 paired liver biopsies</a:t>
            </a:r>
          </a:p>
          <a:p>
            <a:pPr lvl="1"/>
            <a:r>
              <a:rPr lang="fr-FR" sz="1600" kern="0" smtClean="0"/>
              <a:t>Improvement in inflammation in 27 (93%)</a:t>
            </a:r>
          </a:p>
          <a:p>
            <a:endParaRPr lang="fr-FR" kern="0" dirty="0"/>
          </a:p>
        </p:txBody>
      </p:sp>
      <p:sp>
        <p:nvSpPr>
          <p:cNvPr id="14" name="Rectangle 135"/>
          <p:cNvSpPr>
            <a:spLocks noChangeArrowheads="1"/>
          </p:cNvSpPr>
          <p:nvPr/>
        </p:nvSpPr>
        <p:spPr bwMode="auto">
          <a:xfrm>
            <a:off x="2043075" y="462459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" name="Rectangle 136"/>
          <p:cNvSpPr>
            <a:spLocks noChangeArrowheads="1"/>
          </p:cNvSpPr>
          <p:nvPr/>
        </p:nvSpPr>
        <p:spPr bwMode="auto">
          <a:xfrm>
            <a:off x="1943689" y="376329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6" name="Rectangle 137"/>
          <p:cNvSpPr>
            <a:spLocks noChangeArrowheads="1"/>
          </p:cNvSpPr>
          <p:nvPr/>
        </p:nvSpPr>
        <p:spPr bwMode="auto">
          <a:xfrm>
            <a:off x="1943689" y="2901140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15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8" name="Line 139"/>
          <p:cNvSpPr>
            <a:spLocks noChangeShapeType="1"/>
          </p:cNvSpPr>
          <p:nvPr/>
        </p:nvSpPr>
        <p:spPr bwMode="auto">
          <a:xfrm>
            <a:off x="2210723" y="4732317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Line 140"/>
          <p:cNvSpPr>
            <a:spLocks noChangeShapeType="1"/>
          </p:cNvSpPr>
          <p:nvPr/>
        </p:nvSpPr>
        <p:spPr bwMode="auto">
          <a:xfrm>
            <a:off x="2210723" y="3872606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Line 141"/>
          <p:cNvSpPr>
            <a:spLocks noChangeShapeType="1"/>
          </p:cNvSpPr>
          <p:nvPr/>
        </p:nvSpPr>
        <p:spPr bwMode="auto">
          <a:xfrm>
            <a:off x="2210723" y="3007274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Line 143"/>
          <p:cNvSpPr>
            <a:spLocks noChangeShapeType="1"/>
          </p:cNvSpPr>
          <p:nvPr/>
        </p:nvSpPr>
        <p:spPr bwMode="auto">
          <a:xfrm>
            <a:off x="2301212" y="2999232"/>
            <a:ext cx="0" cy="2590008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Text Box 148"/>
          <p:cNvSpPr txBox="1">
            <a:spLocks noChangeArrowheads="1"/>
          </p:cNvSpPr>
          <p:nvPr/>
        </p:nvSpPr>
        <p:spPr bwMode="auto">
          <a:xfrm>
            <a:off x="827584" y="2617167"/>
            <a:ext cx="2185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HAI Inflammation score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Line 146"/>
          <p:cNvSpPr>
            <a:spLocks noChangeShapeType="1"/>
          </p:cNvSpPr>
          <p:nvPr/>
        </p:nvSpPr>
        <p:spPr bwMode="auto">
          <a:xfrm>
            <a:off x="2210722" y="5589240"/>
            <a:ext cx="451316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Rectangle 135"/>
          <p:cNvSpPr>
            <a:spLocks noChangeArrowheads="1"/>
          </p:cNvSpPr>
          <p:nvPr/>
        </p:nvSpPr>
        <p:spPr bwMode="auto">
          <a:xfrm>
            <a:off x="2043075" y="5481518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6" name="Rectangle 135"/>
          <p:cNvSpPr>
            <a:spLocks noChangeArrowheads="1"/>
          </p:cNvSpPr>
          <p:nvPr/>
        </p:nvSpPr>
        <p:spPr bwMode="auto">
          <a:xfrm>
            <a:off x="2454408" y="5621179"/>
            <a:ext cx="8159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Pre</a:t>
            </a:r>
            <a:b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treatment</a:t>
            </a:r>
            <a:endParaRPr lang="en-GB" sz="1400" b="1" dirty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7" name="Rectangle 135"/>
          <p:cNvSpPr>
            <a:spLocks noChangeArrowheads="1"/>
          </p:cNvSpPr>
          <p:nvPr/>
        </p:nvSpPr>
        <p:spPr bwMode="auto">
          <a:xfrm>
            <a:off x="3546168" y="5621179"/>
            <a:ext cx="8159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End of</a:t>
            </a:r>
            <a:b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treatment</a:t>
            </a:r>
            <a:endParaRPr lang="en-GB" sz="1400" b="1" dirty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8" name="Rectangle 135"/>
          <p:cNvSpPr>
            <a:spLocks noChangeArrowheads="1"/>
          </p:cNvSpPr>
          <p:nvPr/>
        </p:nvSpPr>
        <p:spPr bwMode="auto">
          <a:xfrm>
            <a:off x="4648805" y="5621179"/>
            <a:ext cx="8159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Pre</a:t>
            </a:r>
            <a:b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treatment</a:t>
            </a:r>
            <a:endParaRPr lang="en-GB" sz="1400" b="1" dirty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9" name="Rectangle 135"/>
          <p:cNvSpPr>
            <a:spLocks noChangeArrowheads="1"/>
          </p:cNvSpPr>
          <p:nvPr/>
        </p:nvSpPr>
        <p:spPr bwMode="auto">
          <a:xfrm>
            <a:off x="5740565" y="5621179"/>
            <a:ext cx="8159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End of</a:t>
            </a:r>
            <a:b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treatment</a:t>
            </a:r>
            <a:endParaRPr lang="en-GB" sz="1400" b="1" dirty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30" name="Rectangle 137"/>
          <p:cNvSpPr>
            <a:spLocks noChangeArrowheads="1"/>
          </p:cNvSpPr>
          <p:nvPr/>
        </p:nvSpPr>
        <p:spPr bwMode="auto">
          <a:xfrm>
            <a:off x="3039113" y="2852936"/>
            <a:ext cx="6444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ea typeface="Arial" pitchFamily="-1" charset="0"/>
                <a:cs typeface="Arial" pitchFamily="-1" charset="0"/>
              </a:rPr>
              <a:t>p = 0.003</a:t>
            </a:r>
            <a:endParaRPr lang="en-GB" sz="12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Rectangle 137"/>
          <p:cNvSpPr>
            <a:spLocks noChangeArrowheads="1"/>
          </p:cNvSpPr>
          <p:nvPr/>
        </p:nvSpPr>
        <p:spPr bwMode="auto">
          <a:xfrm>
            <a:off x="5166352" y="2852936"/>
            <a:ext cx="7293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ea typeface="Arial" pitchFamily="-1" charset="0"/>
                <a:cs typeface="Arial" pitchFamily="-1" charset="0"/>
              </a:rPr>
              <a:t>p &lt; 0.0001</a:t>
            </a:r>
            <a:endParaRPr lang="en-GB" sz="12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2" name="Parenthèse ouvrante 31"/>
          <p:cNvSpPr/>
          <p:nvPr/>
        </p:nvSpPr>
        <p:spPr>
          <a:xfrm rot="5400000">
            <a:off x="3270609" y="2710340"/>
            <a:ext cx="210759" cy="1111862"/>
          </a:xfrm>
          <a:prstGeom prst="leftBracket">
            <a:avLst>
              <a:gd name="adj" fmla="val 0"/>
            </a:avLst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arenthèse ouvrante 32"/>
          <p:cNvSpPr/>
          <p:nvPr/>
        </p:nvSpPr>
        <p:spPr>
          <a:xfrm rot="5400000">
            <a:off x="5482658" y="2636697"/>
            <a:ext cx="210759" cy="1111862"/>
          </a:xfrm>
          <a:prstGeom prst="leftBracket">
            <a:avLst>
              <a:gd name="adj" fmla="val 0"/>
            </a:avLst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Parenthèse ouvrante 33"/>
          <p:cNvSpPr/>
          <p:nvPr/>
        </p:nvSpPr>
        <p:spPr>
          <a:xfrm rot="5400000">
            <a:off x="4303736" y="1577393"/>
            <a:ext cx="210759" cy="2234552"/>
          </a:xfrm>
          <a:prstGeom prst="leftBracket">
            <a:avLst>
              <a:gd name="adj" fmla="val 0"/>
            </a:avLst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137"/>
          <p:cNvSpPr>
            <a:spLocks noChangeArrowheads="1"/>
          </p:cNvSpPr>
          <p:nvPr/>
        </p:nvSpPr>
        <p:spPr bwMode="auto">
          <a:xfrm>
            <a:off x="4139952" y="2324496"/>
            <a:ext cx="5594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ea typeface="Arial" pitchFamily="-1" charset="0"/>
                <a:cs typeface="Arial" pitchFamily="-1" charset="0"/>
              </a:rPr>
              <a:t>p </a:t>
            </a:r>
            <a:r>
              <a:rPr lang="en-GB" sz="1200" smtClean="0">
                <a:ea typeface="Arial" pitchFamily="-1" charset="0"/>
                <a:cs typeface="Arial" pitchFamily="-1" charset="0"/>
              </a:rPr>
              <a:t>= 0.07</a:t>
            </a:r>
            <a:endParaRPr lang="en-GB" sz="12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1763688" y="6271695"/>
            <a:ext cx="197114" cy="160154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ZoneTexte 84"/>
          <p:cNvSpPr txBox="1">
            <a:spLocks noChangeArrowheads="1"/>
          </p:cNvSpPr>
          <p:nvPr/>
        </p:nvSpPr>
        <p:spPr bwMode="auto">
          <a:xfrm>
            <a:off x="1937923" y="6156012"/>
            <a:ext cx="22623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-based RBV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4355976" y="6271695"/>
            <a:ext cx="197114" cy="16015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ZoneTexte 84"/>
          <p:cNvSpPr txBox="1">
            <a:spLocks noChangeArrowheads="1"/>
          </p:cNvSpPr>
          <p:nvPr/>
        </p:nvSpPr>
        <p:spPr bwMode="auto">
          <a:xfrm>
            <a:off x="4551963" y="6156012"/>
            <a:ext cx="2108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low-dose RBV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Forme libre 84"/>
          <p:cNvSpPr/>
          <p:nvPr/>
        </p:nvSpPr>
        <p:spPr>
          <a:xfrm>
            <a:off x="5059680" y="3368040"/>
            <a:ext cx="1087120" cy="10185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120" h="1018540">
                <a:moveTo>
                  <a:pt x="0" y="0"/>
                </a:moveTo>
                <a:lnTo>
                  <a:pt x="1087120" y="101854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orme libre 85"/>
          <p:cNvSpPr/>
          <p:nvPr/>
        </p:nvSpPr>
        <p:spPr>
          <a:xfrm>
            <a:off x="5067300" y="3870960"/>
            <a:ext cx="1074420" cy="17272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68020"/>
              <a:gd name="connsiteX1" fmla="*/ 1231900 w 1231900"/>
              <a:gd name="connsiteY1" fmla="*/ 668020 h 668020"/>
              <a:gd name="connsiteX0" fmla="*/ 0 w 1074420"/>
              <a:gd name="connsiteY0" fmla="*/ 0 h 172720"/>
              <a:gd name="connsiteX1" fmla="*/ 1074420 w 1074420"/>
              <a:gd name="connsiteY1" fmla="*/ 172720 h 17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4420" h="172720">
                <a:moveTo>
                  <a:pt x="0" y="0"/>
                </a:moveTo>
                <a:lnTo>
                  <a:pt x="1074420" y="17272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orme libre 86"/>
          <p:cNvSpPr/>
          <p:nvPr/>
        </p:nvSpPr>
        <p:spPr>
          <a:xfrm>
            <a:off x="5064760" y="3876040"/>
            <a:ext cx="1066800" cy="50292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68020"/>
              <a:gd name="connsiteX1" fmla="*/ 1231900 w 1231900"/>
              <a:gd name="connsiteY1" fmla="*/ 668020 h 668020"/>
              <a:gd name="connsiteX0" fmla="*/ 0 w 1074420"/>
              <a:gd name="connsiteY0" fmla="*/ 0 h 172720"/>
              <a:gd name="connsiteX1" fmla="*/ 1074420 w 1074420"/>
              <a:gd name="connsiteY1" fmla="*/ 172720 h 172720"/>
              <a:gd name="connsiteX0" fmla="*/ 0 w 1074420"/>
              <a:gd name="connsiteY0" fmla="*/ 0 h 673100"/>
              <a:gd name="connsiteX1" fmla="*/ 1074420 w 1074420"/>
              <a:gd name="connsiteY1" fmla="*/ 673100 h 673100"/>
              <a:gd name="connsiteX0" fmla="*/ 0 w 1056640"/>
              <a:gd name="connsiteY0" fmla="*/ 0 h 505460"/>
              <a:gd name="connsiteX1" fmla="*/ 1056640 w 1056640"/>
              <a:gd name="connsiteY1" fmla="*/ 505460 h 505460"/>
              <a:gd name="connsiteX0" fmla="*/ 0 w 1066800"/>
              <a:gd name="connsiteY0" fmla="*/ 0 h 502920"/>
              <a:gd name="connsiteX1" fmla="*/ 1066800 w 1066800"/>
              <a:gd name="connsiteY1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6800" h="502920">
                <a:moveTo>
                  <a:pt x="0" y="0"/>
                </a:moveTo>
                <a:lnTo>
                  <a:pt x="1066800" y="50292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5067300" y="3891280"/>
            <a:ext cx="1074420" cy="135128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4420" h="1351280">
                <a:moveTo>
                  <a:pt x="0" y="0"/>
                </a:moveTo>
                <a:lnTo>
                  <a:pt x="1074420" y="135128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5072380" y="4737100"/>
            <a:ext cx="1036320" cy="33020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6320" h="330200">
                <a:moveTo>
                  <a:pt x="0" y="0"/>
                </a:moveTo>
                <a:lnTo>
                  <a:pt x="1036320" y="33020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057140" y="4564380"/>
            <a:ext cx="1084580" cy="8534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4580" h="853440">
                <a:moveTo>
                  <a:pt x="0" y="0"/>
                </a:moveTo>
                <a:lnTo>
                  <a:pt x="1084580" y="85344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orme libre 97"/>
          <p:cNvSpPr/>
          <p:nvPr/>
        </p:nvSpPr>
        <p:spPr>
          <a:xfrm>
            <a:off x="5059680" y="3870960"/>
            <a:ext cx="1074420" cy="119888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4420" h="1198880">
                <a:moveTo>
                  <a:pt x="0" y="0"/>
                </a:moveTo>
                <a:lnTo>
                  <a:pt x="1074420" y="119888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Forme libre 98"/>
          <p:cNvSpPr/>
          <p:nvPr/>
        </p:nvSpPr>
        <p:spPr>
          <a:xfrm>
            <a:off x="5067300" y="4056380"/>
            <a:ext cx="1054100" cy="100076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4100" h="1000760">
                <a:moveTo>
                  <a:pt x="0" y="0"/>
                </a:moveTo>
                <a:lnTo>
                  <a:pt x="1054100" y="100076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Forme libre 99"/>
          <p:cNvSpPr/>
          <p:nvPr/>
        </p:nvSpPr>
        <p:spPr>
          <a:xfrm>
            <a:off x="5077460" y="4231640"/>
            <a:ext cx="1069340" cy="84836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9340" h="848360">
                <a:moveTo>
                  <a:pt x="0" y="0"/>
                </a:moveTo>
                <a:lnTo>
                  <a:pt x="1069340" y="84836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orme libre 100"/>
          <p:cNvSpPr/>
          <p:nvPr/>
        </p:nvSpPr>
        <p:spPr>
          <a:xfrm>
            <a:off x="5069840" y="4394200"/>
            <a:ext cx="1064260" cy="3327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4260" h="332740">
                <a:moveTo>
                  <a:pt x="0" y="0"/>
                </a:moveTo>
                <a:lnTo>
                  <a:pt x="1064260" y="332740"/>
                </a:lnTo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orme libre 101"/>
          <p:cNvSpPr/>
          <p:nvPr/>
        </p:nvSpPr>
        <p:spPr>
          <a:xfrm>
            <a:off x="2855352" y="3527295"/>
            <a:ext cx="1092200" cy="68326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2200" h="683260">
                <a:moveTo>
                  <a:pt x="0" y="683260"/>
                </a:moveTo>
                <a:lnTo>
                  <a:pt x="1092200" y="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Forme libre 102"/>
          <p:cNvSpPr/>
          <p:nvPr/>
        </p:nvSpPr>
        <p:spPr>
          <a:xfrm>
            <a:off x="2860824" y="3699250"/>
            <a:ext cx="1076960" cy="67818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6960" h="678180">
                <a:moveTo>
                  <a:pt x="0" y="0"/>
                </a:moveTo>
                <a:lnTo>
                  <a:pt x="1076960" y="67818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Forme libre 103"/>
          <p:cNvSpPr/>
          <p:nvPr/>
        </p:nvSpPr>
        <p:spPr>
          <a:xfrm>
            <a:off x="2866296" y="3871205"/>
            <a:ext cx="1137920" cy="17780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132840"/>
              <a:gd name="connsiteY0" fmla="*/ 0 h 175260"/>
              <a:gd name="connsiteX1" fmla="*/ 1132840 w 1132840"/>
              <a:gd name="connsiteY1" fmla="*/ 175260 h 175260"/>
              <a:gd name="connsiteX0" fmla="*/ 0 w 1135380"/>
              <a:gd name="connsiteY0" fmla="*/ 0 h 190500"/>
              <a:gd name="connsiteX1" fmla="*/ 1135380 w 1135380"/>
              <a:gd name="connsiteY1" fmla="*/ 190500 h 190500"/>
              <a:gd name="connsiteX0" fmla="*/ 0 w 1137920"/>
              <a:gd name="connsiteY0" fmla="*/ 0 h 177800"/>
              <a:gd name="connsiteX1" fmla="*/ 1137920 w 1137920"/>
              <a:gd name="connsiteY1" fmla="*/ 17780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920" h="177800">
                <a:moveTo>
                  <a:pt x="0" y="0"/>
                </a:moveTo>
                <a:lnTo>
                  <a:pt x="1137920" y="17780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Forme libre 104"/>
          <p:cNvSpPr/>
          <p:nvPr/>
        </p:nvSpPr>
        <p:spPr>
          <a:xfrm>
            <a:off x="2881144" y="3887210"/>
            <a:ext cx="1066800" cy="10185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6800" h="1018540">
                <a:moveTo>
                  <a:pt x="0" y="0"/>
                </a:moveTo>
                <a:lnTo>
                  <a:pt x="1066800" y="101854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orme libre 105"/>
          <p:cNvSpPr/>
          <p:nvPr/>
        </p:nvSpPr>
        <p:spPr>
          <a:xfrm>
            <a:off x="2878604" y="3894830"/>
            <a:ext cx="1076960" cy="118110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6960" h="1181100">
                <a:moveTo>
                  <a:pt x="0" y="0"/>
                </a:moveTo>
                <a:lnTo>
                  <a:pt x="1076960" y="118110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orme libre 106"/>
          <p:cNvSpPr/>
          <p:nvPr/>
        </p:nvSpPr>
        <p:spPr>
          <a:xfrm>
            <a:off x="2868444" y="4222490"/>
            <a:ext cx="1107440" cy="87122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7440" h="871220">
                <a:moveTo>
                  <a:pt x="0" y="0"/>
                </a:moveTo>
                <a:lnTo>
                  <a:pt x="1107440" y="87122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orme libre 107"/>
          <p:cNvSpPr/>
          <p:nvPr/>
        </p:nvSpPr>
        <p:spPr>
          <a:xfrm>
            <a:off x="2873524" y="4392670"/>
            <a:ext cx="1109980" cy="7010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  <a:gd name="connsiteX0" fmla="*/ 0 w 1092200"/>
              <a:gd name="connsiteY0" fmla="*/ 0 h 1018540"/>
              <a:gd name="connsiteX1" fmla="*/ 1092200 w 1092200"/>
              <a:gd name="connsiteY1" fmla="*/ 1018540 h 1018540"/>
              <a:gd name="connsiteX0" fmla="*/ 0 w 1107440"/>
              <a:gd name="connsiteY0" fmla="*/ 0 h 690880"/>
              <a:gd name="connsiteX1" fmla="*/ 1107440 w 1107440"/>
              <a:gd name="connsiteY1" fmla="*/ 690880 h 690880"/>
              <a:gd name="connsiteX0" fmla="*/ 0 w 1109980"/>
              <a:gd name="connsiteY0" fmla="*/ 0 h 701040"/>
              <a:gd name="connsiteX1" fmla="*/ 1109980 w 1109980"/>
              <a:gd name="connsiteY1" fmla="*/ 70104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9980" h="701040">
                <a:moveTo>
                  <a:pt x="0" y="0"/>
                </a:moveTo>
                <a:lnTo>
                  <a:pt x="1109980" y="70104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Forme libre 108"/>
          <p:cNvSpPr/>
          <p:nvPr/>
        </p:nvSpPr>
        <p:spPr>
          <a:xfrm>
            <a:off x="2870984" y="4397750"/>
            <a:ext cx="1049020" cy="82042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  <a:gd name="connsiteX0" fmla="*/ 0 w 1092200"/>
              <a:gd name="connsiteY0" fmla="*/ 0 h 1018540"/>
              <a:gd name="connsiteX1" fmla="*/ 1092200 w 1092200"/>
              <a:gd name="connsiteY1" fmla="*/ 1018540 h 1018540"/>
              <a:gd name="connsiteX0" fmla="*/ 0 w 1107440"/>
              <a:gd name="connsiteY0" fmla="*/ 0 h 690880"/>
              <a:gd name="connsiteX1" fmla="*/ 1107440 w 1107440"/>
              <a:gd name="connsiteY1" fmla="*/ 690880 h 690880"/>
              <a:gd name="connsiteX0" fmla="*/ 0 w 1109980"/>
              <a:gd name="connsiteY0" fmla="*/ 0 h 701040"/>
              <a:gd name="connsiteX1" fmla="*/ 1109980 w 1109980"/>
              <a:gd name="connsiteY1" fmla="*/ 701040 h 701040"/>
              <a:gd name="connsiteX0" fmla="*/ 0 w 1117600"/>
              <a:gd name="connsiteY0" fmla="*/ 0 h 866140"/>
              <a:gd name="connsiteX1" fmla="*/ 1117600 w 1117600"/>
              <a:gd name="connsiteY1" fmla="*/ 866140 h 866140"/>
              <a:gd name="connsiteX0" fmla="*/ 0 w 1031240"/>
              <a:gd name="connsiteY0" fmla="*/ 0 h 828040"/>
              <a:gd name="connsiteX1" fmla="*/ 1031240 w 1031240"/>
              <a:gd name="connsiteY1" fmla="*/ 828040 h 828040"/>
              <a:gd name="connsiteX0" fmla="*/ 0 w 1049020"/>
              <a:gd name="connsiteY0" fmla="*/ 0 h 820420"/>
              <a:gd name="connsiteX1" fmla="*/ 1049020 w 1049020"/>
              <a:gd name="connsiteY1" fmla="*/ 820420 h 82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9020" h="820420">
                <a:moveTo>
                  <a:pt x="0" y="0"/>
                </a:moveTo>
                <a:lnTo>
                  <a:pt x="1049020" y="82042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orme libre 109"/>
          <p:cNvSpPr/>
          <p:nvPr/>
        </p:nvSpPr>
        <p:spPr>
          <a:xfrm>
            <a:off x="2878604" y="4740650"/>
            <a:ext cx="1117600" cy="52832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  <a:gd name="connsiteX0" fmla="*/ 0 w 1092200"/>
              <a:gd name="connsiteY0" fmla="*/ 0 h 1018540"/>
              <a:gd name="connsiteX1" fmla="*/ 1092200 w 1092200"/>
              <a:gd name="connsiteY1" fmla="*/ 1018540 h 1018540"/>
              <a:gd name="connsiteX0" fmla="*/ 0 w 1107440"/>
              <a:gd name="connsiteY0" fmla="*/ 0 h 690880"/>
              <a:gd name="connsiteX1" fmla="*/ 1107440 w 1107440"/>
              <a:gd name="connsiteY1" fmla="*/ 690880 h 690880"/>
              <a:gd name="connsiteX0" fmla="*/ 0 w 1109980"/>
              <a:gd name="connsiteY0" fmla="*/ 0 h 701040"/>
              <a:gd name="connsiteX1" fmla="*/ 1109980 w 1109980"/>
              <a:gd name="connsiteY1" fmla="*/ 701040 h 701040"/>
              <a:gd name="connsiteX0" fmla="*/ 0 w 1117600"/>
              <a:gd name="connsiteY0" fmla="*/ 0 h 866140"/>
              <a:gd name="connsiteX1" fmla="*/ 1117600 w 1117600"/>
              <a:gd name="connsiteY1" fmla="*/ 866140 h 866140"/>
              <a:gd name="connsiteX0" fmla="*/ 0 w 1031240"/>
              <a:gd name="connsiteY0" fmla="*/ 0 h 828040"/>
              <a:gd name="connsiteX1" fmla="*/ 1031240 w 1031240"/>
              <a:gd name="connsiteY1" fmla="*/ 828040 h 828040"/>
              <a:gd name="connsiteX0" fmla="*/ 0 w 1049020"/>
              <a:gd name="connsiteY0" fmla="*/ 0 h 820420"/>
              <a:gd name="connsiteX1" fmla="*/ 1049020 w 1049020"/>
              <a:gd name="connsiteY1" fmla="*/ 820420 h 820420"/>
              <a:gd name="connsiteX0" fmla="*/ 0 w 1038860"/>
              <a:gd name="connsiteY0" fmla="*/ 0 h 482600"/>
              <a:gd name="connsiteX1" fmla="*/ 1038860 w 1038860"/>
              <a:gd name="connsiteY1" fmla="*/ 482600 h 482600"/>
              <a:gd name="connsiteX0" fmla="*/ 0 w 1117600"/>
              <a:gd name="connsiteY0" fmla="*/ 0 h 528320"/>
              <a:gd name="connsiteX1" fmla="*/ 1117600 w 1117600"/>
              <a:gd name="connsiteY1" fmla="*/ 528320 h 52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7600" h="528320">
                <a:moveTo>
                  <a:pt x="0" y="0"/>
                </a:moveTo>
                <a:lnTo>
                  <a:pt x="1117600" y="52832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orme libre 110"/>
          <p:cNvSpPr/>
          <p:nvPr/>
        </p:nvSpPr>
        <p:spPr>
          <a:xfrm>
            <a:off x="2886224" y="5083550"/>
            <a:ext cx="1064260" cy="33528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  <a:gd name="connsiteX0" fmla="*/ 0 w 1092200"/>
              <a:gd name="connsiteY0" fmla="*/ 0 h 1018540"/>
              <a:gd name="connsiteX1" fmla="*/ 1092200 w 1092200"/>
              <a:gd name="connsiteY1" fmla="*/ 1018540 h 1018540"/>
              <a:gd name="connsiteX0" fmla="*/ 0 w 1107440"/>
              <a:gd name="connsiteY0" fmla="*/ 0 h 690880"/>
              <a:gd name="connsiteX1" fmla="*/ 1107440 w 1107440"/>
              <a:gd name="connsiteY1" fmla="*/ 690880 h 690880"/>
              <a:gd name="connsiteX0" fmla="*/ 0 w 1109980"/>
              <a:gd name="connsiteY0" fmla="*/ 0 h 701040"/>
              <a:gd name="connsiteX1" fmla="*/ 1109980 w 1109980"/>
              <a:gd name="connsiteY1" fmla="*/ 701040 h 701040"/>
              <a:gd name="connsiteX0" fmla="*/ 0 w 1117600"/>
              <a:gd name="connsiteY0" fmla="*/ 0 h 866140"/>
              <a:gd name="connsiteX1" fmla="*/ 1117600 w 1117600"/>
              <a:gd name="connsiteY1" fmla="*/ 866140 h 866140"/>
              <a:gd name="connsiteX0" fmla="*/ 0 w 1031240"/>
              <a:gd name="connsiteY0" fmla="*/ 0 h 828040"/>
              <a:gd name="connsiteX1" fmla="*/ 1031240 w 1031240"/>
              <a:gd name="connsiteY1" fmla="*/ 828040 h 828040"/>
              <a:gd name="connsiteX0" fmla="*/ 0 w 1049020"/>
              <a:gd name="connsiteY0" fmla="*/ 0 h 820420"/>
              <a:gd name="connsiteX1" fmla="*/ 1049020 w 1049020"/>
              <a:gd name="connsiteY1" fmla="*/ 820420 h 820420"/>
              <a:gd name="connsiteX0" fmla="*/ 0 w 1038860"/>
              <a:gd name="connsiteY0" fmla="*/ 0 h 482600"/>
              <a:gd name="connsiteX1" fmla="*/ 1038860 w 1038860"/>
              <a:gd name="connsiteY1" fmla="*/ 482600 h 482600"/>
              <a:gd name="connsiteX0" fmla="*/ 0 w 1117600"/>
              <a:gd name="connsiteY0" fmla="*/ 0 h 528320"/>
              <a:gd name="connsiteX1" fmla="*/ 1117600 w 1117600"/>
              <a:gd name="connsiteY1" fmla="*/ 528320 h 528320"/>
              <a:gd name="connsiteX0" fmla="*/ 0 w 1064260"/>
              <a:gd name="connsiteY0" fmla="*/ 0 h 335280"/>
              <a:gd name="connsiteX1" fmla="*/ 1064260 w 1064260"/>
              <a:gd name="connsiteY1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4260" h="335280">
                <a:moveTo>
                  <a:pt x="0" y="0"/>
                </a:moveTo>
                <a:lnTo>
                  <a:pt x="1064260" y="33528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Forme libre 111"/>
          <p:cNvSpPr/>
          <p:nvPr/>
        </p:nvSpPr>
        <p:spPr>
          <a:xfrm>
            <a:off x="2865904" y="4560310"/>
            <a:ext cx="1087120" cy="2540"/>
          </a:xfrm>
          <a:custGeom>
            <a:avLst/>
            <a:gdLst>
              <a:gd name="connsiteX0" fmla="*/ 0 w 1074420"/>
              <a:gd name="connsiteY0" fmla="*/ 0 h 1016000"/>
              <a:gd name="connsiteX1" fmla="*/ 1074420 w 1074420"/>
              <a:gd name="connsiteY1" fmla="*/ 1016000 h 1016000"/>
              <a:gd name="connsiteX0" fmla="*/ 0 w 1087120"/>
              <a:gd name="connsiteY0" fmla="*/ 0 h 1018540"/>
              <a:gd name="connsiteX1" fmla="*/ 1087120 w 1087120"/>
              <a:gd name="connsiteY1" fmla="*/ 1018540 h 1018540"/>
              <a:gd name="connsiteX0" fmla="*/ 0 w 1231900"/>
              <a:gd name="connsiteY0" fmla="*/ 0 h 647700"/>
              <a:gd name="connsiteX1" fmla="*/ 1231900 w 1231900"/>
              <a:gd name="connsiteY1" fmla="*/ 647700 h 647700"/>
              <a:gd name="connsiteX0" fmla="*/ 0 w 1074420"/>
              <a:gd name="connsiteY0" fmla="*/ 0 h 1351280"/>
              <a:gd name="connsiteX1" fmla="*/ 1074420 w 1074420"/>
              <a:gd name="connsiteY1" fmla="*/ 1351280 h 1351280"/>
              <a:gd name="connsiteX0" fmla="*/ 0 w 1221740"/>
              <a:gd name="connsiteY0" fmla="*/ 0 h 657860"/>
              <a:gd name="connsiteX1" fmla="*/ 1221740 w 1221740"/>
              <a:gd name="connsiteY1" fmla="*/ 657860 h 657860"/>
              <a:gd name="connsiteX0" fmla="*/ 0 w 1036320"/>
              <a:gd name="connsiteY0" fmla="*/ 0 h 330200"/>
              <a:gd name="connsiteX1" fmla="*/ 1036320 w 1036320"/>
              <a:gd name="connsiteY1" fmla="*/ 330200 h 330200"/>
              <a:gd name="connsiteX0" fmla="*/ 0 w 1046480"/>
              <a:gd name="connsiteY0" fmla="*/ 0 h 1346200"/>
              <a:gd name="connsiteX1" fmla="*/ 1046480 w 1046480"/>
              <a:gd name="connsiteY1" fmla="*/ 1346200 h 1346200"/>
              <a:gd name="connsiteX0" fmla="*/ 0 w 1074420"/>
              <a:gd name="connsiteY0" fmla="*/ 0 h 850900"/>
              <a:gd name="connsiteX1" fmla="*/ 1074420 w 1074420"/>
              <a:gd name="connsiteY1" fmla="*/ 850900 h 850900"/>
              <a:gd name="connsiteX0" fmla="*/ 0 w 1084580"/>
              <a:gd name="connsiteY0" fmla="*/ 0 h 853440"/>
              <a:gd name="connsiteX1" fmla="*/ 1084580 w 1084580"/>
              <a:gd name="connsiteY1" fmla="*/ 853440 h 853440"/>
              <a:gd name="connsiteX0" fmla="*/ 0 w 1074420"/>
              <a:gd name="connsiteY0" fmla="*/ 0 h 665480"/>
              <a:gd name="connsiteX1" fmla="*/ 1074420 w 1074420"/>
              <a:gd name="connsiteY1" fmla="*/ 665480 h 665480"/>
              <a:gd name="connsiteX0" fmla="*/ 0 w 1056640"/>
              <a:gd name="connsiteY0" fmla="*/ 0 h 1186180"/>
              <a:gd name="connsiteX1" fmla="*/ 1056640 w 1056640"/>
              <a:gd name="connsiteY1" fmla="*/ 1186180 h 1186180"/>
              <a:gd name="connsiteX0" fmla="*/ 0 w 1071880"/>
              <a:gd name="connsiteY0" fmla="*/ 0 h 1186180"/>
              <a:gd name="connsiteX1" fmla="*/ 1071880 w 1071880"/>
              <a:gd name="connsiteY1" fmla="*/ 1186180 h 1186180"/>
              <a:gd name="connsiteX0" fmla="*/ 0 w 1074420"/>
              <a:gd name="connsiteY0" fmla="*/ 0 h 1198880"/>
              <a:gd name="connsiteX1" fmla="*/ 1074420 w 1074420"/>
              <a:gd name="connsiteY1" fmla="*/ 1198880 h 1198880"/>
              <a:gd name="connsiteX0" fmla="*/ 0 w 1069340"/>
              <a:gd name="connsiteY0" fmla="*/ 0 h 320040"/>
              <a:gd name="connsiteX1" fmla="*/ 1069340 w 1069340"/>
              <a:gd name="connsiteY1" fmla="*/ 320040 h 320040"/>
              <a:gd name="connsiteX0" fmla="*/ 0 w 1054100"/>
              <a:gd name="connsiteY0" fmla="*/ 0 h 1000760"/>
              <a:gd name="connsiteX1" fmla="*/ 1054100 w 1054100"/>
              <a:gd name="connsiteY1" fmla="*/ 1000760 h 1000760"/>
              <a:gd name="connsiteX0" fmla="*/ 0 w 1196340"/>
              <a:gd name="connsiteY0" fmla="*/ 0 h 977900"/>
              <a:gd name="connsiteX1" fmla="*/ 1196340 w 1196340"/>
              <a:gd name="connsiteY1" fmla="*/ 977900 h 977900"/>
              <a:gd name="connsiteX0" fmla="*/ 0 w 1069340"/>
              <a:gd name="connsiteY0" fmla="*/ 0 h 848360"/>
              <a:gd name="connsiteX1" fmla="*/ 1069340 w 1069340"/>
              <a:gd name="connsiteY1" fmla="*/ 848360 h 848360"/>
              <a:gd name="connsiteX0" fmla="*/ 0 w 1046480"/>
              <a:gd name="connsiteY0" fmla="*/ 0 h 320040"/>
              <a:gd name="connsiteX1" fmla="*/ 1046480 w 1046480"/>
              <a:gd name="connsiteY1" fmla="*/ 320040 h 320040"/>
              <a:gd name="connsiteX0" fmla="*/ 0 w 1064260"/>
              <a:gd name="connsiteY0" fmla="*/ 0 h 332740"/>
              <a:gd name="connsiteX1" fmla="*/ 1064260 w 1064260"/>
              <a:gd name="connsiteY1" fmla="*/ 332740 h 332740"/>
              <a:gd name="connsiteX0" fmla="*/ 0 w 1983740"/>
              <a:gd name="connsiteY0" fmla="*/ 0 h 304800"/>
              <a:gd name="connsiteX1" fmla="*/ 1983740 w 1983740"/>
              <a:gd name="connsiteY1" fmla="*/ 304800 h 304800"/>
              <a:gd name="connsiteX0" fmla="*/ 0 w 1087120"/>
              <a:gd name="connsiteY0" fmla="*/ 665480 h 665480"/>
              <a:gd name="connsiteX1" fmla="*/ 1087120 w 1087120"/>
              <a:gd name="connsiteY1" fmla="*/ 0 h 665480"/>
              <a:gd name="connsiteX0" fmla="*/ 0 w 1092200"/>
              <a:gd name="connsiteY0" fmla="*/ 683260 h 683260"/>
              <a:gd name="connsiteX1" fmla="*/ 1092200 w 1092200"/>
              <a:gd name="connsiteY1" fmla="*/ 0 h 683260"/>
              <a:gd name="connsiteX0" fmla="*/ 0 w 3296920"/>
              <a:gd name="connsiteY0" fmla="*/ 0 h 1033780"/>
              <a:gd name="connsiteX1" fmla="*/ 3296920 w 3296920"/>
              <a:gd name="connsiteY1" fmla="*/ 1033780 h 1033780"/>
              <a:gd name="connsiteX0" fmla="*/ 0 w 1076960"/>
              <a:gd name="connsiteY0" fmla="*/ 0 h 678180"/>
              <a:gd name="connsiteX1" fmla="*/ 1076960 w 1076960"/>
              <a:gd name="connsiteY1" fmla="*/ 678180 h 678180"/>
              <a:gd name="connsiteX0" fmla="*/ 0 w 1206500"/>
              <a:gd name="connsiteY0" fmla="*/ 0 h 640080"/>
              <a:gd name="connsiteX1" fmla="*/ 1206500 w 1206500"/>
              <a:gd name="connsiteY1" fmla="*/ 640080 h 640080"/>
              <a:gd name="connsiteX0" fmla="*/ 0 w 1059180"/>
              <a:gd name="connsiteY0" fmla="*/ 0 h 1005840"/>
              <a:gd name="connsiteX1" fmla="*/ 1059180 w 1059180"/>
              <a:gd name="connsiteY1" fmla="*/ 1005840 h 1005840"/>
              <a:gd name="connsiteX0" fmla="*/ 0 w 1071880"/>
              <a:gd name="connsiteY0" fmla="*/ 0 h 1010920"/>
              <a:gd name="connsiteX1" fmla="*/ 1071880 w 1071880"/>
              <a:gd name="connsiteY1" fmla="*/ 1010920 h 1010920"/>
              <a:gd name="connsiteX0" fmla="*/ 0 w 1066800"/>
              <a:gd name="connsiteY0" fmla="*/ 0 h 1018540"/>
              <a:gd name="connsiteX1" fmla="*/ 1066800 w 1066800"/>
              <a:gd name="connsiteY1" fmla="*/ 1018540 h 1018540"/>
              <a:gd name="connsiteX0" fmla="*/ 0 w 1097280"/>
              <a:gd name="connsiteY0" fmla="*/ 0 h 1203960"/>
              <a:gd name="connsiteX1" fmla="*/ 1097280 w 1097280"/>
              <a:gd name="connsiteY1" fmla="*/ 1203960 h 1203960"/>
              <a:gd name="connsiteX0" fmla="*/ 0 w 1336040"/>
              <a:gd name="connsiteY0" fmla="*/ 0 h 1013460"/>
              <a:gd name="connsiteX1" fmla="*/ 1336040 w 1336040"/>
              <a:gd name="connsiteY1" fmla="*/ 1013460 h 1013460"/>
              <a:gd name="connsiteX0" fmla="*/ 0 w 1076960"/>
              <a:gd name="connsiteY0" fmla="*/ 0 h 1181100"/>
              <a:gd name="connsiteX1" fmla="*/ 1076960 w 1076960"/>
              <a:gd name="connsiteY1" fmla="*/ 1181100 h 1181100"/>
              <a:gd name="connsiteX0" fmla="*/ 0 w 1076960"/>
              <a:gd name="connsiteY0" fmla="*/ 0 h 858520"/>
              <a:gd name="connsiteX1" fmla="*/ 1076960 w 1076960"/>
              <a:gd name="connsiteY1" fmla="*/ 858520 h 858520"/>
              <a:gd name="connsiteX0" fmla="*/ 299720 w 299720"/>
              <a:gd name="connsiteY0" fmla="*/ 0 h 845820"/>
              <a:gd name="connsiteX1" fmla="*/ 0 w 299720"/>
              <a:gd name="connsiteY1" fmla="*/ 845820 h 845820"/>
              <a:gd name="connsiteX0" fmla="*/ 0 w 1107440"/>
              <a:gd name="connsiteY0" fmla="*/ 0 h 871220"/>
              <a:gd name="connsiteX1" fmla="*/ 1107440 w 1107440"/>
              <a:gd name="connsiteY1" fmla="*/ 871220 h 871220"/>
              <a:gd name="connsiteX0" fmla="*/ 0 w 1092200"/>
              <a:gd name="connsiteY0" fmla="*/ 0 h 1018540"/>
              <a:gd name="connsiteX1" fmla="*/ 1092200 w 1092200"/>
              <a:gd name="connsiteY1" fmla="*/ 1018540 h 1018540"/>
              <a:gd name="connsiteX0" fmla="*/ 0 w 1107440"/>
              <a:gd name="connsiteY0" fmla="*/ 0 h 690880"/>
              <a:gd name="connsiteX1" fmla="*/ 1107440 w 1107440"/>
              <a:gd name="connsiteY1" fmla="*/ 690880 h 690880"/>
              <a:gd name="connsiteX0" fmla="*/ 0 w 1109980"/>
              <a:gd name="connsiteY0" fmla="*/ 0 h 701040"/>
              <a:gd name="connsiteX1" fmla="*/ 1109980 w 1109980"/>
              <a:gd name="connsiteY1" fmla="*/ 701040 h 701040"/>
              <a:gd name="connsiteX0" fmla="*/ 0 w 1117600"/>
              <a:gd name="connsiteY0" fmla="*/ 0 h 866140"/>
              <a:gd name="connsiteX1" fmla="*/ 1117600 w 1117600"/>
              <a:gd name="connsiteY1" fmla="*/ 866140 h 866140"/>
              <a:gd name="connsiteX0" fmla="*/ 0 w 1031240"/>
              <a:gd name="connsiteY0" fmla="*/ 0 h 828040"/>
              <a:gd name="connsiteX1" fmla="*/ 1031240 w 1031240"/>
              <a:gd name="connsiteY1" fmla="*/ 828040 h 828040"/>
              <a:gd name="connsiteX0" fmla="*/ 0 w 1049020"/>
              <a:gd name="connsiteY0" fmla="*/ 0 h 820420"/>
              <a:gd name="connsiteX1" fmla="*/ 1049020 w 1049020"/>
              <a:gd name="connsiteY1" fmla="*/ 820420 h 820420"/>
              <a:gd name="connsiteX0" fmla="*/ 0 w 1038860"/>
              <a:gd name="connsiteY0" fmla="*/ 0 h 482600"/>
              <a:gd name="connsiteX1" fmla="*/ 1038860 w 1038860"/>
              <a:gd name="connsiteY1" fmla="*/ 482600 h 482600"/>
              <a:gd name="connsiteX0" fmla="*/ 0 w 1117600"/>
              <a:gd name="connsiteY0" fmla="*/ 0 h 528320"/>
              <a:gd name="connsiteX1" fmla="*/ 1117600 w 1117600"/>
              <a:gd name="connsiteY1" fmla="*/ 528320 h 528320"/>
              <a:gd name="connsiteX0" fmla="*/ 0 w 1064260"/>
              <a:gd name="connsiteY0" fmla="*/ 0 h 335280"/>
              <a:gd name="connsiteX1" fmla="*/ 1064260 w 1064260"/>
              <a:gd name="connsiteY1" fmla="*/ 335280 h 335280"/>
              <a:gd name="connsiteX0" fmla="*/ 0 w 1234440"/>
              <a:gd name="connsiteY0" fmla="*/ 0 h 1018540"/>
              <a:gd name="connsiteX1" fmla="*/ 1234440 w 1234440"/>
              <a:gd name="connsiteY1" fmla="*/ 1018540 h 1018540"/>
              <a:gd name="connsiteX0" fmla="*/ 0 w 1084580"/>
              <a:gd name="connsiteY0" fmla="*/ 0 h 10160"/>
              <a:gd name="connsiteX1" fmla="*/ 1084580 w 1084580"/>
              <a:gd name="connsiteY1" fmla="*/ 10160 h 10160"/>
              <a:gd name="connsiteX0" fmla="*/ 0 w 1087120"/>
              <a:gd name="connsiteY0" fmla="*/ 5080 h 5080"/>
              <a:gd name="connsiteX1" fmla="*/ 1087120 w 1087120"/>
              <a:gd name="connsiteY1" fmla="*/ 0 h 5080"/>
              <a:gd name="connsiteX0" fmla="*/ 0 w 10000"/>
              <a:gd name="connsiteY0" fmla="*/ 0 h 5000"/>
              <a:gd name="connsiteX1" fmla="*/ 10000 w 10000"/>
              <a:gd name="connsiteY1" fmla="*/ 5000 h 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5000">
                <a:moveTo>
                  <a:pt x="0" y="0"/>
                </a:moveTo>
                <a:lnTo>
                  <a:pt x="10000" y="5000"/>
                </a:lnTo>
              </a:path>
            </a:pathLst>
          </a:custGeom>
          <a:noFill/>
          <a:ln w="19050">
            <a:solidFill>
              <a:srgbClr val="10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896494" y="3474338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840490" y="3984878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54333" y="3984878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896494" y="4331205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896494" y="4503817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896494" y="4848248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896494" y="5363026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848110" y="5197394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958600" y="5197394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958600" y="5023083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071181" y="5023083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3842963" y="5023083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726009" y="5023083"/>
            <a:ext cx="107062" cy="107062"/>
          </a:xfrm>
          <a:prstGeom prst="ellipse">
            <a:avLst/>
          </a:prstGeom>
          <a:solidFill>
            <a:srgbClr val="10E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Losange 39"/>
          <p:cNvSpPr/>
          <p:nvPr/>
        </p:nvSpPr>
        <p:spPr>
          <a:xfrm>
            <a:off x="2783694" y="3628801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Losange 40"/>
          <p:cNvSpPr/>
          <p:nvPr/>
        </p:nvSpPr>
        <p:spPr>
          <a:xfrm>
            <a:off x="2783694" y="3805358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osange 41"/>
          <p:cNvSpPr/>
          <p:nvPr/>
        </p:nvSpPr>
        <p:spPr>
          <a:xfrm>
            <a:off x="2783694" y="4148310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Losange 42"/>
          <p:cNvSpPr/>
          <p:nvPr/>
        </p:nvSpPr>
        <p:spPr>
          <a:xfrm>
            <a:off x="2783694" y="4322836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Losange 43"/>
          <p:cNvSpPr/>
          <p:nvPr/>
        </p:nvSpPr>
        <p:spPr>
          <a:xfrm>
            <a:off x="2783694" y="4490100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Losange 44"/>
          <p:cNvSpPr/>
          <p:nvPr/>
        </p:nvSpPr>
        <p:spPr>
          <a:xfrm>
            <a:off x="2783694" y="4672690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Losange 45"/>
          <p:cNvSpPr/>
          <p:nvPr/>
        </p:nvSpPr>
        <p:spPr>
          <a:xfrm>
            <a:off x="2783694" y="5009366"/>
            <a:ext cx="134496" cy="134496"/>
          </a:xfrm>
          <a:prstGeom prst="diamond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solidFill>
                <a:srgbClr val="000066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Losange 46"/>
          <p:cNvSpPr/>
          <p:nvPr/>
        </p:nvSpPr>
        <p:spPr>
          <a:xfrm>
            <a:off x="4978091" y="4664566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Losange 47"/>
          <p:cNvSpPr/>
          <p:nvPr/>
        </p:nvSpPr>
        <p:spPr>
          <a:xfrm>
            <a:off x="4978091" y="4490100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osange 48"/>
          <p:cNvSpPr/>
          <p:nvPr/>
        </p:nvSpPr>
        <p:spPr>
          <a:xfrm>
            <a:off x="4978091" y="4322836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Losange 49"/>
          <p:cNvSpPr/>
          <p:nvPr/>
        </p:nvSpPr>
        <p:spPr>
          <a:xfrm>
            <a:off x="4978091" y="4148310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Losange 50"/>
          <p:cNvSpPr/>
          <p:nvPr/>
        </p:nvSpPr>
        <p:spPr>
          <a:xfrm>
            <a:off x="4978091" y="3978741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Losange 51"/>
          <p:cNvSpPr/>
          <p:nvPr/>
        </p:nvSpPr>
        <p:spPr>
          <a:xfrm>
            <a:off x="4978091" y="3805358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Losange 52"/>
          <p:cNvSpPr/>
          <p:nvPr/>
        </p:nvSpPr>
        <p:spPr>
          <a:xfrm>
            <a:off x="4978091" y="3288224"/>
            <a:ext cx="134496" cy="13449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sz="24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6412964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323337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235523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138635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047782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59856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866701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772509" y="50230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092549" y="53659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153509" y="519580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28313" y="519580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92549" y="467828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092549" y="433655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206749" y="433655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978023" y="4336553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092549" y="3992458"/>
            <a:ext cx="107062" cy="107062"/>
          </a:xfrm>
          <a:prstGeom prst="ellipse">
            <a:avLst/>
          </a:prstGeom>
          <a:solidFill>
            <a:srgbClr val="FF66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6135375" y="5245524"/>
            <a:ext cx="18134" cy="0"/>
          </a:xfrm>
          <a:prstGeom prst="line">
            <a:avLst/>
          </a:prstGeom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0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621703"/>
              </p:ext>
            </p:extLst>
          </p:nvPr>
        </p:nvGraphicFramePr>
        <p:xfrm>
          <a:off x="395536" y="1610176"/>
          <a:ext cx="8352362" cy="4858399"/>
        </p:xfrm>
        <a:graphic>
          <a:graphicData uri="http://schemas.openxmlformats.org/drawingml/2006/table">
            <a:tbl>
              <a:tblPr/>
              <a:tblGrid>
                <a:gridCol w="3218341"/>
                <a:gridCol w="1762425"/>
                <a:gridCol w="1762425"/>
                <a:gridCol w="1609171"/>
              </a:tblGrid>
              <a:tr h="2816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 1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 2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85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weight-based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weight-based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low-dose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43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reduction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(20%)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Pruritic rash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Hyperbilirubinemia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3</a:t>
                      </a: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776" marR="9077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53572" y="1246620"/>
            <a:ext cx="7824193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</a:p>
        </p:txBody>
      </p:sp>
    </p:spTree>
    <p:extLst>
      <p:ext uri="{BB962C8B-B14F-4D97-AF65-F5344CB8AC3E}">
        <p14:creationId xmlns:p14="http://schemas.microsoft.com/office/powerpoint/2010/main" val="97598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NIH SPARE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+ RBV in genotype 1 with advanced liver disease</a:t>
            </a:r>
            <a:endParaRPr lang="fr-FR" sz="2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  <a:p>
            <a:pPr lvl="1"/>
            <a:r>
              <a:rPr lang="en-US" sz="2000" dirty="0"/>
              <a:t>In a population of patients with chronic HCV infection with genotype 1 with a high prevalence of unfavorable traditional predictors of treatment response, a 24-week regimen of SOF + weight-based or low-dose RBV resulted in SVR</a:t>
            </a:r>
            <a:r>
              <a:rPr lang="en-US" sz="2000" baseline="-25000" dirty="0"/>
              <a:t>24</a:t>
            </a:r>
            <a:r>
              <a:rPr lang="en-US" sz="2000" dirty="0"/>
              <a:t> rates of 68% and 48%, respectively</a:t>
            </a:r>
          </a:p>
          <a:p>
            <a:pPr lvl="1"/>
            <a:r>
              <a:rPr lang="en-US" sz="2000" dirty="0"/>
              <a:t>The viral kinetics-pharmacodynamics model demonstrated a significantly slower loss rate of infectious virus in participants who subsequently relapsed. </a:t>
            </a:r>
          </a:p>
          <a:p>
            <a:pPr lvl="2"/>
            <a:r>
              <a:rPr lang="en-US" sz="1800" dirty="0" smtClean="0"/>
              <a:t>the </a:t>
            </a:r>
            <a:r>
              <a:rPr lang="en-US" sz="1800" dirty="0"/>
              <a:t>mechanism of incomplete clearance of HCV </a:t>
            </a:r>
            <a:r>
              <a:rPr lang="en-US" sz="1800"/>
              <a:t>and </a:t>
            </a:r>
            <a:r>
              <a:rPr lang="en-US" sz="1800" smtClean="0"/>
              <a:t>relapse </a:t>
            </a:r>
            <a:r>
              <a:rPr lang="en-US" sz="1800" dirty="0"/>
              <a:t>in these participants remains elusive </a:t>
            </a:r>
          </a:p>
          <a:p>
            <a:pPr lvl="1"/>
            <a:r>
              <a:rPr lang="en-US" sz="2000" dirty="0"/>
              <a:t>Limitations </a:t>
            </a:r>
          </a:p>
          <a:p>
            <a:pPr lvl="2"/>
            <a:r>
              <a:rPr lang="en-US" sz="1800" dirty="0"/>
              <a:t>relatively small sample size </a:t>
            </a:r>
          </a:p>
          <a:p>
            <a:pPr lvl="2"/>
            <a:r>
              <a:rPr lang="en-US" sz="1800" dirty="0"/>
              <a:t>higher, though small, increase in the number of discontinuations with low-dose </a:t>
            </a:r>
            <a:r>
              <a:rPr lang="en-US" sz="1800" dirty="0" smtClean="0"/>
              <a:t>RBV</a:t>
            </a:r>
            <a:endParaRPr lang="en-US" sz="1800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NIH SPARE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99187" y="6565900"/>
            <a:ext cx="263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Oisinusi A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</a:t>
            </a:r>
            <a:r>
              <a:rPr lang="fi-FI" sz="1200" i="1" dirty="0">
                <a:solidFill>
                  <a:srgbClr val="0070C0"/>
                </a:solidFill>
                <a:ea typeface="ＭＳ Ｐゴシック" pitchFamily="34" charset="-128"/>
              </a:rPr>
              <a:t>JAMA </a:t>
            </a:r>
            <a:r>
              <a:rPr lang="fi-FI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2013;310:804-11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66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3044</TotalTime>
  <Words>940</Words>
  <Application>Microsoft Macintosh PowerPoint</Application>
  <PresentationFormat>Présentation à l'écran (4:3)</PresentationFormat>
  <Paragraphs>243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NIH SPARE Study: SOF + RBV in genotype 1 with advanced liver disease</vt:lpstr>
      <vt:lpstr>NIH SPARE Study: SOF + RBV in genotype 1 with advanced liver disease</vt:lpstr>
      <vt:lpstr>NIH SPARE Study: SOF + RBV in genotype 1 with advanced liver disease</vt:lpstr>
      <vt:lpstr>NIH SPARE Study: SOF + RBV in genotype 1 with advanced liver disease</vt:lpstr>
      <vt:lpstr>NIH SPARE Study: SOF + RBV in genotype 1 with advanced liver disease</vt:lpstr>
      <vt:lpstr>NIH SPARE Study: SOF + RBV in genotype 1 with advanced liver disease</vt:lpstr>
      <vt:lpstr>NIH SPARE Study: SOF + RBV in genotype 1 with advanced liver disease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135</cp:revision>
  <dcterms:created xsi:type="dcterms:W3CDTF">2015-05-23T16:11:26Z</dcterms:created>
  <dcterms:modified xsi:type="dcterms:W3CDTF">2015-07-22T23:08:13Z</dcterms:modified>
  <cp:category/>
</cp:coreProperties>
</file>