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87" r:id="rId3"/>
    <p:sldId id="288" r:id="rId4"/>
    <p:sldId id="289" r:id="rId5"/>
    <p:sldId id="296" r:id="rId6"/>
    <p:sldId id="294" r:id="rId7"/>
  </p:sldIdLst>
  <p:sldSz cx="9144000" cy="6858000" type="screen4x3"/>
  <p:notesSz cx="6858000" cy="9144000"/>
  <p:custDataLst>
    <p:tags r:id="rId9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DDDDD"/>
    <a:srgbClr val="FFCC00"/>
    <a:srgbClr val="000066"/>
    <a:srgbClr val="000099"/>
    <a:srgbClr val="333399"/>
    <a:srgbClr val="FFFF99"/>
    <a:srgbClr val="FFFF00"/>
    <a:srgbClr val="FF6600"/>
    <a:srgbClr val="10E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718" y="-378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28/07/2016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506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6910425" y="1969888"/>
            <a:ext cx="0" cy="181175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4254049" y="2209557"/>
            <a:ext cx="40005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217473"/>
              </p:ext>
            </p:extLst>
          </p:nvPr>
        </p:nvGraphicFramePr>
        <p:xfrm>
          <a:off x="4702716" y="2911522"/>
          <a:ext cx="2198836" cy="377825"/>
        </p:xfrm>
        <a:graphic>
          <a:graphicData uri="http://schemas.openxmlformats.org/drawingml/2006/table">
            <a:tbl>
              <a:tblPr/>
              <a:tblGrid>
                <a:gridCol w="2198836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150 + SOF 400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777501" y="1434263"/>
            <a:ext cx="1323851" cy="576064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468313" y="76200"/>
            <a:ext cx="8674100" cy="976313"/>
          </a:xfrm>
        </p:spPr>
        <p:txBody>
          <a:bodyPr/>
          <a:lstStyle/>
          <a:p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OPTIMIST-2 Study: SMV + SOF for genotype 1</a:t>
            </a:r>
            <a:b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 smtClean="0">
                <a:ea typeface="ＭＳ Ｐゴシック" pitchFamily="-1" charset="-128"/>
                <a:cs typeface="ＭＳ Ｐゴシック" pitchFamily="-1" charset="-128"/>
              </a:rPr>
              <a:t>and cirrhosis</a:t>
            </a:r>
            <a:endParaRPr lang="en-US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622287" y="1627292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5" name="Espace réservé du contenu 1"/>
          <p:cNvSpPr txBox="1">
            <a:spLocks/>
          </p:cNvSpPr>
          <p:nvPr/>
        </p:nvSpPr>
        <p:spPr bwMode="auto">
          <a:xfrm>
            <a:off x="323529" y="4941168"/>
            <a:ext cx="8424738" cy="145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kern="0" dirty="0"/>
              <a:t>O</a:t>
            </a:r>
            <a:r>
              <a:rPr lang="en-US" kern="0" dirty="0" smtClean="0"/>
              <a:t>bjective</a:t>
            </a:r>
          </a:p>
          <a:p>
            <a:pPr lvl="1"/>
            <a:r>
              <a:rPr lang="en-US" sz="1600" kern="0" dirty="0" smtClean="0"/>
              <a:t>Superiority of SVR</a:t>
            </a:r>
            <a:r>
              <a:rPr lang="en-US" sz="1600" kern="0" baseline="-25000" dirty="0" smtClean="0"/>
              <a:t>12</a:t>
            </a:r>
            <a:r>
              <a:rPr lang="en-US" sz="1600" kern="0" dirty="0" smtClean="0"/>
              <a:t> (HCV RNA &lt; 25 IU/ml) versus a historical control (composite of SVR with SOF + PEG-IFN + RBV in naïve and SMV + PEG-IFN + RBV in experienced patients (SVR</a:t>
            </a:r>
            <a:r>
              <a:rPr lang="en-US" sz="1600" kern="0" baseline="-25000" dirty="0" smtClean="0"/>
              <a:t>12</a:t>
            </a:r>
            <a:r>
              <a:rPr lang="en-US" sz="1600" kern="0" dirty="0" smtClean="0"/>
              <a:t> of 70%) : lower limit of the 95% CI for the </a:t>
            </a:r>
            <a:br>
              <a:rPr lang="en-US" sz="1600" kern="0" dirty="0" smtClean="0"/>
            </a:br>
            <a:r>
              <a:rPr lang="en-US" sz="1600" kern="0" dirty="0" smtClean="0"/>
              <a:t>SVR</a:t>
            </a:r>
            <a:r>
              <a:rPr lang="en-US" sz="1600" kern="0" baseline="-25000" dirty="0" smtClean="0"/>
              <a:t>12</a:t>
            </a:r>
            <a:r>
              <a:rPr lang="en-US" sz="1600" kern="0" dirty="0" smtClean="0"/>
              <a:t> &gt; historical control SVR</a:t>
            </a:r>
            <a:r>
              <a:rPr lang="en-US" sz="1600" kern="0" baseline="-25000" dirty="0" smtClean="0"/>
              <a:t>12</a:t>
            </a:r>
            <a:r>
              <a:rPr lang="en-US" sz="1600" kern="0" dirty="0" smtClean="0"/>
              <a:t>. Analyses by ITT</a:t>
            </a:r>
            <a:endParaRPr lang="en-US" sz="1600" kern="0" dirty="0"/>
          </a:p>
        </p:txBody>
      </p:sp>
      <p:sp>
        <p:nvSpPr>
          <p:cNvPr id="23" name="ZoneTexte 69"/>
          <p:cNvSpPr txBox="1">
            <a:spLocks noChangeArrowheads="1"/>
          </p:cNvSpPr>
          <p:nvPr/>
        </p:nvSpPr>
        <p:spPr bwMode="auto">
          <a:xfrm>
            <a:off x="5906782" y="6565900"/>
            <a:ext cx="32292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2016 Aug;64(2):</a:t>
            </a:r>
            <a:r>
              <a:rPr lang="en-US" sz="1200" i="1" dirty="0" smtClean="0">
                <a:solidFill>
                  <a:srgbClr val="0070C0"/>
                </a:solidFill>
                <a:ea typeface="ＭＳ Ｐゴシック" pitchFamily="34" charset="-128"/>
              </a:rPr>
              <a:t>360-9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4" name="Line 63"/>
          <p:cNvSpPr>
            <a:spLocks noChangeShapeType="1"/>
          </p:cNvSpPr>
          <p:nvPr/>
        </p:nvSpPr>
        <p:spPr bwMode="auto">
          <a:xfrm>
            <a:off x="3373160" y="3090446"/>
            <a:ext cx="1292973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3805208" y="2751892"/>
            <a:ext cx="9361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r>
              <a:rPr lang="en-US" sz="1600" b="1" dirty="0" smtClean="0">
                <a:solidFill>
                  <a:srgbClr val="C00000"/>
                </a:solidFill>
                <a:latin typeface="Calibri" pitchFamily="-84" charset="0"/>
                <a:cs typeface="Arial" charset="0"/>
              </a:rPr>
              <a:t>N = </a:t>
            </a:r>
            <a:r>
              <a:rPr lang="en-US" sz="1600" b="1" dirty="0" smtClean="0">
                <a:solidFill>
                  <a:srgbClr val="C00000"/>
                </a:solidFill>
                <a:latin typeface="Calibri" pitchFamily="-84" charset="0"/>
              </a:rPr>
              <a:t>103</a:t>
            </a:r>
            <a:endParaRPr lang="en-US" sz="1600" b="1" dirty="0">
              <a:solidFill>
                <a:srgbClr val="C00000"/>
              </a:solidFill>
              <a:latin typeface="Calibri" pitchFamily="-84" charset="0"/>
              <a:cs typeface="Arial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237044" y="2967916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en-US" sz="1600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34" name="Line 63"/>
          <p:cNvSpPr>
            <a:spLocks noChangeShapeType="1"/>
          </p:cNvSpPr>
          <p:nvPr/>
        </p:nvSpPr>
        <p:spPr bwMode="auto">
          <a:xfrm>
            <a:off x="6910517" y="3139707"/>
            <a:ext cx="1355891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11560" y="4365104"/>
            <a:ext cx="56362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* </a:t>
            </a:r>
            <a:r>
              <a:rPr lang="fr-FR" sz="1400" dirty="0" err="1" smtClean="0"/>
              <a:t>Liver</a:t>
            </a:r>
            <a:r>
              <a:rPr lang="fr-FR" sz="1400" dirty="0" smtClean="0"/>
              <a:t> </a:t>
            </a:r>
            <a:r>
              <a:rPr lang="fr-FR" sz="1400" dirty="0" err="1" smtClean="0"/>
              <a:t>biopsy</a:t>
            </a:r>
            <a:r>
              <a:rPr lang="fr-FR" sz="1400" dirty="0" smtClean="0"/>
              <a:t> or </a:t>
            </a:r>
            <a:r>
              <a:rPr lang="fr-FR" sz="1400" dirty="0" err="1" smtClean="0"/>
              <a:t>Fibroscan</a:t>
            </a:r>
            <a:r>
              <a:rPr lang="fr-FR" sz="1400" dirty="0" smtClean="0"/>
              <a:t> &gt; 12.5 kPa or </a:t>
            </a:r>
            <a:r>
              <a:rPr lang="fr-FR" sz="1400" dirty="0" err="1" smtClean="0"/>
              <a:t>Fibrotest</a:t>
            </a:r>
            <a:r>
              <a:rPr lang="fr-FR" sz="1400" dirty="0" smtClean="0"/>
              <a:t> &gt; 0.75 + APRI &gt; 2</a:t>
            </a:r>
            <a:endParaRPr lang="fr-FR" sz="1400" dirty="0"/>
          </a:p>
        </p:txBody>
      </p:sp>
      <p:sp>
        <p:nvSpPr>
          <p:cNvPr id="20" name="AutoShape 162"/>
          <p:cNvSpPr>
            <a:spLocks noChangeArrowheads="1"/>
          </p:cNvSpPr>
          <p:nvPr/>
        </p:nvSpPr>
        <p:spPr bwMode="auto">
          <a:xfrm>
            <a:off x="0" y="6570663"/>
            <a:ext cx="95025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OPTIMIST-2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1" name="Espace réservé du contenu 2"/>
          <p:cNvSpPr txBox="1">
            <a:spLocks/>
          </p:cNvSpPr>
          <p:nvPr/>
        </p:nvSpPr>
        <p:spPr bwMode="auto">
          <a:xfrm>
            <a:off x="323529" y="1277813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400" b="1" kern="0" dirty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364018" y="1949588"/>
            <a:ext cx="3031450" cy="22814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18-70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genotype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Naïve or pre-treated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w</a:t>
            </a: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ith IFN-based regimen</a:t>
            </a:r>
            <a:endParaRPr lang="en-US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Non-decompensated c</a:t>
            </a: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irrhosis*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prior therapy with PI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  <a:endParaRPr lang="en-US" sz="16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483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OPTIMIST-2 Study: SMV + SOF for genotype 1</a:t>
            </a:r>
            <a:br>
              <a:rPr lang="en-US" sz="2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and cirrhosis</a:t>
            </a:r>
            <a:endParaRPr lang="fr-FR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7732789"/>
              </p:ext>
            </p:extLst>
          </p:nvPr>
        </p:nvGraphicFramePr>
        <p:xfrm>
          <a:off x="845514" y="1667160"/>
          <a:ext cx="7416824" cy="4606300"/>
        </p:xfrm>
        <a:graphic>
          <a:graphicData uri="http://schemas.openxmlformats.org/drawingml/2006/table">
            <a:tbl>
              <a:tblPr/>
              <a:tblGrid>
                <a:gridCol w="4824536"/>
                <a:gridCol w="2592288"/>
              </a:tblGrid>
              <a:tr h="240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6572" marR="11657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103</a:t>
                      </a:r>
                    </a:p>
                  </a:txBody>
                  <a:tcPr marL="116572" marR="11657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225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116572" marR="11657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6572" marR="11657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5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116572" marR="11657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6572" marR="11657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white/black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6572" marR="11657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80% / 18%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6572" marR="11657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5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Body mass index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6572" marR="11657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28.8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6572" marR="11657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07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 Q80K+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1a Q80K-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1b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6572" marR="11657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6572" marR="11657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5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non-CC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6572" marR="11657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6572" marR="11657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5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median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6572" marR="11657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6572" marR="11657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56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Fibroscan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score &gt; 20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kPa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6572" marR="11657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15/26 (58%)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6572" marR="11657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750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treatment with IFN-based regimen,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Non-response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IFN-intolerant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</a:t>
                      </a:r>
                    </a:p>
                  </a:txBody>
                  <a:tcPr marL="116572" marR="116572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 (51%)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6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16572" marR="116572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89480" y="133182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95025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OPTIMIST-2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950063" y="6565900"/>
            <a:ext cx="3186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2016 Aug;64(2):360-9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136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945626" y="1195388"/>
            <a:ext cx="72400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IU/ml), % (95% CI), </a:t>
            </a: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intent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-to-</a:t>
            </a:r>
            <a:r>
              <a:rPr lang="fr-FR" sz="24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treat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OPTIMIST-2 Study: SMV + SOF for genotype 1</a:t>
            </a:r>
            <a:br>
              <a:rPr lang="en-US" sz="2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and cirrhosis</a:t>
            </a:r>
            <a:endParaRPr lang="fr-FR" dirty="0"/>
          </a:p>
        </p:txBody>
      </p:sp>
      <p:sp>
        <p:nvSpPr>
          <p:cNvPr id="81" name="AutoShape 162"/>
          <p:cNvSpPr>
            <a:spLocks noChangeArrowheads="1"/>
          </p:cNvSpPr>
          <p:nvPr/>
        </p:nvSpPr>
        <p:spPr bwMode="auto">
          <a:xfrm>
            <a:off x="0" y="6570663"/>
            <a:ext cx="95025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OPTIMIST-2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3" name="ZoneTexte 69"/>
          <p:cNvSpPr txBox="1">
            <a:spLocks noChangeArrowheads="1"/>
          </p:cNvSpPr>
          <p:nvPr/>
        </p:nvSpPr>
        <p:spPr bwMode="auto">
          <a:xfrm>
            <a:off x="5950063" y="6565900"/>
            <a:ext cx="3186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2016 Aug;64(2):360-9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pSp>
        <p:nvGrpSpPr>
          <p:cNvPr id="70" name="Groupe 69"/>
          <p:cNvGrpSpPr/>
          <p:nvPr/>
        </p:nvGrpSpPr>
        <p:grpSpPr>
          <a:xfrm>
            <a:off x="287668" y="1916832"/>
            <a:ext cx="8532804" cy="4184076"/>
            <a:chOff x="287668" y="1916832"/>
            <a:chExt cx="8532804" cy="4184076"/>
          </a:xfrm>
        </p:grpSpPr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1097303" y="2880360"/>
              <a:ext cx="338400" cy="2280722"/>
            </a:xfrm>
            <a:prstGeom prst="rect">
              <a:avLst/>
            </a:prstGeom>
            <a:solidFill>
              <a:srgbClr val="FFCC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387055" y="4372322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387055" y="3680172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287668" y="2299047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387055" y="298960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654089" y="4480043"/>
              <a:ext cx="9207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654089" y="3789481"/>
              <a:ext cx="9207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654089" y="2405181"/>
              <a:ext cx="9207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654089" y="3095743"/>
              <a:ext cx="92075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744578" y="2395656"/>
              <a:ext cx="0" cy="2764555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827584" y="2319258"/>
              <a:ext cx="877839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83*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(75.8-91.1)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9" name="ZoneTexte 86"/>
            <p:cNvSpPr txBox="1">
              <a:spLocks noChangeArrowheads="1"/>
            </p:cNvSpPr>
            <p:nvPr/>
          </p:nvSpPr>
          <p:spPr bwMode="auto">
            <a:xfrm>
              <a:off x="333985" y="5805264"/>
              <a:ext cx="2479803" cy="2898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*</a:t>
              </a:r>
              <a:r>
                <a:rPr lang="en-GB" sz="1400" dirty="0">
                  <a:ea typeface="ＭＳ Ｐゴシック" pitchFamily="-1" charset="-128"/>
                  <a:cs typeface="ＭＳ Ｐゴシック" pitchFamily="-1" charset="-128"/>
                </a:rPr>
                <a:t>S</a:t>
              </a:r>
              <a:r>
                <a:rPr lang="en-GB" sz="1400" dirty="0" smtClean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uperior to historical control</a:t>
              </a: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2994961" y="2976880"/>
              <a:ext cx="338400" cy="2184202"/>
            </a:xfrm>
            <a:prstGeom prst="rect">
              <a:avLst/>
            </a:prstGeom>
            <a:solidFill>
              <a:srgbClr val="FFCC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1865770" y="2170162"/>
              <a:ext cx="646331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88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(78-98)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870401" y="5161396"/>
              <a:ext cx="79220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Overall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2" name="Rectangle 133"/>
            <p:cNvSpPr>
              <a:spLocks noChangeArrowheads="1"/>
            </p:cNvSpPr>
            <p:nvPr/>
          </p:nvSpPr>
          <p:spPr bwMode="auto">
            <a:xfrm>
              <a:off x="5167176" y="2844800"/>
              <a:ext cx="338400" cy="2316282"/>
            </a:xfrm>
            <a:prstGeom prst="rect">
              <a:avLst/>
            </a:prstGeom>
            <a:solidFill>
              <a:srgbClr val="FFCC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49" name="Rectangle 133"/>
            <p:cNvSpPr>
              <a:spLocks noChangeArrowheads="1"/>
            </p:cNvSpPr>
            <p:nvPr/>
          </p:nvSpPr>
          <p:spPr bwMode="auto">
            <a:xfrm>
              <a:off x="4630878" y="2641600"/>
              <a:ext cx="338400" cy="2519482"/>
            </a:xfrm>
            <a:prstGeom prst="rect">
              <a:avLst/>
            </a:prstGeom>
            <a:solidFill>
              <a:srgbClr val="FFCC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1" name="Rectangle 133"/>
            <p:cNvSpPr>
              <a:spLocks noChangeArrowheads="1"/>
            </p:cNvSpPr>
            <p:nvPr/>
          </p:nvSpPr>
          <p:spPr bwMode="auto">
            <a:xfrm>
              <a:off x="4002042" y="3119120"/>
              <a:ext cx="338400" cy="2041962"/>
            </a:xfrm>
            <a:prstGeom prst="rect">
              <a:avLst/>
            </a:prstGeom>
            <a:solidFill>
              <a:srgbClr val="FFCC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3" name="Rectangle 133"/>
            <p:cNvSpPr>
              <a:spLocks noChangeArrowheads="1"/>
            </p:cNvSpPr>
            <p:nvPr/>
          </p:nvSpPr>
          <p:spPr bwMode="auto">
            <a:xfrm>
              <a:off x="2019735" y="2727961"/>
              <a:ext cx="338400" cy="2433122"/>
            </a:xfrm>
            <a:prstGeom prst="rect">
              <a:avLst/>
            </a:prstGeom>
            <a:solidFill>
              <a:srgbClr val="FFCC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6" name="Rectangle 40"/>
            <p:cNvSpPr>
              <a:spLocks noChangeArrowheads="1"/>
            </p:cNvSpPr>
            <p:nvPr/>
          </p:nvSpPr>
          <p:spPr bwMode="auto">
            <a:xfrm>
              <a:off x="1852946" y="5161396"/>
              <a:ext cx="67197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ea typeface="Arial" pitchFamily="-1" charset="0"/>
                  <a:cs typeface="Arial" pitchFamily="-1" charset="0"/>
                </a:rPr>
                <a:t>Naïve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7" name="Rectangle 40"/>
            <p:cNvSpPr>
              <a:spLocks noChangeArrowheads="1"/>
            </p:cNvSpPr>
            <p:nvPr/>
          </p:nvSpPr>
          <p:spPr bwMode="auto">
            <a:xfrm>
              <a:off x="3790369" y="5161396"/>
              <a:ext cx="761747" cy="533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1a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ea typeface="Arial" pitchFamily="-1" charset="0"/>
                  <a:cs typeface="Arial" pitchFamily="-1" charset="0"/>
                </a:rPr>
                <a:t>Q80K+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8" name="Rectangle 40"/>
            <p:cNvSpPr>
              <a:spLocks noChangeArrowheads="1"/>
            </p:cNvSpPr>
            <p:nvPr/>
          </p:nvSpPr>
          <p:spPr bwMode="auto">
            <a:xfrm>
              <a:off x="2537953" y="5161396"/>
              <a:ext cx="125241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ea typeface="Arial" pitchFamily="-1" charset="0"/>
                  <a:cs typeface="Arial" pitchFamily="-1" charset="0"/>
                </a:rPr>
                <a:t>Experienced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1" name="Rectangle 144"/>
            <p:cNvSpPr>
              <a:spLocks noChangeArrowheads="1"/>
            </p:cNvSpPr>
            <p:nvPr/>
          </p:nvSpPr>
          <p:spPr bwMode="auto">
            <a:xfrm>
              <a:off x="2840996" y="2416666"/>
              <a:ext cx="646331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79</a:t>
              </a:r>
            </a:p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(67-91)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3" name="Rectangle 144"/>
            <p:cNvSpPr>
              <a:spLocks noChangeArrowheads="1"/>
            </p:cNvSpPr>
            <p:nvPr/>
          </p:nvSpPr>
          <p:spPr bwMode="auto">
            <a:xfrm>
              <a:off x="4000913" y="2751316"/>
              <a:ext cx="3406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74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5" name="Rectangle 144"/>
            <p:cNvSpPr>
              <a:spLocks noChangeArrowheads="1"/>
            </p:cNvSpPr>
            <p:nvPr/>
          </p:nvSpPr>
          <p:spPr bwMode="auto">
            <a:xfrm>
              <a:off x="4629749" y="2267580"/>
              <a:ext cx="3406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92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9" name="Rectangle 144"/>
            <p:cNvSpPr>
              <a:spLocks noChangeArrowheads="1"/>
            </p:cNvSpPr>
            <p:nvPr/>
          </p:nvSpPr>
          <p:spPr bwMode="auto">
            <a:xfrm>
              <a:off x="5166047" y="2468364"/>
              <a:ext cx="3406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84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1" name="Rectangle 40"/>
            <p:cNvSpPr>
              <a:spLocks noChangeArrowheads="1"/>
            </p:cNvSpPr>
            <p:nvPr/>
          </p:nvSpPr>
          <p:spPr bwMode="auto">
            <a:xfrm>
              <a:off x="4438441" y="5161396"/>
              <a:ext cx="723275" cy="533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1a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ea typeface="Arial" pitchFamily="-1" charset="0"/>
                  <a:cs typeface="Arial" pitchFamily="-1" charset="0"/>
                </a:rPr>
                <a:t>Q80K-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2" name="Rectangle 40"/>
            <p:cNvSpPr>
              <a:spLocks noChangeArrowheads="1"/>
            </p:cNvSpPr>
            <p:nvPr/>
          </p:nvSpPr>
          <p:spPr bwMode="auto">
            <a:xfrm>
              <a:off x="5139285" y="5161396"/>
              <a:ext cx="39418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1b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689319" y="4885985"/>
              <a:ext cx="295274" cy="27699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r>
                <a:rPr lang="fr-FR" sz="1200" dirty="0" smtClean="0"/>
                <a:t>N</a:t>
              </a:r>
              <a:endParaRPr lang="fr-FR" sz="1200" dirty="0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1045792" y="4885985"/>
              <a:ext cx="441422" cy="27699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fr-FR" sz="1200" dirty="0" smtClean="0"/>
                <a:t>103</a:t>
              </a:r>
              <a:endParaRPr lang="fr-FR" sz="1200" dirty="0"/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2011017" y="4885985"/>
              <a:ext cx="355837" cy="27699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fr-FR" sz="1200" dirty="0" smtClean="0"/>
                <a:t>50</a:t>
              </a:r>
              <a:endParaRPr lang="fr-FR" sz="1200" dirty="0"/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2986243" y="4885985"/>
              <a:ext cx="355837" cy="27699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fr-FR" sz="1200" dirty="0" smtClean="0"/>
                <a:t>53</a:t>
              </a:r>
              <a:endParaRPr lang="fr-FR" sz="1200" dirty="0"/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3993324" y="4885985"/>
              <a:ext cx="355837" cy="27699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fr-FR" sz="1200" dirty="0" smtClean="0"/>
                <a:t>34</a:t>
              </a:r>
              <a:endParaRPr lang="fr-FR" sz="1200" dirty="0"/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4622160" y="4885985"/>
              <a:ext cx="355837" cy="27699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fr-FR" sz="1200" dirty="0" smtClean="0"/>
                <a:t>38</a:t>
              </a:r>
              <a:endParaRPr lang="fr-FR" sz="1200" dirty="0"/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5158458" y="4885985"/>
              <a:ext cx="355837" cy="27699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fr-FR" sz="1200" dirty="0" smtClean="0"/>
                <a:t>31</a:t>
              </a:r>
              <a:endParaRPr lang="fr-FR" sz="1200" dirty="0"/>
            </a:p>
          </p:txBody>
        </p:sp>
        <p:sp>
          <p:nvSpPr>
            <p:cNvPr id="101" name="Rectangle 135"/>
            <p:cNvSpPr>
              <a:spLocks noChangeArrowheads="1"/>
            </p:cNvSpPr>
            <p:nvPr/>
          </p:nvSpPr>
          <p:spPr bwMode="auto">
            <a:xfrm>
              <a:off x="494493" y="5017960"/>
              <a:ext cx="993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 smtClean="0">
                  <a:ea typeface="Arial" pitchFamily="-1" charset="0"/>
                  <a:cs typeface="Arial" pitchFamily="-1" charset="0"/>
                </a:rPr>
                <a:t>0</a:t>
              </a:r>
              <a:endPara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4153166" y="5733256"/>
              <a:ext cx="107443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>
                  <a:ea typeface="Arial" pitchFamily="-1" charset="0"/>
                  <a:cs typeface="Arial" pitchFamily="-1" charset="0"/>
                </a:rPr>
                <a:t>Genotype </a:t>
              </a:r>
              <a:endParaRPr lang="fr-FR" sz="1600" dirty="0"/>
            </a:p>
          </p:txBody>
        </p:sp>
        <p:sp>
          <p:nvSpPr>
            <p:cNvPr id="67" name="Rectangle 133"/>
            <p:cNvSpPr>
              <a:spLocks noChangeArrowheads="1"/>
            </p:cNvSpPr>
            <p:nvPr/>
          </p:nvSpPr>
          <p:spPr bwMode="auto">
            <a:xfrm>
              <a:off x="6991522" y="2976880"/>
              <a:ext cx="338400" cy="2184202"/>
            </a:xfrm>
            <a:prstGeom prst="rect">
              <a:avLst/>
            </a:prstGeom>
            <a:solidFill>
              <a:srgbClr val="FFCC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8" name="Rectangle 133"/>
            <p:cNvSpPr>
              <a:spLocks noChangeArrowheads="1"/>
            </p:cNvSpPr>
            <p:nvPr/>
          </p:nvSpPr>
          <p:spPr bwMode="auto">
            <a:xfrm>
              <a:off x="6488217" y="2828925"/>
              <a:ext cx="338400" cy="2332157"/>
            </a:xfrm>
            <a:prstGeom prst="rect">
              <a:avLst/>
            </a:prstGeom>
            <a:solidFill>
              <a:srgbClr val="FFCC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3" name="Rectangle 133"/>
            <p:cNvSpPr>
              <a:spLocks noChangeArrowheads="1"/>
            </p:cNvSpPr>
            <p:nvPr/>
          </p:nvSpPr>
          <p:spPr bwMode="auto">
            <a:xfrm>
              <a:off x="5991468" y="2804160"/>
              <a:ext cx="338400" cy="2356922"/>
            </a:xfrm>
            <a:prstGeom prst="rect">
              <a:avLst/>
            </a:prstGeom>
            <a:solidFill>
              <a:srgbClr val="FFCC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4" name="Rectangle 40"/>
            <p:cNvSpPr>
              <a:spLocks noChangeArrowheads="1"/>
            </p:cNvSpPr>
            <p:nvPr/>
          </p:nvSpPr>
          <p:spPr bwMode="auto">
            <a:xfrm>
              <a:off x="5938680" y="5161396"/>
              <a:ext cx="44397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CC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5" name="Rectangle 144"/>
            <p:cNvSpPr>
              <a:spLocks noChangeArrowheads="1"/>
            </p:cNvSpPr>
            <p:nvPr/>
          </p:nvSpPr>
          <p:spPr bwMode="auto">
            <a:xfrm>
              <a:off x="5990339" y="2431048"/>
              <a:ext cx="3406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86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6" name="Rectangle 144"/>
            <p:cNvSpPr>
              <a:spLocks noChangeArrowheads="1"/>
            </p:cNvSpPr>
            <p:nvPr/>
          </p:nvSpPr>
          <p:spPr bwMode="auto">
            <a:xfrm>
              <a:off x="6487088" y="2453124"/>
              <a:ext cx="3406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85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7" name="Rectangle 144"/>
            <p:cNvSpPr>
              <a:spLocks noChangeArrowheads="1"/>
            </p:cNvSpPr>
            <p:nvPr/>
          </p:nvSpPr>
          <p:spPr bwMode="auto">
            <a:xfrm>
              <a:off x="6990393" y="2601332"/>
              <a:ext cx="3406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79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8" name="Rectangle 40"/>
            <p:cNvSpPr>
              <a:spLocks noChangeArrowheads="1"/>
            </p:cNvSpPr>
            <p:nvPr/>
          </p:nvSpPr>
          <p:spPr bwMode="auto">
            <a:xfrm>
              <a:off x="6445423" y="5161396"/>
              <a:ext cx="42398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CT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2" name="Rectangle 40"/>
            <p:cNvSpPr>
              <a:spLocks noChangeArrowheads="1"/>
            </p:cNvSpPr>
            <p:nvPr/>
          </p:nvSpPr>
          <p:spPr bwMode="auto">
            <a:xfrm>
              <a:off x="6958721" y="5161396"/>
              <a:ext cx="40400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ea typeface="Arial" pitchFamily="-1" charset="0"/>
                  <a:cs typeface="Arial" pitchFamily="-1" charset="0"/>
                </a:rPr>
                <a:t>TT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5982750" y="4885985"/>
              <a:ext cx="355837" cy="27699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fr-FR" sz="1200" dirty="0" smtClean="0"/>
                <a:t>29</a:t>
              </a:r>
              <a:endParaRPr lang="fr-FR" sz="1200" dirty="0"/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6479499" y="4885985"/>
              <a:ext cx="355837" cy="27699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fr-FR" sz="1200" dirty="0" smtClean="0"/>
                <a:t>54</a:t>
              </a:r>
              <a:endParaRPr lang="fr-FR" sz="1200" dirty="0"/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6982804" y="4885985"/>
              <a:ext cx="355837" cy="27699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fr-FR" sz="1200" dirty="0" smtClean="0"/>
                <a:t>19</a:t>
              </a:r>
              <a:endParaRPr lang="fr-FR" sz="1200" dirty="0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6274165" y="5762354"/>
              <a:ext cx="72087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 smtClean="0">
                  <a:ea typeface="Arial" pitchFamily="-1" charset="0"/>
                  <a:cs typeface="Arial" pitchFamily="-1" charset="0"/>
                </a:rPr>
                <a:t>IL28B </a:t>
              </a:r>
              <a:endParaRPr lang="fr-FR" sz="1600" dirty="0"/>
            </a:p>
          </p:txBody>
        </p:sp>
        <p:sp>
          <p:nvSpPr>
            <p:cNvPr id="98" name="Rectangle 133"/>
            <p:cNvSpPr>
              <a:spLocks noChangeArrowheads="1"/>
            </p:cNvSpPr>
            <p:nvPr/>
          </p:nvSpPr>
          <p:spPr bwMode="auto">
            <a:xfrm>
              <a:off x="8287874" y="2402131"/>
              <a:ext cx="338400" cy="2758951"/>
            </a:xfrm>
            <a:prstGeom prst="rect">
              <a:avLst/>
            </a:prstGeom>
            <a:solidFill>
              <a:srgbClr val="FFCC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9" name="Rectangle 133"/>
            <p:cNvSpPr>
              <a:spLocks noChangeArrowheads="1"/>
            </p:cNvSpPr>
            <p:nvPr/>
          </p:nvSpPr>
          <p:spPr bwMode="auto">
            <a:xfrm>
              <a:off x="7659039" y="2959100"/>
              <a:ext cx="338400" cy="2201982"/>
            </a:xfrm>
            <a:prstGeom prst="rect">
              <a:avLst/>
            </a:prstGeom>
            <a:solidFill>
              <a:srgbClr val="FFCC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0" name="Rectangle 40"/>
            <p:cNvSpPr>
              <a:spLocks noChangeArrowheads="1"/>
            </p:cNvSpPr>
            <p:nvPr/>
          </p:nvSpPr>
          <p:spPr bwMode="auto">
            <a:xfrm>
              <a:off x="7558693" y="5137447"/>
              <a:ext cx="53909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&gt; 20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4" name="Rectangle 144"/>
            <p:cNvSpPr>
              <a:spLocks noChangeArrowheads="1"/>
            </p:cNvSpPr>
            <p:nvPr/>
          </p:nvSpPr>
          <p:spPr bwMode="auto">
            <a:xfrm>
              <a:off x="7657910" y="2585224"/>
              <a:ext cx="34065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80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5" name="Rectangle 144"/>
            <p:cNvSpPr>
              <a:spLocks noChangeArrowheads="1"/>
            </p:cNvSpPr>
            <p:nvPr/>
          </p:nvSpPr>
          <p:spPr bwMode="auto">
            <a:xfrm>
              <a:off x="8247747" y="2040528"/>
              <a:ext cx="41865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dirty="0" smtClean="0">
                  <a:solidFill>
                    <a:srgbClr val="333399"/>
                  </a:solidFill>
                  <a:latin typeface="Calibri" pitchFamily="34" charset="0"/>
                  <a:ea typeface="Arial" pitchFamily="-1" charset="0"/>
                  <a:cs typeface="Arial" pitchFamily="-1" charset="0"/>
                </a:rPr>
                <a:t>100</a:t>
              </a:r>
              <a:endParaRPr lang="en-GB" sz="1200" b="1" dirty="0">
                <a:solidFill>
                  <a:srgbClr val="333399"/>
                </a:solidFill>
                <a:latin typeface="Calibri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7" name="Rectangle 40"/>
            <p:cNvSpPr>
              <a:spLocks noChangeArrowheads="1"/>
            </p:cNvSpPr>
            <p:nvPr/>
          </p:nvSpPr>
          <p:spPr bwMode="auto">
            <a:xfrm>
              <a:off x="8190684" y="5137447"/>
              <a:ext cx="53278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4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≤ 20</a:t>
              </a:r>
              <a:endParaRPr lang="en-GB" sz="14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09" name="ZoneTexte 108"/>
            <p:cNvSpPr txBox="1"/>
            <p:nvPr/>
          </p:nvSpPr>
          <p:spPr>
            <a:xfrm>
              <a:off x="7650321" y="4885985"/>
              <a:ext cx="355837" cy="27699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fr-FR" sz="1200" dirty="0" smtClean="0"/>
                <a:t>15</a:t>
              </a:r>
              <a:endParaRPr lang="fr-FR" sz="1200" dirty="0"/>
            </a:p>
          </p:txBody>
        </p:sp>
        <p:sp>
          <p:nvSpPr>
            <p:cNvPr id="110" name="ZoneTexte 109"/>
            <p:cNvSpPr txBox="1"/>
            <p:nvPr/>
          </p:nvSpPr>
          <p:spPr>
            <a:xfrm>
              <a:off x="8284867" y="4885985"/>
              <a:ext cx="344415" cy="276999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fr-FR" sz="1200" dirty="0" smtClean="0"/>
                <a:t>11</a:t>
              </a:r>
              <a:endParaRPr lang="fr-FR" sz="1200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601359" y="5733256"/>
              <a:ext cx="108555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sz="1600" dirty="0" err="1" smtClean="0">
                  <a:ea typeface="Arial" pitchFamily="-1" charset="0"/>
                  <a:cs typeface="Arial" pitchFamily="-1" charset="0"/>
                </a:rPr>
                <a:t>Fibroscan</a:t>
              </a:r>
              <a:endParaRPr lang="fr-FR" sz="1600" dirty="0"/>
            </a:p>
          </p:txBody>
        </p:sp>
        <p:cxnSp>
          <p:nvCxnSpPr>
            <p:cNvPr id="114" name="Connecteur droit 113"/>
            <p:cNvCxnSpPr/>
            <p:nvPr/>
          </p:nvCxnSpPr>
          <p:spPr bwMode="auto">
            <a:xfrm>
              <a:off x="3934383" y="5733256"/>
              <a:ext cx="1511998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Connecteur droit 116"/>
            <p:cNvCxnSpPr/>
            <p:nvPr/>
          </p:nvCxnSpPr>
          <p:spPr bwMode="auto">
            <a:xfrm>
              <a:off x="5878601" y="5733256"/>
              <a:ext cx="1511998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Connecteur droit 117"/>
            <p:cNvCxnSpPr/>
            <p:nvPr/>
          </p:nvCxnSpPr>
          <p:spPr bwMode="auto">
            <a:xfrm>
              <a:off x="7622137" y="5733256"/>
              <a:ext cx="1043998" cy="158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Text Box 148"/>
            <p:cNvSpPr txBox="1">
              <a:spLocks noChangeArrowheads="1"/>
            </p:cNvSpPr>
            <p:nvPr/>
          </p:nvSpPr>
          <p:spPr bwMode="auto">
            <a:xfrm>
              <a:off x="410610" y="1916832"/>
              <a:ext cx="34496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654088" y="5160211"/>
              <a:ext cx="8166384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87057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0751" y="1185065"/>
            <a:ext cx="77188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Failures, overall and according to sub-groups, N (%)</a:t>
            </a:r>
            <a:endParaRPr lang="en-US" sz="2400" b="1" baseline="-2500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30431" y="4345359"/>
            <a:ext cx="54537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7/12 had genotype 1a and prior null response to PEG-IFN + RBV</a:t>
            </a:r>
            <a:endParaRPr lang="en-US" sz="1400" dirty="0"/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>
          <a:xfrm>
            <a:off x="323529" y="4824047"/>
            <a:ext cx="7992888" cy="1440160"/>
          </a:xfrm>
        </p:spPr>
        <p:txBody>
          <a:bodyPr/>
          <a:lstStyle/>
          <a:p>
            <a:r>
              <a:rPr lang="en-US" dirty="0"/>
              <a:t>Resistance testing (population sequencing) of </a:t>
            </a:r>
            <a:r>
              <a:rPr lang="en-US" dirty="0" smtClean="0"/>
              <a:t>14 failures</a:t>
            </a:r>
          </a:p>
          <a:p>
            <a:pPr lvl="1"/>
            <a:r>
              <a:rPr lang="en-US" sz="1600" dirty="0" smtClean="0"/>
              <a:t>NS3 resistance emergence to SMV, N </a:t>
            </a:r>
            <a:r>
              <a:rPr lang="en-US" sz="1600" dirty="0"/>
              <a:t>= </a:t>
            </a:r>
            <a:r>
              <a:rPr lang="en-US" sz="1600" dirty="0" smtClean="0"/>
              <a:t>11 (position 168 alone or R155K alone or combined with mutations at other positions)</a:t>
            </a:r>
          </a:p>
          <a:p>
            <a:pPr lvl="1"/>
            <a:r>
              <a:rPr lang="en-US" sz="1600" dirty="0" smtClean="0"/>
              <a:t>Resistance to SOF (S282T) : 0</a:t>
            </a:r>
            <a:endParaRPr lang="fr-FR" sz="2000" dirty="0"/>
          </a:p>
        </p:txBody>
      </p:sp>
      <p:graphicFrame>
        <p:nvGraphicFramePr>
          <p:cNvPr id="15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6755979"/>
              </p:ext>
            </p:extLst>
          </p:nvPr>
        </p:nvGraphicFramePr>
        <p:xfrm>
          <a:off x="827584" y="1771639"/>
          <a:ext cx="7443719" cy="2429705"/>
        </p:xfrm>
        <a:graphic>
          <a:graphicData uri="http://schemas.openxmlformats.org/drawingml/2006/table">
            <a:tbl>
              <a:tblPr/>
              <a:tblGrid>
                <a:gridCol w="4959819"/>
                <a:gridCol w="2483900"/>
              </a:tblGrid>
              <a:tr h="704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103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2641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On-treatment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failure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39927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Relapse, N (%)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 patients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Experienced-patients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Fibroscan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&gt; 12.5 to ≤ 20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kPa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</a:p>
                    <a:p>
                      <a:pPr marL="914400" marR="0" lvl="2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Fibroscan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&gt; 20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kPa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 (13%)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OPTIMIST-2 Study: SMV + SOF for genotype 1</a:t>
            </a:r>
            <a:br>
              <a:rPr lang="en-US" sz="2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and cirrhosis</a:t>
            </a:r>
            <a:endParaRPr lang="fr-FR" dirty="0"/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95025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OPTIMIST-2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950063" y="6565900"/>
            <a:ext cx="3186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2016 Aug;64(2):360-9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754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OPTIMIST-2 Study: SMV + SOF for genotype 1</a:t>
            </a:r>
            <a:br>
              <a:rPr lang="en-US" sz="2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and cirrhosis</a:t>
            </a:r>
            <a:endParaRPr lang="fr-FR" dirty="0"/>
          </a:p>
        </p:txBody>
      </p:sp>
      <p:graphicFrame>
        <p:nvGraphicFramePr>
          <p:cNvPr id="5" name="Group 4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9223972"/>
              </p:ext>
            </p:extLst>
          </p:nvPr>
        </p:nvGraphicFramePr>
        <p:xfrm>
          <a:off x="485474" y="1718739"/>
          <a:ext cx="8136904" cy="4658668"/>
        </p:xfrm>
        <a:graphic>
          <a:graphicData uri="http://schemas.openxmlformats.org/drawingml/2006/table">
            <a:tbl>
              <a:tblPr/>
              <a:tblGrid>
                <a:gridCol w="4248472"/>
                <a:gridCol w="3888432"/>
              </a:tblGrid>
              <a:tr h="313139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</a:txBody>
                  <a:tcPr marL="90000" marR="90000" marT="36000" marB="540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N = 103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296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Grade 3 adverse event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6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Grade 4 adverse event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6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Serious adverse event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96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Adverse event with fatal outcome 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1 (road traffic accident)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6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AE leading to discontinuation</a:t>
                      </a:r>
                      <a:endParaRPr kumimoji="0" lang="en-US" sz="1400" b="1" i="0" u="none" strike="noStrike" kern="1200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3 (sepsis ; rash, death by road accident)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9824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AE in ≥ 10% in either group</a:t>
                      </a:r>
                      <a:endParaRPr kumimoji="0" lang="en-US" sz="1400" b="1" i="0" u="none" strike="noStrike" kern="1200" cap="none" normalizeH="0" baseline="3000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  <a:p>
                      <a:pPr marL="269875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Headache</a:t>
                      </a:r>
                    </a:p>
                    <a:p>
                      <a:pPr marL="269875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Fatigue</a:t>
                      </a:r>
                    </a:p>
                    <a:p>
                      <a:pPr marL="269875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Nausea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4398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AEs of interest</a:t>
                      </a:r>
                    </a:p>
                    <a:p>
                      <a:pPr marL="269875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Rash (any type)</a:t>
                      </a:r>
                    </a:p>
                    <a:p>
                      <a:pPr marL="269875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Pruritus </a:t>
                      </a:r>
                    </a:p>
                    <a:p>
                      <a:pPr marL="269875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Photosensitivity</a:t>
                      </a:r>
                    </a:p>
                    <a:p>
                      <a:pPr marL="269875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Dyspnea</a:t>
                      </a:r>
                    </a:p>
                    <a:p>
                      <a:pPr marL="269875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Increased bilirubin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18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Grade 3 amylase elevation / Grade 4 lipase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ＭＳ Ｐゴシック" charset="-128"/>
                          <a:cs typeface="Arial" panose="020B0604020202020204" pitchFamily="34" charset="0"/>
                        </a:rPr>
                        <a:t>6 / 1</a:t>
                      </a:r>
                    </a:p>
                  </a:txBody>
                  <a:tcPr marT="36000" marB="36000" anchor="ctr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500845" y="1186128"/>
            <a:ext cx="21328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</a:t>
            </a:r>
            <a:endParaRPr lang="en-US" sz="2400" b="1" baseline="-2500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95025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OPTIMIST-2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950063" y="6565900"/>
            <a:ext cx="3186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2016 Aug;64(2):360-9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723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32859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Summary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T</a:t>
            </a:r>
            <a:r>
              <a:rPr lang="en-US" b="0" dirty="0" smtClean="0"/>
              <a:t>he combination of SMV + SOF for 12 weeks </a:t>
            </a:r>
          </a:p>
          <a:p>
            <a:pPr lvl="2">
              <a:spcBef>
                <a:spcPts val="600"/>
              </a:spcBef>
            </a:pPr>
            <a:r>
              <a:rPr lang="en-US" b="0" dirty="0" smtClean="0"/>
              <a:t>demonstrated superiority in SVR</a:t>
            </a:r>
            <a:r>
              <a:rPr lang="en-US" b="0" baseline="-25000" dirty="0" smtClean="0"/>
              <a:t>12</a:t>
            </a:r>
            <a:r>
              <a:rPr lang="en-US" b="0" dirty="0" smtClean="0"/>
              <a:t> rates (83%) versus the historical control (70%) in treatment-naïve and -experienced HCV </a:t>
            </a:r>
            <a:r>
              <a:rPr lang="en-US" dirty="0" smtClean="0"/>
              <a:t>genotype</a:t>
            </a:r>
            <a:r>
              <a:rPr lang="en-US" b="0" dirty="0" smtClean="0"/>
              <a:t>- 1 infected patients with cirrhosis</a:t>
            </a:r>
            <a:endParaRPr lang="en-US" dirty="0" smtClean="0"/>
          </a:p>
          <a:p>
            <a:pPr lvl="2">
              <a:spcBef>
                <a:spcPts val="600"/>
              </a:spcBef>
            </a:pPr>
            <a:r>
              <a:rPr lang="en-US" dirty="0" smtClean="0"/>
              <a:t>a</a:t>
            </a:r>
            <a:r>
              <a:rPr lang="en-US" b="0" dirty="0" smtClean="0"/>
              <a:t>chieved SVR</a:t>
            </a:r>
            <a:r>
              <a:rPr lang="en-US" b="0" baseline="-25000" dirty="0" smtClean="0"/>
              <a:t>12</a:t>
            </a:r>
            <a:r>
              <a:rPr lang="en-US" b="0" dirty="0" smtClean="0"/>
              <a:t> rates higher for genotype 1a without Q80K (92%) versus those with Q80K (74%)</a:t>
            </a:r>
          </a:p>
          <a:p>
            <a:pPr lvl="1">
              <a:spcBef>
                <a:spcPts val="600"/>
              </a:spcBef>
            </a:pPr>
            <a:r>
              <a:rPr lang="en-US" b="0" dirty="0" smtClean="0"/>
              <a:t>SVR</a:t>
            </a:r>
            <a:r>
              <a:rPr lang="en-US" b="0" baseline="-25000" dirty="0" smtClean="0"/>
              <a:t>12</a:t>
            </a:r>
            <a:r>
              <a:rPr lang="en-US" b="0" dirty="0" smtClean="0"/>
              <a:t> was ≥ 85% for patients with </a:t>
            </a:r>
            <a:r>
              <a:rPr lang="en-US" b="0" i="1" dirty="0" smtClean="0"/>
              <a:t>IL28B </a:t>
            </a:r>
            <a:r>
              <a:rPr lang="en-US" b="0" dirty="0" smtClean="0"/>
              <a:t>CC or CT, for treatment-naïve patients and for patients with platelet count ≥ 90,000/mm</a:t>
            </a:r>
            <a:r>
              <a:rPr lang="en-US" b="0" baseline="30000" dirty="0" smtClean="0"/>
              <a:t>3</a:t>
            </a:r>
          </a:p>
          <a:p>
            <a:pPr lvl="1">
              <a:spcBef>
                <a:spcPts val="600"/>
              </a:spcBef>
            </a:pPr>
            <a:r>
              <a:rPr lang="en-US" b="0" dirty="0" smtClean="0"/>
              <a:t>SVR</a:t>
            </a:r>
            <a:r>
              <a:rPr lang="en-US" b="0" baseline="-25000" dirty="0" smtClean="0"/>
              <a:t>12</a:t>
            </a:r>
            <a:r>
              <a:rPr lang="en-US" b="0" dirty="0" smtClean="0"/>
              <a:t> was ≥ 94% for cirrhotic patients with albumin ≥ 4 g/dl and </a:t>
            </a:r>
            <a:r>
              <a:rPr lang="en-US" b="0" dirty="0" err="1" smtClean="0"/>
              <a:t>FibroScan</a:t>
            </a:r>
            <a:r>
              <a:rPr lang="en-US" b="0" dirty="0" smtClean="0"/>
              <a:t> score &gt;12.5 to ≤ 20 </a:t>
            </a:r>
            <a:r>
              <a:rPr lang="en-US" b="0" dirty="0" err="1" smtClean="0"/>
              <a:t>kPa</a:t>
            </a:r>
            <a:r>
              <a:rPr lang="en-US" b="0" dirty="0" smtClean="0"/>
              <a:t> </a:t>
            </a:r>
          </a:p>
          <a:p>
            <a:pPr lvl="1">
              <a:spcBef>
                <a:spcPts val="600"/>
              </a:spcBef>
            </a:pPr>
            <a:r>
              <a:rPr lang="en-US" b="0" dirty="0" smtClean="0"/>
              <a:t>Viral relapse was the primary reason for not achieving SVR12 </a:t>
            </a:r>
          </a:p>
          <a:p>
            <a:pPr lvl="1">
              <a:spcBef>
                <a:spcPts val="600"/>
              </a:spcBef>
            </a:pPr>
            <a:r>
              <a:rPr lang="en-US" b="0" dirty="0" smtClean="0"/>
              <a:t>Patient-reported outcomes scores significantly improved from baseline, </a:t>
            </a:r>
            <a:br>
              <a:rPr lang="en-US" b="0" dirty="0" smtClean="0"/>
            </a:br>
            <a:r>
              <a:rPr lang="en-US" b="0" dirty="0" smtClean="0"/>
              <a:t>as observed by the Week 12 follow-up visit coincident with the SVR</a:t>
            </a:r>
            <a:r>
              <a:rPr lang="en-US" b="0" baseline="-25000" dirty="0" smtClean="0"/>
              <a:t>12</a:t>
            </a:r>
            <a:r>
              <a:rPr lang="en-US" b="0" dirty="0" smtClean="0"/>
              <a:t> assessment </a:t>
            </a:r>
          </a:p>
          <a:p>
            <a:pPr lvl="1">
              <a:spcBef>
                <a:spcPts val="600"/>
              </a:spcBef>
            </a:pPr>
            <a:r>
              <a:rPr lang="en-US" b="0" dirty="0" smtClean="0"/>
              <a:t>SMV + SOF for 12 weeks was safe and well tolerated; most </a:t>
            </a:r>
            <a:r>
              <a:rPr lang="en-US" dirty="0" smtClean="0"/>
              <a:t>adverse events</a:t>
            </a:r>
            <a:r>
              <a:rPr lang="en-US" b="0" dirty="0" smtClean="0"/>
              <a:t> were Grade 1 or 2 </a:t>
            </a:r>
            <a:endParaRPr lang="en-US" b="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OPTIMIST-2 Study: SMV + SOF for genotype 1</a:t>
            </a:r>
            <a:br>
              <a:rPr lang="en-US" sz="2800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sz="2800" dirty="0">
                <a:ea typeface="ＭＳ Ｐゴシック" pitchFamily="-1" charset="-128"/>
                <a:cs typeface="ＭＳ Ｐゴシック" pitchFamily="-1" charset="-128"/>
              </a:rPr>
              <a:t>and cirrhosis</a:t>
            </a:r>
            <a:endParaRPr lang="fr-FR" dirty="0"/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95025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 i="1" dirty="0" smtClean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OPTIMIST-2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5950063" y="6565900"/>
            <a:ext cx="3186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Lawitz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 E. </a:t>
            </a:r>
            <a:r>
              <a:rPr lang="en-US" sz="1200" i="1" dirty="0" err="1">
                <a:solidFill>
                  <a:srgbClr val="0070C0"/>
                </a:solidFill>
                <a:ea typeface="ＭＳ Ｐゴシック" pitchFamily="34" charset="-128"/>
              </a:rPr>
              <a:t>Hepatology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. 2016 Aug;64(2):360-9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274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1971</TotalTime>
  <Words>699</Words>
  <Application>Microsoft Office PowerPoint</Application>
  <PresentationFormat>Affichage à l'écran (4:3)</PresentationFormat>
  <Paragraphs>188</Paragraphs>
  <Slides>6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2015 </vt:lpstr>
      <vt:lpstr>OPTIMIST-2 Study: SMV + SOF for genotype 1 and cirrhosis</vt:lpstr>
      <vt:lpstr>OPTIMIST-2 Study: SMV + SOF for genotype 1 and cirrhosis</vt:lpstr>
      <vt:lpstr>OPTIMIST-2 Study: SMV + SOF for genotype 1 and cirrhosis</vt:lpstr>
      <vt:lpstr>OPTIMIST-2 Study: SMV + SOF for genotype 1 and cirrhosis</vt:lpstr>
      <vt:lpstr>OPTIMIST-2 Study: SMV + SOF for genotype 1 and cirrhosis</vt:lpstr>
      <vt:lpstr>OPTIMIST-2 Study: SMV + SOF for genotype 1 and cirrhosis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</cp:lastModifiedBy>
  <cp:revision>123</cp:revision>
  <dcterms:created xsi:type="dcterms:W3CDTF">2010-10-19T10:42:50Z</dcterms:created>
  <dcterms:modified xsi:type="dcterms:W3CDTF">2016-07-28T08:27:34Z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7C816CE2-2DFF-479E-A154-4A9C21A62A0E</vt:lpwstr>
  </property>
  <property fmtid="{D5CDD505-2E9C-101B-9397-08002B2CF9AE}" pid="3" name="ArticulatePath">
    <vt:lpwstr>HCV-trials_Masque</vt:lpwstr>
  </property>
</Properties>
</file>