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notesMasterIdLst>
    <p:notesMasterId r:id="rId9"/>
  </p:notesMasterIdLst>
  <p:sldIdLst>
    <p:sldId id="278" r:id="rId3"/>
    <p:sldId id="277" r:id="rId4"/>
    <p:sldId id="283" r:id="rId5"/>
    <p:sldId id="284" r:id="rId6"/>
    <p:sldId id="285" r:id="rId7"/>
    <p:sldId id="280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  <p:cmAuthor id="1" name="Utilisateur de Microsoft Office" initials="Office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66"/>
    <a:srgbClr val="DDDDDD"/>
    <a:srgbClr val="FFC000"/>
    <a:srgbClr val="FF99CC"/>
    <a:srgbClr val="0070C0"/>
    <a:srgbClr val="80008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993" autoAdjust="0"/>
  </p:normalViewPr>
  <p:slideViewPr>
    <p:cSldViewPr snapToGrid="0" snapToObjects="1">
      <p:cViewPr varScale="1">
        <p:scale>
          <a:sx n="80" d="100"/>
          <a:sy n="80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13127884876"/>
          <c:y val="0.129858855065093"/>
          <c:w val="0.77162955923613"/>
          <c:h val="0.537976713233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12-week group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B8-4A47-99AF-244AAAC816E9}"/>
              </c:ext>
            </c:extLst>
          </c:dPt>
          <c:dLbls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B8-4A47-99AF-244AAAC816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Sheet1!$A$2:$A$22</c:f>
              <c:strCache>
                <c:ptCount val="21"/>
                <c:pt idx="0">
                  <c:v>All</c:v>
                </c:pt>
                <c:pt idx="2">
                  <c:v>Male</c:v>
                </c:pt>
                <c:pt idx="3">
                  <c:v>Female</c:v>
                </c:pt>
                <c:pt idx="5">
                  <c:v>4a</c:v>
                </c:pt>
                <c:pt idx="6">
                  <c:v>4d</c:v>
                </c:pt>
                <c:pt idx="7">
                  <c:v>4/other</c:v>
                </c:pt>
                <c:pt idx="9">
                  <c:v>F0–F1</c:v>
                </c:pt>
                <c:pt idx="10">
                  <c:v>F2</c:v>
                </c:pt>
                <c:pt idx="12">
                  <c:v>≤ 
800,000</c:v>
                </c:pt>
                <c:pt idx="13">
                  <c:v>&gt; 
800,000</c:v>
                </c:pt>
                <c:pt idx="15">
                  <c:v>CC</c:v>
                </c:pt>
                <c:pt idx="16">
                  <c:v>CT</c:v>
                </c:pt>
                <c:pt idx="17">
                  <c:v>TT</c:v>
                </c:pt>
                <c:pt idx="19">
                  <c:v>Europe</c:v>
                </c:pt>
                <c:pt idx="20">
                  <c:v>Middle East/
N Africa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97.0</c:v>
                </c:pt>
                <c:pt idx="2">
                  <c:v>96.0</c:v>
                </c:pt>
                <c:pt idx="3">
                  <c:v>100.0</c:v>
                </c:pt>
                <c:pt idx="5">
                  <c:v>100.0</c:v>
                </c:pt>
                <c:pt idx="6">
                  <c:v>92.0</c:v>
                </c:pt>
                <c:pt idx="7">
                  <c:v>100.0</c:v>
                </c:pt>
                <c:pt idx="9">
                  <c:v>97.0</c:v>
                </c:pt>
                <c:pt idx="10">
                  <c:v>100.0</c:v>
                </c:pt>
                <c:pt idx="12">
                  <c:v>100.0</c:v>
                </c:pt>
                <c:pt idx="13">
                  <c:v>93.0</c:v>
                </c:pt>
                <c:pt idx="15">
                  <c:v>93.0</c:v>
                </c:pt>
                <c:pt idx="16">
                  <c:v>100.0</c:v>
                </c:pt>
                <c:pt idx="17">
                  <c:v>100.0</c:v>
                </c:pt>
                <c:pt idx="19">
                  <c:v>94.0</c:v>
                </c:pt>
                <c:pt idx="20">
                  <c:v>100.0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AB8-4A47-99AF-244AAAC816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-2080829720"/>
        <c:axId val="-2083993112"/>
      </c:barChart>
      <c:catAx>
        <c:axId val="-2080829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9050">
            <a:solidFill>
              <a:srgbClr val="000066"/>
            </a:solidFill>
          </a:ln>
        </c:spPr>
        <c:txPr>
          <a:bodyPr rot="0"/>
          <a:lstStyle/>
          <a:p>
            <a:pPr>
              <a:defRPr sz="900" b="1" baseline="0"/>
            </a:pPr>
            <a:endParaRPr lang="fr-FR"/>
          </a:p>
        </c:txPr>
        <c:crossAx val="-2083993112"/>
        <c:crosses val="autoZero"/>
        <c:auto val="1"/>
        <c:lblAlgn val="ctr"/>
        <c:lblOffset val="25"/>
        <c:noMultiLvlLbl val="0"/>
      </c:catAx>
      <c:valAx>
        <c:axId val="-2083993112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1" baseline="0">
                <a:solidFill>
                  <a:srgbClr val="333399"/>
                </a:solidFill>
                <a:latin typeface="+mj-lt"/>
              </a:defRPr>
            </a:pPr>
            <a:endParaRPr lang="fr-FR"/>
          </a:p>
        </c:txPr>
        <c:crossAx val="-2080829720"/>
        <c:crosses val="autoZero"/>
        <c:crossBetween val="between"/>
        <c:majorUnit val="20.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13127884876"/>
          <c:y val="0.129858855065093"/>
          <c:w val="0.77162955923613"/>
          <c:h val="0.537976713233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12-week group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FBA-4957-92F0-4B1972668553}"/>
              </c:ext>
            </c:extLst>
          </c:dPt>
          <c:dLbls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BA-4957-92F0-4B1972668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1">
                  <c:v>All</c:v>
                </c:pt>
                <c:pt idx="3">
                  <c:v>Male</c:v>
                </c:pt>
                <c:pt idx="4">
                  <c:v>Female</c:v>
                </c:pt>
                <c:pt idx="6">
                  <c:v>4a</c:v>
                </c:pt>
                <c:pt idx="7">
                  <c:v>4d</c:v>
                </c:pt>
                <c:pt idx="8">
                  <c:v>4/other</c:v>
                </c:pt>
                <c:pt idx="10">
                  <c:v>F0–F1</c:v>
                </c:pt>
                <c:pt idx="11">
                  <c:v>F2</c:v>
                </c:pt>
                <c:pt idx="13">
                  <c:v>≤ 
800,000</c:v>
                </c:pt>
                <c:pt idx="14">
                  <c:v>&gt; 
800,000</c:v>
                </c:pt>
                <c:pt idx="16">
                  <c:v>CC</c:v>
                </c:pt>
                <c:pt idx="17">
                  <c:v>CT</c:v>
                </c:pt>
                <c:pt idx="18">
                  <c:v>TT</c:v>
                </c:pt>
                <c:pt idx="20">
                  <c:v>Europe</c:v>
                </c:pt>
                <c:pt idx="21">
                  <c:v>Middle East/
N Africa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1">
                  <c:v>82.0</c:v>
                </c:pt>
                <c:pt idx="3">
                  <c:v>83.0</c:v>
                </c:pt>
                <c:pt idx="4">
                  <c:v>80.0</c:v>
                </c:pt>
                <c:pt idx="6">
                  <c:v>85.0</c:v>
                </c:pt>
                <c:pt idx="7">
                  <c:v>75.0</c:v>
                </c:pt>
                <c:pt idx="8">
                  <c:v>88.0</c:v>
                </c:pt>
                <c:pt idx="10">
                  <c:v>80.0</c:v>
                </c:pt>
                <c:pt idx="11">
                  <c:v>86.0</c:v>
                </c:pt>
                <c:pt idx="13">
                  <c:v>86.0</c:v>
                </c:pt>
                <c:pt idx="14">
                  <c:v>81.0</c:v>
                </c:pt>
                <c:pt idx="16">
                  <c:v>100.0</c:v>
                </c:pt>
                <c:pt idx="17">
                  <c:v>81.0</c:v>
                </c:pt>
                <c:pt idx="18">
                  <c:v>80.0</c:v>
                </c:pt>
                <c:pt idx="20">
                  <c:v>69.0</c:v>
                </c:pt>
                <c:pt idx="21">
                  <c:v>88.0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FBA-4957-92F0-4B19726685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1903754136"/>
        <c:axId val="-2101523480"/>
      </c:barChart>
      <c:catAx>
        <c:axId val="1903754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9050">
            <a:solidFill>
              <a:srgbClr val="000066"/>
            </a:solidFill>
          </a:ln>
        </c:spPr>
        <c:txPr>
          <a:bodyPr rot="0"/>
          <a:lstStyle/>
          <a:p>
            <a:pPr>
              <a:defRPr sz="900" b="1" baseline="0"/>
            </a:pPr>
            <a:endParaRPr lang="fr-FR"/>
          </a:p>
        </c:txPr>
        <c:crossAx val="-2101523480"/>
        <c:crosses val="autoZero"/>
        <c:auto val="1"/>
        <c:lblAlgn val="ctr"/>
        <c:lblOffset val="25"/>
        <c:noMultiLvlLbl val="0"/>
      </c:catAx>
      <c:valAx>
        <c:axId val="-2101523480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1" baseline="0">
                <a:solidFill>
                  <a:srgbClr val="000066"/>
                </a:solidFill>
                <a:latin typeface="+mj-lt"/>
              </a:defRPr>
            </a:pPr>
            <a:endParaRPr lang="fr-FR"/>
          </a:p>
        </c:txPr>
        <c:crossAx val="1903754136"/>
        <c:crosses val="autoZero"/>
        <c:crossBetween val="between"/>
        <c:majorUnit val="20.0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05/02/17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2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1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2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2BE16F37-D63B-443C-96C0-C234F1098F79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‹#›</a:t>
            </a:fld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6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13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7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489770" y="2268563"/>
            <a:ext cx="7920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triangle" w="med" len="med"/>
          </a:ln>
        </p:spPr>
      </p:cxn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68429"/>
              </p:ext>
            </p:extLst>
          </p:nvPr>
        </p:nvGraphicFramePr>
        <p:xfrm>
          <a:off x="4050112" y="2758557"/>
          <a:ext cx="1581486" cy="618236"/>
        </p:xfrm>
        <a:graphic>
          <a:graphicData uri="http://schemas.openxmlformats.org/drawingml/2006/table">
            <a:tbl>
              <a:tblPr/>
              <a:tblGrid>
                <a:gridCol w="1581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181747" y="1271112"/>
            <a:ext cx="1367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28432" y="1986904"/>
            <a:ext cx="3198442" cy="183599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10 000 IU/ml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Mild to moderate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fibrosis (F0-F2)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8985251" cy="902101"/>
          </a:xfrm>
        </p:spPr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OSIRIS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268333" y="2120708"/>
            <a:ext cx="0" cy="144133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980195" y="157056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280665" y="3071320"/>
            <a:ext cx="115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87750" y="286662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-27403" y="4844847"/>
            <a:ext cx="8155404" cy="673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SMV 150 mg 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endParaRPr lang="fr-FR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 </a:t>
            </a:r>
            <a:r>
              <a:rPr lang="fr-FR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Symbol" charset="2"/>
              </a:rPr>
              <a:t>-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2a 180 </a:t>
            </a:r>
            <a:r>
              <a:rPr lang="fr-FR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once 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weekly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; RBV: 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1000 mg/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&lt;75 kg; 1200 mg/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&gt; 75 kg)</a:t>
            </a:r>
            <a:endParaRPr lang="fr-FR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326874" y="3035082"/>
            <a:ext cx="72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Espace réservé du contenu 2"/>
          <p:cNvSpPr>
            <a:spLocks/>
          </p:cNvSpPr>
          <p:nvPr/>
        </p:nvSpPr>
        <p:spPr bwMode="auto">
          <a:xfrm>
            <a:off x="124996" y="5730618"/>
            <a:ext cx="9002444" cy="84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25 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IU/ml)</a:t>
            </a: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91981"/>
              </p:ext>
            </p:extLst>
          </p:nvPr>
        </p:nvGraphicFramePr>
        <p:xfrm>
          <a:off x="5669782" y="2897316"/>
          <a:ext cx="1598554" cy="368300"/>
        </p:xfrm>
        <a:graphic>
          <a:graphicData uri="http://schemas.openxmlformats.org/drawingml/2006/table">
            <a:tbl>
              <a:tblPr/>
              <a:tblGrid>
                <a:gridCol w="1598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8" name="Line 172"/>
          <p:cNvSpPr>
            <a:spLocks noChangeShapeType="1"/>
          </p:cNvSpPr>
          <p:nvPr/>
        </p:nvSpPr>
        <p:spPr bwMode="auto">
          <a:xfrm>
            <a:off x="5657452" y="2111386"/>
            <a:ext cx="0" cy="144133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Oval 110"/>
          <p:cNvSpPr>
            <a:spLocks noChangeArrowheads="1"/>
          </p:cNvSpPr>
          <p:nvPr/>
        </p:nvSpPr>
        <p:spPr bwMode="auto">
          <a:xfrm>
            <a:off x="5369314" y="157056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5657452" y="3473908"/>
            <a:ext cx="0" cy="288000"/>
          </a:xfrm>
          <a:prstGeom prst="straightConnector1">
            <a:avLst/>
          </a:prstGeom>
          <a:ln w="38100" cmpd="sng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contenu 2"/>
          <p:cNvSpPr>
            <a:spLocks/>
          </p:cNvSpPr>
          <p:nvPr/>
        </p:nvSpPr>
        <p:spPr bwMode="auto">
          <a:xfrm>
            <a:off x="3400591" y="3761890"/>
            <a:ext cx="5472663" cy="115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weeks of treatment if</a:t>
            </a:r>
          </a:p>
          <a:p>
            <a:pPr marL="285750" indent="-28575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IL28B CC: HCV RNA &lt; 25 IU/ml at W2 (undetectable or not) + HCV RNA undetectable at W4 and W8 </a:t>
            </a:r>
          </a:p>
          <a:p>
            <a:pPr marL="285750" indent="-28575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IL28B CT or TT: HCV RNA undetectable at W2, W4 and W8 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32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02708288"/>
              </p:ext>
            </p:extLst>
          </p:nvPr>
        </p:nvGraphicFramePr>
        <p:xfrm>
          <a:off x="295913" y="1677550"/>
          <a:ext cx="8359522" cy="4784226"/>
        </p:xfrm>
        <a:graphic>
          <a:graphicData uri="http://schemas.openxmlformats.org/drawingml/2006/table">
            <a:tbl>
              <a:tblPr/>
              <a:tblGrid>
                <a:gridCol w="5292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10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2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black,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7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subtype, %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87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score, %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7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therapy, n (%)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(adverse event /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endpoint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 (adverse event /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endpoint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(27%)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(3 /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(4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2)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8985251" cy="902101"/>
          </a:xfrm>
        </p:spPr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OSIRIS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43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59619494"/>
              </p:ext>
            </p:extLst>
          </p:nvPr>
        </p:nvGraphicFramePr>
        <p:xfrm>
          <a:off x="304801" y="1664652"/>
          <a:ext cx="8839200" cy="5558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" name="Title 1"/>
          <p:cNvSpPr txBox="1">
            <a:spLocks/>
          </p:cNvSpPr>
          <p:nvPr/>
        </p:nvSpPr>
        <p:spPr bwMode="auto">
          <a:xfrm>
            <a:off x="1059031" y="1155563"/>
            <a:ext cx="6996068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GB" sz="2400" dirty="0" smtClean="0">
                <a:solidFill>
                  <a:srgbClr val="0070C0"/>
                </a:solidFill>
                <a:latin typeface="Calibri"/>
                <a:cs typeface="Calibri"/>
              </a:rPr>
              <a:t>SVR</a:t>
            </a:r>
            <a:r>
              <a:rPr lang="en-GB" sz="2400" baseline="-25000" dirty="0" smtClean="0">
                <a:solidFill>
                  <a:srgbClr val="0070C0"/>
                </a:solidFill>
                <a:latin typeface="Calibri"/>
                <a:cs typeface="Calibri"/>
              </a:rPr>
              <a:t>12</a:t>
            </a:r>
            <a:r>
              <a:rPr lang="en-GB" sz="2400" dirty="0" smtClean="0">
                <a:solidFill>
                  <a:srgbClr val="0070C0"/>
                </a:solidFill>
                <a:latin typeface="Calibri"/>
                <a:cs typeface="Calibri"/>
              </a:rPr>
              <a:t> by baseline characteristics in the 12W group</a:t>
            </a:r>
            <a:endParaRPr lang="en-GB" sz="2400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grpSp>
        <p:nvGrpSpPr>
          <p:cNvPr id="59" name="Groupe 58"/>
          <p:cNvGrpSpPr/>
          <p:nvPr/>
        </p:nvGrpSpPr>
        <p:grpSpPr>
          <a:xfrm>
            <a:off x="1321871" y="5056168"/>
            <a:ext cx="7648077" cy="1597248"/>
            <a:chOff x="1321871" y="5056168"/>
            <a:chExt cx="7648077" cy="1597248"/>
          </a:xfrm>
        </p:grpSpPr>
        <p:sp>
          <p:nvSpPr>
            <p:cNvPr id="5" name="TextBox 4"/>
            <p:cNvSpPr txBox="1"/>
            <p:nvPr/>
          </p:nvSpPr>
          <p:spPr>
            <a:xfrm>
              <a:off x="1774581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Male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090822" y="5893256"/>
              <a:ext cx="1008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010061" y="5893256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304190" y="5893256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304756" y="5893256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7599279" y="5893256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209246" y="5893256"/>
              <a:ext cx="1008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197435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Female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60425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4a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42534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4d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4484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4/other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8" name="TextBox 5"/>
            <p:cNvSpPr txBox="1"/>
            <p:nvPr/>
          </p:nvSpPr>
          <p:spPr>
            <a:xfrm>
              <a:off x="1321871" y="5893256"/>
              <a:ext cx="1913837" cy="329272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Sex</a:t>
              </a:r>
            </a:p>
          </p:txBody>
        </p:sp>
        <p:sp>
          <p:nvSpPr>
            <p:cNvPr id="19" name="TextBox 6"/>
            <p:cNvSpPr txBox="1"/>
            <p:nvPr/>
          </p:nvSpPr>
          <p:spPr>
            <a:xfrm>
              <a:off x="2576328" y="5893256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HCV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/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subtype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0" name="TextBox 7"/>
            <p:cNvSpPr txBox="1"/>
            <p:nvPr/>
          </p:nvSpPr>
          <p:spPr>
            <a:xfrm>
              <a:off x="3735772" y="5893256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Fibrosis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/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stage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1" name="TextBox 43"/>
            <p:cNvSpPr txBox="1"/>
            <p:nvPr/>
          </p:nvSpPr>
          <p:spPr>
            <a:xfrm>
              <a:off x="4770306" y="5893256"/>
              <a:ext cx="1913837" cy="760160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Baseline </a:t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HCV RNA</a:t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(IU/ml)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2" name="TextBox 52"/>
            <p:cNvSpPr txBox="1"/>
            <p:nvPr/>
          </p:nvSpPr>
          <p:spPr>
            <a:xfrm>
              <a:off x="7056111" y="5893256"/>
              <a:ext cx="1913837" cy="329272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Region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3" name="TextBox 45"/>
            <p:cNvSpPr txBox="1"/>
            <p:nvPr/>
          </p:nvSpPr>
          <p:spPr>
            <a:xfrm>
              <a:off x="5826450" y="5893256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IL28B </a:t>
              </a:r>
              <a:r>
                <a:rPr lang="en-GB" sz="1400" b="1" i="1" dirty="0" smtClean="0">
                  <a:solidFill>
                    <a:srgbClr val="333399"/>
                  </a:solidFill>
                  <a:latin typeface="Calibri" pitchFamily="34" charset="0"/>
                </a:rPr>
                <a:t/>
              </a:r>
              <a:br>
                <a:rPr lang="en-GB" sz="1400" b="1" i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genotype</a:t>
              </a:r>
              <a:endParaRPr lang="en-GB" sz="1400" b="1" i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52172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F0</a:t>
              </a:r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  <a:cs typeface="Arial"/>
                </a:rPr>
                <a:t>–F1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11400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F3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068520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≤ 800K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02161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&gt; 800K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35564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CC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94688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CT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49529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TT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91035" y="5369944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Europe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788267" y="5369944"/>
              <a:ext cx="80175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Middle East/</a:t>
              </a:r>
              <a:b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Africa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4" name="TextBox 1"/>
            <p:cNvSpPr txBox="1"/>
            <p:nvPr/>
          </p:nvSpPr>
          <p:spPr>
            <a:xfrm>
              <a:off x="2360844" y="5056168"/>
              <a:ext cx="410593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11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1"/>
            <p:cNvSpPr txBox="1"/>
            <p:nvPr/>
          </p:nvSpPr>
          <p:spPr>
            <a:xfrm>
              <a:off x="3013702" y="5056168"/>
              <a:ext cx="37078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14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1"/>
            <p:cNvSpPr txBox="1"/>
            <p:nvPr/>
          </p:nvSpPr>
          <p:spPr>
            <a:xfrm>
              <a:off x="3307633" y="5056168"/>
              <a:ext cx="45384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13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1"/>
            <p:cNvSpPr txBox="1"/>
            <p:nvPr/>
          </p:nvSpPr>
          <p:spPr>
            <a:xfrm>
              <a:off x="3615066" y="5056168"/>
              <a:ext cx="461459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7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1"/>
            <p:cNvSpPr txBox="1"/>
            <p:nvPr/>
          </p:nvSpPr>
          <p:spPr>
            <a:xfrm>
              <a:off x="4314831" y="5056168"/>
              <a:ext cx="37796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29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1"/>
            <p:cNvSpPr txBox="1"/>
            <p:nvPr/>
          </p:nvSpPr>
          <p:spPr>
            <a:xfrm>
              <a:off x="4508322" y="5056168"/>
              <a:ext cx="61884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1"/>
            <p:cNvSpPr txBox="1"/>
            <p:nvPr/>
          </p:nvSpPr>
          <p:spPr>
            <a:xfrm>
              <a:off x="5256024" y="5056168"/>
              <a:ext cx="437729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19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1"/>
            <p:cNvSpPr txBox="1"/>
            <p:nvPr/>
          </p:nvSpPr>
          <p:spPr>
            <a:xfrm>
              <a:off x="5620656" y="5056168"/>
              <a:ext cx="393083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1"/>
            <p:cNvSpPr txBox="1"/>
            <p:nvPr/>
          </p:nvSpPr>
          <p:spPr>
            <a:xfrm>
              <a:off x="6239582" y="5056168"/>
              <a:ext cx="374619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14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1"/>
            <p:cNvSpPr txBox="1"/>
            <p:nvPr/>
          </p:nvSpPr>
          <p:spPr>
            <a:xfrm>
              <a:off x="6579685" y="5056168"/>
              <a:ext cx="40913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1"/>
            <p:cNvSpPr txBox="1"/>
            <p:nvPr/>
          </p:nvSpPr>
          <p:spPr>
            <a:xfrm>
              <a:off x="6979850" y="5056168"/>
              <a:ext cx="31744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1"/>
            <p:cNvSpPr txBox="1"/>
            <p:nvPr/>
          </p:nvSpPr>
          <p:spPr>
            <a:xfrm>
              <a:off x="7571573" y="5056168"/>
              <a:ext cx="389802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16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1"/>
            <p:cNvSpPr txBox="1"/>
            <p:nvPr/>
          </p:nvSpPr>
          <p:spPr>
            <a:xfrm>
              <a:off x="7945824" y="5056168"/>
              <a:ext cx="25865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7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1393741" y="53699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333399"/>
                  </a:solidFill>
                  <a:latin typeface="Calibri" pitchFamily="34" charset="0"/>
                </a:rPr>
                <a:t>All</a:t>
              </a:r>
              <a:endParaRPr lang="fr-FR" sz="12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48" name="TextBox 1"/>
            <p:cNvSpPr txBox="1"/>
            <p:nvPr/>
          </p:nvSpPr>
          <p:spPr>
            <a:xfrm>
              <a:off x="2036100" y="5062392"/>
              <a:ext cx="37607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23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1"/>
            <p:cNvSpPr txBox="1"/>
            <p:nvPr/>
          </p:nvSpPr>
          <p:spPr>
            <a:xfrm>
              <a:off x="1393741" y="5063219"/>
              <a:ext cx="37462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34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5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7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5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8985251" cy="902101"/>
          </a:xfrm>
        </p:spPr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OSIRIS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35661" y="1861905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333399"/>
                </a:solidFill>
              </a:rPr>
              <a:t>%</a:t>
            </a:r>
            <a:endParaRPr lang="fr-FR" sz="1400" dirty="0">
              <a:solidFill>
                <a:srgbClr val="333399"/>
              </a:solidFill>
            </a:endParaRPr>
          </a:p>
        </p:txBody>
      </p:sp>
      <p:sp>
        <p:nvSpPr>
          <p:cNvPr id="60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6229064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065" y="1122512"/>
            <a:ext cx="6996068" cy="976313"/>
          </a:xfrm>
        </p:spPr>
        <p:txBody>
          <a:bodyPr/>
          <a:lstStyle/>
          <a:p>
            <a:r>
              <a:rPr lang="en-GB" sz="2400" b="1" dirty="0" smtClean="0">
                <a:solidFill>
                  <a:srgbClr val="0070C0"/>
                </a:solidFill>
                <a:latin typeface="Calibri"/>
                <a:cs typeface="Calibri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/>
                <a:cs typeface="Calibri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/>
                <a:cs typeface="Calibri"/>
              </a:rPr>
              <a:t> by baseline characteristics in the 24W group</a:t>
            </a:r>
            <a:endParaRPr lang="en-GB" sz="2400" b="1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304801" y="1619075"/>
            <a:ext cx="8661466" cy="4591379"/>
            <a:chOff x="304801" y="1497888"/>
            <a:chExt cx="8839200" cy="4591379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600253471"/>
                </p:ext>
              </p:extLst>
            </p:nvPr>
          </p:nvGraphicFramePr>
          <p:xfrm>
            <a:off x="304801" y="1497888"/>
            <a:ext cx="8839200" cy="45913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2110731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Male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300145" y="5129882"/>
              <a:ext cx="1008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307520" y="5129882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491479" y="5129882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481028" y="5129882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7632330" y="5129882"/>
              <a:ext cx="720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07552" y="5129882"/>
              <a:ext cx="100800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490871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Female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69748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4a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73891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4d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13544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4/other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8" name="TextBox 5"/>
            <p:cNvSpPr txBox="1"/>
            <p:nvPr/>
          </p:nvSpPr>
          <p:spPr>
            <a:xfrm>
              <a:off x="1707466" y="5142381"/>
              <a:ext cx="1913837" cy="329272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Sex</a:t>
              </a:r>
            </a:p>
          </p:txBody>
        </p:sp>
        <p:sp>
          <p:nvSpPr>
            <p:cNvPr id="19" name="TextBox 6"/>
            <p:cNvSpPr txBox="1"/>
            <p:nvPr/>
          </p:nvSpPr>
          <p:spPr>
            <a:xfrm>
              <a:off x="2873787" y="5142381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HCV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/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subtype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0" name="TextBox 7"/>
            <p:cNvSpPr txBox="1"/>
            <p:nvPr/>
          </p:nvSpPr>
          <p:spPr>
            <a:xfrm>
              <a:off x="3901027" y="5142381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Fibrosis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/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stage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1" name="TextBox 43"/>
            <p:cNvSpPr txBox="1"/>
            <p:nvPr/>
          </p:nvSpPr>
          <p:spPr>
            <a:xfrm>
              <a:off x="4849838" y="5142380"/>
              <a:ext cx="1913837" cy="760160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Baseline </a:t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HCV RNA</a:t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(IU/ml)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2" name="TextBox 52"/>
            <p:cNvSpPr txBox="1"/>
            <p:nvPr/>
          </p:nvSpPr>
          <p:spPr>
            <a:xfrm>
              <a:off x="7052430" y="5096701"/>
              <a:ext cx="1913837" cy="329272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Region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3" name="TextBox 45"/>
            <p:cNvSpPr txBox="1"/>
            <p:nvPr/>
          </p:nvSpPr>
          <p:spPr>
            <a:xfrm>
              <a:off x="5951340" y="5142381"/>
              <a:ext cx="1913837" cy="544716"/>
            </a:xfrm>
            <a:prstGeom prst="rect">
              <a:avLst/>
            </a:prstGeom>
            <a:noFill/>
          </p:spPr>
          <p:txBody>
            <a:bodyPr wrap="square" lIns="112727" tIns="56364" rIns="112727" bIns="5636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IL28B </a:t>
              </a:r>
              <a:b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</a:rPr>
                <a:t>genotype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8444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F0</a:t>
              </a:r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  <a:cs typeface="Arial"/>
                </a:rPr>
                <a:t>–F1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87672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F3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80833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≤ 800K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67416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&gt; 800K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78785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CC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04858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CT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92750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TT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57984" y="4590049"/>
              <a:ext cx="7184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Europe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756338" y="4590049"/>
              <a:ext cx="80175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Middle East/</a:t>
              </a:r>
              <a:b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</a:br>
              <a:r>
                <a:rPr lang="en-GB" sz="1000" b="1" dirty="0" smtClean="0">
                  <a:solidFill>
                    <a:srgbClr val="333399"/>
                  </a:solidFill>
                  <a:latin typeface="Calibri" pitchFamily="34" charset="0"/>
                </a:rPr>
                <a:t>Africa</a:t>
              </a:r>
              <a:endParaRPr lang="en-GB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34" name="TextBox 1"/>
            <p:cNvSpPr txBox="1"/>
            <p:nvPr/>
          </p:nvSpPr>
          <p:spPr>
            <a:xfrm>
              <a:off x="2272941" y="4326975"/>
              <a:ext cx="450623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23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1"/>
            <p:cNvSpPr txBox="1"/>
            <p:nvPr/>
          </p:nvSpPr>
          <p:spPr>
            <a:xfrm>
              <a:off x="2592979" y="4326975"/>
              <a:ext cx="451743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10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1"/>
            <p:cNvSpPr txBox="1"/>
            <p:nvPr/>
          </p:nvSpPr>
          <p:spPr>
            <a:xfrm>
              <a:off x="3212690" y="4326975"/>
              <a:ext cx="433525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13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1"/>
            <p:cNvSpPr txBox="1"/>
            <p:nvPr/>
          </p:nvSpPr>
          <p:spPr>
            <a:xfrm>
              <a:off x="3532106" y="4326975"/>
              <a:ext cx="434944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12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1"/>
            <p:cNvSpPr txBox="1"/>
            <p:nvPr/>
          </p:nvSpPr>
          <p:spPr>
            <a:xfrm>
              <a:off x="3820650" y="4326975"/>
              <a:ext cx="444782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8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1"/>
            <p:cNvSpPr txBox="1"/>
            <p:nvPr/>
          </p:nvSpPr>
          <p:spPr>
            <a:xfrm>
              <a:off x="4479674" y="4326975"/>
              <a:ext cx="38170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1"/>
            <p:cNvSpPr txBox="1"/>
            <p:nvPr/>
          </p:nvSpPr>
          <p:spPr>
            <a:xfrm>
              <a:off x="4804422" y="4326975"/>
              <a:ext cx="38057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7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1"/>
            <p:cNvSpPr txBox="1"/>
            <p:nvPr/>
          </p:nvSpPr>
          <p:spPr>
            <a:xfrm>
              <a:off x="5409411" y="4326975"/>
              <a:ext cx="405778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7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1"/>
            <p:cNvSpPr txBox="1"/>
            <p:nvPr/>
          </p:nvSpPr>
          <p:spPr>
            <a:xfrm>
              <a:off x="5730800" y="4326975"/>
              <a:ext cx="389381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26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1"/>
            <p:cNvSpPr txBox="1"/>
            <p:nvPr/>
          </p:nvSpPr>
          <p:spPr>
            <a:xfrm>
              <a:off x="6175233" y="4326975"/>
              <a:ext cx="696254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1"/>
            <p:cNvSpPr txBox="1"/>
            <p:nvPr/>
          </p:nvSpPr>
          <p:spPr>
            <a:xfrm>
              <a:off x="6481563" y="4326975"/>
              <a:ext cx="675934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27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1"/>
            <p:cNvSpPr txBox="1"/>
            <p:nvPr/>
          </p:nvSpPr>
          <p:spPr>
            <a:xfrm>
              <a:off x="6869311" y="4326975"/>
              <a:ext cx="618847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5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1"/>
            <p:cNvSpPr txBox="1"/>
            <p:nvPr/>
          </p:nvSpPr>
          <p:spPr>
            <a:xfrm>
              <a:off x="7553431" y="4326975"/>
              <a:ext cx="400688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16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1"/>
            <p:cNvSpPr txBox="1"/>
            <p:nvPr/>
          </p:nvSpPr>
          <p:spPr>
            <a:xfrm>
              <a:off x="7944763" y="4326975"/>
              <a:ext cx="357590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8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1694871" y="4590049"/>
              <a:ext cx="3856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333399"/>
                  </a:solidFill>
                  <a:latin typeface="Calibri" pitchFamily="34" charset="0"/>
                </a:rPr>
                <a:t>All</a:t>
              </a:r>
              <a:endParaRPr lang="fr-FR" sz="1000" b="1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48" name="TextBox 1"/>
            <p:cNvSpPr txBox="1"/>
            <p:nvPr/>
          </p:nvSpPr>
          <p:spPr>
            <a:xfrm>
              <a:off x="1688229" y="4345771"/>
              <a:ext cx="374626" cy="317124"/>
            </a:xfrm>
            <a:prstGeom prst="rect">
              <a:avLst/>
            </a:prstGeom>
          </p:spPr>
          <p:txBody>
            <a:bodyPr wrap="square" lIns="112727" tIns="56364" rIns="112727" bIns="56364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b="1" dirty="0" smtClean="0">
                  <a:solidFill>
                    <a:schemeClr val="bg1"/>
                  </a:solidFill>
                </a:rPr>
                <a:t>33</a:t>
              </a:r>
              <a:endParaRPr lang="en-GB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5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4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55" name="Rectangle 27"/>
          <p:cNvSpPr txBox="1">
            <a:spLocks noChangeArrowheads="1"/>
          </p:cNvSpPr>
          <p:nvPr/>
        </p:nvSpPr>
        <p:spPr bwMode="auto">
          <a:xfrm>
            <a:off x="50799" y="44450"/>
            <a:ext cx="8985251" cy="90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" charset="-128"/>
                <a:cs typeface="ＭＳ Ｐゴシック" pitchFamily="-1" charset="-128"/>
              </a:rPr>
              <a:t>OSIRIS Study</a:t>
            </a:r>
            <a:r>
              <a:rPr kumimoji="0" lang="en-GB" sz="28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235661" y="1861905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333399"/>
                </a:solidFill>
              </a:rPr>
              <a:t>%</a:t>
            </a:r>
            <a:endParaRPr lang="fr-FR" sz="1400" dirty="0">
              <a:solidFill>
                <a:srgbClr val="333399"/>
              </a:solidFill>
            </a:endParaRPr>
          </a:p>
        </p:txBody>
      </p:sp>
      <p:sp>
        <p:nvSpPr>
          <p:cNvPr id="58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266178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85339962"/>
              </p:ext>
            </p:extLst>
          </p:nvPr>
        </p:nvGraphicFramePr>
        <p:xfrm>
          <a:off x="295913" y="1511340"/>
          <a:ext cx="8359522" cy="4090038"/>
        </p:xfrm>
        <a:graphic>
          <a:graphicData uri="http://schemas.openxmlformats.org/drawingml/2006/table">
            <a:tbl>
              <a:tblPr/>
              <a:tblGrid>
                <a:gridCol w="4371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31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weeks, N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weeks, N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possibly related to SMV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possibly related to PEG-IFN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possibly related to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 discontinuation of all study drugs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9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20% in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Influenza-like illness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184275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events, %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5913" y="5636658"/>
            <a:ext cx="858368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000066"/>
                </a:solidFill>
                <a:ea typeface="Calibri"/>
              </a:rPr>
              <a:t>2 serious adverse events, not related to SMV: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acute sinusitis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(N = 1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)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and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phlebitis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(N = 1)</a:t>
            </a:r>
          </a:p>
          <a:p>
            <a:pPr marL="285750" indent="-285750"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000066"/>
                </a:solidFill>
                <a:ea typeface="Calibri"/>
              </a:rPr>
              <a:t>3 grade 3/4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adverse events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were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considered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related to SMV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(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all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grade 3,</a:t>
            </a:r>
            <a:br>
              <a:rPr lang="en-GB" sz="1600" dirty="0" smtClean="0">
                <a:solidFill>
                  <a:srgbClr val="000066"/>
                </a:solidFill>
                <a:ea typeface="Calibri"/>
              </a:rPr>
            </a:br>
            <a:r>
              <a:rPr lang="en-GB" sz="1600" dirty="0" smtClean="0">
                <a:solidFill>
                  <a:srgbClr val="000066"/>
                </a:solidFill>
                <a:ea typeface="Calibri"/>
              </a:rPr>
              <a:t>all in W24 group): 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asthenia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(N = 2</a:t>
            </a:r>
            <a:r>
              <a:rPr lang="en-GB" sz="1600" dirty="0">
                <a:solidFill>
                  <a:srgbClr val="000066"/>
                </a:solidFill>
                <a:ea typeface="Calibri"/>
              </a:rPr>
              <a:t>) and increased serum bilirubin </a:t>
            </a:r>
            <a:r>
              <a:rPr lang="en-GB" sz="1600" dirty="0" smtClean="0">
                <a:solidFill>
                  <a:srgbClr val="000066"/>
                </a:solidFill>
                <a:ea typeface="Calibri"/>
              </a:rPr>
              <a:t>(N = 1)</a:t>
            </a:r>
            <a:endParaRPr lang="en-GB" sz="1600" dirty="0">
              <a:solidFill>
                <a:srgbClr val="000066"/>
              </a:solidFill>
              <a:ea typeface="Calibri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8985251" cy="902101"/>
          </a:xfrm>
        </p:spPr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OSIRIS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32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251520" y="1268760"/>
            <a:ext cx="8305546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Overall, 51% of patients with </a:t>
            </a:r>
            <a:r>
              <a:rPr lang="en-US" sz="2000" dirty="0" smtClean="0"/>
              <a:t>genotype 4 met </a:t>
            </a:r>
            <a:r>
              <a:rPr lang="en-US" sz="2000" dirty="0"/>
              <a:t>the eligibility criteria for shortening treatment duration </a:t>
            </a:r>
            <a:r>
              <a:rPr lang="en-US" sz="2000" dirty="0" smtClean="0"/>
              <a:t>(W2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</a:t>
            </a:r>
            <a:r>
              <a:rPr lang="en-US" sz="2000" dirty="0"/>
              <a:t>response), and were assigned to receive 12 weeks of SMV + </a:t>
            </a:r>
            <a:r>
              <a:rPr lang="en-US" sz="2000" dirty="0" smtClean="0"/>
              <a:t>PEG-IFN + RBV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was 97%</a:t>
            </a:r>
            <a:r>
              <a:rPr lang="en-US" sz="1800" dirty="0"/>
              <a:t> </a:t>
            </a:r>
            <a:r>
              <a:rPr lang="en-US" sz="1800" dirty="0" smtClean="0"/>
              <a:t>(33</a:t>
            </a:r>
            <a:r>
              <a:rPr lang="en-US" sz="1800" dirty="0"/>
              <a:t>/34) </a:t>
            </a:r>
            <a:r>
              <a:rPr lang="en-US" sz="1800" dirty="0" smtClean="0"/>
              <a:t>in this sub-group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Genotype 4 </a:t>
            </a:r>
            <a:r>
              <a:rPr lang="en-US" sz="1800" dirty="0"/>
              <a:t>subtype, sex, geographical region, and race did not appear to affect eligibility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SVR</a:t>
            </a:r>
            <a:r>
              <a:rPr lang="en-US" baseline="-25000" dirty="0" smtClean="0"/>
              <a:t>12</a:t>
            </a:r>
            <a:r>
              <a:rPr lang="en-US" sz="2000" dirty="0" smtClean="0"/>
              <a:t> was 82</a:t>
            </a:r>
            <a:r>
              <a:rPr lang="en-US" sz="2000" dirty="0"/>
              <a:t>% </a:t>
            </a:r>
            <a:r>
              <a:rPr lang="en-US" sz="2000" dirty="0" smtClean="0"/>
              <a:t>in </a:t>
            </a:r>
            <a:r>
              <a:rPr lang="en-US" sz="2000" dirty="0"/>
              <a:t>patients assigned to receive 24 weeks of SMV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+ PEG-IFN + RBV 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safety profile of SMV in patients with </a:t>
            </a:r>
            <a:r>
              <a:rPr lang="en-US" sz="2000" dirty="0" smtClean="0"/>
              <a:t>genotype 4 is </a:t>
            </a:r>
            <a:r>
              <a:rPr lang="en-US" sz="2000" dirty="0"/>
              <a:t>comparable to previous data in patients with </a:t>
            </a:r>
            <a:r>
              <a:rPr lang="en-US" sz="2000" dirty="0" smtClean="0"/>
              <a:t>genotype 1</a:t>
            </a:r>
            <a:endParaRPr lang="en-US" sz="2000" dirty="0"/>
          </a:p>
        </p:txBody>
      </p:sp>
      <p:grpSp>
        <p:nvGrpSpPr>
          <p:cNvPr id="4" name="Grouper 26"/>
          <p:cNvGrpSpPr/>
          <p:nvPr/>
        </p:nvGrpSpPr>
        <p:grpSpPr>
          <a:xfrm>
            <a:off x="0" y="6570663"/>
            <a:ext cx="696041" cy="288111"/>
            <a:chOff x="0" y="6570663"/>
            <a:chExt cx="1124101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029" y="6581775"/>
              <a:ext cx="11190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OSIRIS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8985251" cy="902101"/>
          </a:xfrm>
        </p:spPr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OSIRIS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SMV + PEG-IFN + RBV in genotype 4</a:t>
            </a:r>
            <a:endParaRPr lang="en-GB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488509" y="6575043"/>
            <a:ext cx="3638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Asselah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T.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PLoS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One 2017 </a:t>
            </a:r>
            <a:r>
              <a:rPr lang="is-IS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Jan 5;12(1):e0168713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005535"/>
      </p:ext>
    </p:extLst>
  </p:cSld>
  <p:clrMapOvr>
    <a:masterClrMapping/>
  </p:clrMapOvr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4929</TotalTime>
  <Words>698</Words>
  <Application>Microsoft Macintosh PowerPoint</Application>
  <PresentationFormat>Présentation à l'écran (4:3)</PresentationFormat>
  <Paragraphs>227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ARV_trials_2010</vt:lpstr>
      <vt:lpstr>HCV-trials.com 2015 </vt:lpstr>
      <vt:lpstr>OSIRIS Study: SMV + PEG-IFN + RBV in genotype 4</vt:lpstr>
      <vt:lpstr>OSIRIS Study: SMV + PEG-IFN + RBV in genotype 4</vt:lpstr>
      <vt:lpstr>OSIRIS Study: SMV + PEG-IFN + RBV in genotype 4</vt:lpstr>
      <vt:lpstr>SVR12 by baseline characteristics in the 24W group</vt:lpstr>
      <vt:lpstr>OSIRIS Study: SMV + PEG-IFN + RBV in genotype 4</vt:lpstr>
      <vt:lpstr>OSIRIS Study: SMV + PEG-IFN + RBV in genotype 4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Utilisateur de Microsoft Office</cp:lastModifiedBy>
  <cp:revision>145</cp:revision>
  <dcterms:created xsi:type="dcterms:W3CDTF">2015-05-22T12:00:39Z</dcterms:created>
  <dcterms:modified xsi:type="dcterms:W3CDTF">2017-02-05T17:18:39Z</dcterms:modified>
</cp:coreProperties>
</file>