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7" r:id="rId2"/>
    <p:sldId id="298" r:id="rId3"/>
    <p:sldId id="299" r:id="rId4"/>
    <p:sldId id="302" r:id="rId5"/>
    <p:sldId id="303" r:id="rId6"/>
    <p:sldId id="30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DDDDDD"/>
    <a:srgbClr val="FF4754"/>
    <a:srgbClr val="FFC000"/>
    <a:srgbClr val="FF2537"/>
    <a:srgbClr val="00B200"/>
    <a:srgbClr val="000066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76" autoAdjust="0"/>
    <p:restoredTop sz="99515" autoAdjust="0"/>
  </p:normalViewPr>
  <p:slideViewPr>
    <p:cSldViewPr>
      <p:cViewPr>
        <p:scale>
          <a:sx n="100" d="100"/>
          <a:sy n="100" d="100"/>
        </p:scale>
        <p:origin x="-2718" y="-36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531500" y="197204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269235"/>
              </p:ext>
            </p:extLst>
          </p:nvPr>
        </p:nvGraphicFramePr>
        <p:xfrm>
          <a:off x="4987718" y="2475111"/>
          <a:ext cx="1264881" cy="377825"/>
        </p:xfrm>
        <a:graphic>
          <a:graphicData uri="http://schemas.openxmlformats.org/drawingml/2006/table">
            <a:tbl>
              <a:tblPr/>
              <a:tblGrid>
                <a:gridCol w="1264881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3883"/>
              </p:ext>
            </p:extLst>
          </p:nvPr>
        </p:nvGraphicFramePr>
        <p:xfrm>
          <a:off x="4956455" y="3348732"/>
          <a:ext cx="2376264" cy="368300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48385" y="1261701"/>
            <a:ext cx="1259998" cy="53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02834" y="1881064"/>
            <a:ext cx="2751802" cy="21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1b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or failure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Without or with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76432" y="2709131"/>
            <a:ext cx="1979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252705" y="1935773"/>
            <a:ext cx="0" cy="212533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964567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6252599" y="2636912"/>
            <a:ext cx="111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332719" y="3501008"/>
            <a:ext cx="1044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49796" y="333336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929" y="4093014"/>
            <a:ext cx="64117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</a:t>
            </a:r>
            <a:r>
              <a:rPr lang="en-US" sz="1400" smtClean="0">
                <a:latin typeface="+mn-lt"/>
                <a:ea typeface="Arial" pitchFamily="-1" charset="0"/>
                <a:cs typeface="Arial" pitchFamily="-1" charset="0"/>
              </a:rPr>
              <a:t> </a:t>
            </a:r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 F4 or Ishak &gt; 4 or </a:t>
            </a:r>
            <a:r>
              <a:rPr lang="en-US" sz="1400" smtClean="0">
                <a:latin typeface="+mn-lt"/>
                <a:ea typeface="Arial" pitchFamily="-1" charset="0"/>
                <a:cs typeface="Arial" pitchFamily="-1" charset="0"/>
              </a:rPr>
              <a:t>F</a:t>
            </a:r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ibroscan </a:t>
            </a:r>
            <a:r>
              <a:rPr lang="en-US" sz="1400" u="sng" smtClean="0">
                <a:latin typeface="+mn-lt"/>
                <a:ea typeface="Arial" pitchFamily="-1" charset="0"/>
                <a:cs typeface="Arial" pitchFamily="-1" charset="0"/>
              </a:rPr>
              <a:t>&gt;</a:t>
            </a:r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</a:t>
            </a:r>
            <a:r>
              <a:rPr lang="en-US" sz="1400" smtClean="0">
                <a:latin typeface="+mn-lt"/>
                <a:ea typeface="Arial" pitchFamily="-1" charset="0"/>
                <a:cs typeface="Arial" pitchFamily="-1" charset="0"/>
              </a:rPr>
              <a:t>14</a:t>
            </a:r>
            <a:r>
              <a:rPr lang="en-US" sz="14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.6 kPa or FibroTest, Child score ≤ 6</a:t>
            </a:r>
            <a:endParaRPr lang="en-US" sz="1400">
              <a:latin typeface="+mn-lt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208765" y="237036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82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208765" y="323446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99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4247" y="2370366"/>
            <a:ext cx="1194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  <a:endParaRPr lang="fr-FR" sz="1600" b="1" dirty="0">
              <a:solidFill>
                <a:srgbClr val="000066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PEARL-I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– Part 2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1b</a:t>
            </a:r>
            <a:endParaRPr lang="fr-FR" sz="2800" dirty="0"/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1" y="6597352"/>
            <a:ext cx="1187623" cy="2387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PEARL-I Part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Espace réservé du contenu 2"/>
          <p:cNvSpPr>
            <a:spLocks/>
          </p:cNvSpPr>
          <p:nvPr/>
        </p:nvSpPr>
        <p:spPr bwMode="auto">
          <a:xfrm>
            <a:off x="179512" y="4527050"/>
            <a:ext cx="898207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84" charset="0"/>
              </a:rPr>
              <a:t>Treatment regimen</a:t>
            </a:r>
          </a:p>
          <a:p>
            <a:pPr marL="717550" lvl="1" indent="-26035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 smtClean="0"/>
              <a:t>Co-formulated </a:t>
            </a:r>
            <a:r>
              <a:rPr lang="en-US" sz="1500" dirty="0" err="1" smtClean="0"/>
              <a:t>ombitasvir</a:t>
            </a:r>
            <a:r>
              <a:rPr lang="en-US" sz="1500" dirty="0" smtClean="0"/>
              <a:t> (OBV)/</a:t>
            </a:r>
            <a:r>
              <a:rPr lang="en-US" sz="1500" dirty="0" err="1" smtClean="0"/>
              <a:t>paritaprevir</a:t>
            </a:r>
            <a:r>
              <a:rPr lang="en-US" sz="1500" dirty="0" smtClean="0"/>
              <a:t> (PTV)/</a:t>
            </a:r>
            <a:r>
              <a:rPr lang="en-US" sz="1500" dirty="0" err="1" smtClean="0"/>
              <a:t>rironavir</a:t>
            </a:r>
            <a:r>
              <a:rPr lang="en-US" sz="1500" dirty="0" smtClean="0"/>
              <a:t> (r) : 25/150/100 mg QD = 2 tablets</a:t>
            </a:r>
            <a:endParaRPr lang="en-US" sz="1500" dirty="0"/>
          </a:p>
        </p:txBody>
      </p:sp>
      <p:sp>
        <p:nvSpPr>
          <p:cNvPr id="46" name="Espace réservé du contenu 2"/>
          <p:cNvSpPr>
            <a:spLocks/>
          </p:cNvSpPr>
          <p:nvPr/>
        </p:nvSpPr>
        <p:spPr bwMode="auto">
          <a:xfrm>
            <a:off x="179512" y="5301208"/>
            <a:ext cx="8594852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717550" lvl="1" indent="-26035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smtClean="0"/>
              <a:t>SVR</a:t>
            </a:r>
            <a:r>
              <a:rPr lang="en-US" sz="1500" baseline="-25000" smtClean="0"/>
              <a:t>12</a:t>
            </a:r>
            <a:r>
              <a:rPr lang="en-US" sz="1500" smtClean="0"/>
              <a:t> (HCV RNA &lt; 25 IU/ml) with 95% CI : hypothesis </a:t>
            </a:r>
            <a:r>
              <a:rPr lang="en-US" sz="1500"/>
              <a:t>of </a:t>
            </a:r>
            <a:r>
              <a:rPr lang="en-US" sz="1500" smtClean="0"/>
              <a:t>a 25% difference between </a:t>
            </a:r>
            <a:r>
              <a:rPr lang="en-US" sz="1500"/>
              <a:t>treatment-naïve </a:t>
            </a:r>
            <a:r>
              <a:rPr lang="en-US" sz="1500" smtClean="0"/>
              <a:t>(95%) and </a:t>
            </a:r>
            <a:r>
              <a:rPr lang="en-US" sz="1500"/>
              <a:t>prior null-responders without cirrhosis </a:t>
            </a:r>
            <a:r>
              <a:rPr lang="en-US" sz="1500" smtClean="0"/>
              <a:t>(70%), </a:t>
            </a:r>
            <a:r>
              <a:rPr lang="en-US" sz="1500"/>
              <a:t>80% power with two-sided significance level of </a:t>
            </a:r>
            <a:r>
              <a:rPr lang="en-US" sz="1500" smtClean="0"/>
              <a:t>0.05, analysis by intention-to-treat</a:t>
            </a:r>
            <a:endParaRPr lang="en-US" sz="1500"/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332627" y="1953600"/>
            <a:ext cx="0" cy="212533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Oval 110"/>
          <p:cNvSpPr>
            <a:spLocks noChangeArrowheads="1"/>
          </p:cNvSpPr>
          <p:nvPr/>
        </p:nvSpPr>
        <p:spPr bwMode="auto">
          <a:xfrm>
            <a:off x="7044489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976432" y="3573016"/>
            <a:ext cx="1979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18900" y="3234462"/>
            <a:ext cx="925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</a:t>
            </a:r>
            <a:endParaRPr lang="fr-FR" sz="1600" b="1" dirty="0">
              <a:solidFill>
                <a:srgbClr val="000066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7348169" y="246571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0" name="Espace réservé du contenu 2"/>
          <p:cNvSpPr txBox="1">
            <a:spLocks/>
          </p:cNvSpPr>
          <p:nvPr/>
        </p:nvSpPr>
        <p:spPr bwMode="auto">
          <a:xfrm>
            <a:off x="323529" y="1277813"/>
            <a:ext cx="1390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2015; 149: 971-80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3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 – Part 2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ribavirin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HCV genotype 1b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76248"/>
              </p:ext>
            </p:extLst>
          </p:nvPr>
        </p:nvGraphicFramePr>
        <p:xfrm>
          <a:off x="386571" y="1627784"/>
          <a:ext cx="8351382" cy="4753544"/>
        </p:xfrm>
        <a:graphic>
          <a:graphicData uri="http://schemas.openxmlformats.org/drawingml/2006/table">
            <a:tbl>
              <a:tblPr/>
              <a:tblGrid>
                <a:gridCol w="2818466"/>
                <a:gridCol w="1366152"/>
                <a:gridCol w="1366152"/>
                <a:gridCol w="1297845"/>
                <a:gridCol w="1502767"/>
              </a:tblGrid>
              <a:tr h="3346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98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null-response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754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 / 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stage: F2 /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 / 14%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 / 13%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6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PEG-IFN + RBV response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/ Partial response / 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 / 29% / 48%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62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3658" marR="8365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79182" y="1205717"/>
            <a:ext cx="617297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2015; 149: 971-80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7352"/>
            <a:ext cx="1187623" cy="2387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PEARL-I Part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8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165"/>
          <p:cNvSpPr>
            <a:spLocks noChangeArrowheads="1"/>
          </p:cNvSpPr>
          <p:nvPr/>
        </p:nvSpPr>
        <p:spPr bwMode="auto">
          <a:xfrm>
            <a:off x="3563888" y="1754723"/>
            <a:ext cx="3309242" cy="6661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 bwMode="auto">
          <a:xfrm>
            <a:off x="4957504" y="3598545"/>
            <a:ext cx="4186496" cy="142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182563" indent="-182563">
              <a:spcBef>
                <a:spcPts val="600"/>
              </a:spcBef>
            </a:pPr>
            <a:r>
              <a:rPr lang="en-US" sz="15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Prior null-responders without cirrhosis, N = 4</a:t>
            </a:r>
            <a:br>
              <a:rPr lang="en-US" sz="15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5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(1 </a:t>
            </a:r>
            <a:r>
              <a:rPr lang="en-US" sz="1500" b="0" kern="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15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breakthrough, 3 relapses)</a:t>
            </a:r>
          </a:p>
          <a:p>
            <a:pPr marL="182563" indent="-182563">
              <a:spcBef>
                <a:spcPts val="600"/>
              </a:spcBef>
            </a:pPr>
            <a:r>
              <a:rPr lang="en-US" sz="15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Prior null-responder with cirrhosis, N = 1 (relapse)</a:t>
            </a:r>
          </a:p>
          <a:p>
            <a:pPr marL="182563" indent="-182563">
              <a:spcBef>
                <a:spcPts val="600"/>
              </a:spcBef>
            </a:pPr>
            <a:r>
              <a:rPr lang="en-US" sz="1500" b="0" kern="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IL28B CT : 5/5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894072" y="1210760"/>
            <a:ext cx="5343194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% (95% CI) 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5073662" y="3212976"/>
            <a:ext cx="2763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2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failure, N = 5</a:t>
            </a:r>
            <a:endParaRPr lang="en-US" sz="22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7" name="AutoShape 165"/>
          <p:cNvSpPr>
            <a:spLocks noChangeArrowheads="1"/>
          </p:cNvSpPr>
          <p:nvPr/>
        </p:nvSpPr>
        <p:spPr bwMode="auto">
          <a:xfrm>
            <a:off x="251520" y="1754723"/>
            <a:ext cx="3168352" cy="6661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4572000" y="2166820"/>
            <a:ext cx="177800" cy="144462"/>
          </a:xfrm>
          <a:prstGeom prst="rect">
            <a:avLst/>
          </a:prstGeom>
          <a:solidFill>
            <a:srgbClr val="FF47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8" name="ZoneTexte 84"/>
          <p:cNvSpPr txBox="1">
            <a:spLocks noChangeArrowheads="1"/>
          </p:cNvSpPr>
          <p:nvPr/>
        </p:nvSpPr>
        <p:spPr bwMode="auto">
          <a:xfrm>
            <a:off x="4750504" y="2069774"/>
            <a:ext cx="21733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Treatment-experienced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779912" y="2069774"/>
            <a:ext cx="66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endParaRPr lang="fr-FR" sz="1600" b="1" dirty="0">
              <a:solidFill>
                <a:srgbClr val="333399"/>
              </a:solidFill>
            </a:endParaRPr>
          </a:p>
        </p:txBody>
      </p:sp>
      <p:sp>
        <p:nvSpPr>
          <p:cNvPr id="238638" name="Rectangle 3"/>
          <p:cNvSpPr>
            <a:spLocks noChangeArrowheads="1"/>
          </p:cNvSpPr>
          <p:nvPr/>
        </p:nvSpPr>
        <p:spPr bwMode="auto">
          <a:xfrm>
            <a:off x="361058" y="2166820"/>
            <a:ext cx="177800" cy="144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9" name="Rectangle 4"/>
          <p:cNvSpPr>
            <a:spLocks noChangeArrowheads="1"/>
          </p:cNvSpPr>
          <p:nvPr/>
        </p:nvSpPr>
        <p:spPr bwMode="auto">
          <a:xfrm>
            <a:off x="1310386" y="2166820"/>
            <a:ext cx="177800" cy="144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0" name="ZoneTexte 84"/>
          <p:cNvSpPr txBox="1">
            <a:spLocks noChangeArrowheads="1"/>
          </p:cNvSpPr>
          <p:nvPr/>
        </p:nvSpPr>
        <p:spPr bwMode="auto">
          <a:xfrm>
            <a:off x="507502" y="2069774"/>
            <a:ext cx="6684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Naïv</a:t>
            </a:r>
            <a:r>
              <a: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</a:t>
            </a:r>
          </a:p>
        </p:txBody>
      </p:sp>
      <p:sp>
        <p:nvSpPr>
          <p:cNvPr id="238641" name="ZoneTexte 85"/>
          <p:cNvSpPr txBox="1">
            <a:spLocks noChangeArrowheads="1"/>
          </p:cNvSpPr>
          <p:nvPr/>
        </p:nvSpPr>
        <p:spPr bwMode="auto">
          <a:xfrm>
            <a:off x="1467549" y="2069774"/>
            <a:ext cx="180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Prior null-response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0485" y="1754723"/>
            <a:ext cx="3292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(12W of treatment)</a:t>
            </a:r>
            <a:endParaRPr lang="fr-FR" b="1" dirty="0">
              <a:solidFill>
                <a:srgbClr val="333399"/>
              </a:solidFill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3638115" y="2166820"/>
            <a:ext cx="177800" cy="14446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63888" y="1754723"/>
            <a:ext cx="2989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 (24W of treatment)</a:t>
            </a:r>
            <a:endParaRPr lang="fr-FR" b="1" dirty="0">
              <a:solidFill>
                <a:srgbClr val="333399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12081" y="2508581"/>
            <a:ext cx="4871399" cy="3791595"/>
            <a:chOff x="112081" y="2508581"/>
            <a:chExt cx="4626323" cy="3791595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68437" y="3134360"/>
              <a:ext cx="581223" cy="2687447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11468" y="501906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11468" y="430223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12081" y="287186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11468" y="358704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486702" y="5126783"/>
              <a:ext cx="1032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486702" y="4411598"/>
              <a:ext cx="1032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486702" y="2977938"/>
              <a:ext cx="1032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486702" y="3693123"/>
              <a:ext cx="1032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590627" y="2961977"/>
              <a:ext cx="0" cy="286313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17139" y="2626808"/>
              <a:ext cx="883823" cy="50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95.2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(83.8-99.4)</a:t>
              </a:r>
              <a:endPara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49689" y="2769202"/>
              <a:ext cx="883823" cy="50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90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(76.3-97.2)</a:t>
              </a:r>
              <a:endPara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360929" y="2508581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2000988" y="3271520"/>
              <a:ext cx="581223" cy="2550287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927426" y="2545836"/>
              <a:ext cx="883823" cy="50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97.9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(88.7-99.9)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486702" y="5816143"/>
              <a:ext cx="42004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3078729" y="3053080"/>
              <a:ext cx="581223" cy="2768727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601988" y="5507323"/>
              <a:ext cx="426705" cy="31875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98309" y="5507323"/>
              <a:ext cx="521479" cy="31875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0000"/>
                  </a:solidFill>
                </a:rPr>
                <a:t>4</a:t>
              </a:r>
              <a:r>
                <a:rPr lang="fr-FR" sz="1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2030860" y="5507323"/>
              <a:ext cx="521479" cy="31875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0000"/>
                  </a:solidFill>
                </a:rPr>
                <a:t>40</a:t>
              </a:r>
              <a:endParaRPr lang="fr-FR" sz="1400" dirty="0">
                <a:solidFill>
                  <a:srgbClr val="000000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3108601" y="5507323"/>
              <a:ext cx="521479" cy="31875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47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522408" y="5981425"/>
              <a:ext cx="3726946" cy="318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 differences between groups</a:t>
              </a:r>
              <a:endParaRPr lang="en-US" sz="1400" dirty="0"/>
            </a:p>
          </p:txBody>
        </p:sp>
        <p:sp>
          <p:nvSpPr>
            <p:cNvPr id="44" name="Rectangle 135"/>
            <p:cNvSpPr>
              <a:spLocks noChangeArrowheads="1"/>
            </p:cNvSpPr>
            <p:nvPr/>
          </p:nvSpPr>
          <p:spPr bwMode="auto">
            <a:xfrm>
              <a:off x="310854" y="5701242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3987587" y="3098800"/>
              <a:ext cx="581223" cy="2723007"/>
            </a:xfrm>
            <a:prstGeom prst="rect">
              <a:avLst/>
            </a:prstGeom>
            <a:solidFill>
              <a:srgbClr val="FF4754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020302" y="5507323"/>
              <a:ext cx="521479" cy="31875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52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3854581" y="2585280"/>
              <a:ext cx="883823" cy="50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96.2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(86.8-99.5)</a:t>
              </a:r>
            </a:p>
          </p:txBody>
        </p:sp>
      </p:grp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2015; 149: 971-80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7" name="AutoShape 162"/>
          <p:cNvSpPr>
            <a:spLocks noChangeArrowheads="1"/>
          </p:cNvSpPr>
          <p:nvPr/>
        </p:nvSpPr>
        <p:spPr bwMode="auto">
          <a:xfrm>
            <a:off x="1" y="6597352"/>
            <a:ext cx="1187623" cy="2387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PEARL-I Part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 – Part 2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ribavirin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HCV genotype 1b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35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03868" y="1210760"/>
            <a:ext cx="5523627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Resistance-associated variants at baseline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72060"/>
              </p:ext>
            </p:extLst>
          </p:nvPr>
        </p:nvGraphicFramePr>
        <p:xfrm>
          <a:off x="314563" y="4130090"/>
          <a:ext cx="8487938" cy="2270289"/>
        </p:xfrm>
        <a:graphic>
          <a:graphicData uri="http://schemas.openxmlformats.org/drawingml/2006/table">
            <a:tbl>
              <a:tblPr/>
              <a:tblGrid>
                <a:gridCol w="2037106"/>
                <a:gridCol w="1499535"/>
                <a:gridCol w="919527"/>
                <a:gridCol w="1414656"/>
                <a:gridCol w="1273191"/>
                <a:gridCol w="1343923"/>
              </a:tblGrid>
              <a:tr h="3243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Characteristics : all prior null-responders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Type of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RAV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RAV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Y56H + D168A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P58S + Y93H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Y93H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P58S + Y93H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P58S + Y93H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51556" y="3666232"/>
            <a:ext cx="6428363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Resistance-associated variants at </a:t>
            </a:r>
            <a:r>
              <a:rPr lang="en-US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2015; 149: 971-80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97352"/>
            <a:ext cx="1187623" cy="2387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PEARL-I Part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 – Part 2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ribavirin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HCV genotype 1b</a:t>
            </a:r>
            <a:endParaRPr lang="fr-FR" dirty="0"/>
          </a:p>
        </p:txBody>
      </p:sp>
      <p:graphicFrame>
        <p:nvGraphicFramePr>
          <p:cNvPr id="15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67532"/>
              </p:ext>
            </p:extLst>
          </p:nvPr>
        </p:nvGraphicFramePr>
        <p:xfrm>
          <a:off x="395287" y="1700809"/>
          <a:ext cx="8345488" cy="1593600"/>
        </p:xfrm>
        <a:graphic>
          <a:graphicData uri="http://schemas.openxmlformats.org/drawingml/2006/table">
            <a:tbl>
              <a:tblPr/>
              <a:tblGrid>
                <a:gridCol w="2816477"/>
                <a:gridCol w="1365188"/>
                <a:gridCol w="1365188"/>
                <a:gridCol w="1296929"/>
                <a:gridCol w="1501706"/>
              </a:tblGrid>
              <a:tr h="254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8190" marR="8819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9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null-response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46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754"/>
                    </a:solidFill>
                  </a:tcPr>
                </a:tc>
              </a:tr>
              <a:tr h="25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RAV,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RAV,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5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05540" y="1196752"/>
            <a:ext cx="3120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or %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2015; 149: 971-80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97352"/>
            <a:ext cx="1187623" cy="2387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PEARL-I Part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 – Part 2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ribavirin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HCV genotype 1b</a:t>
            </a:r>
            <a:endParaRPr lang="fr-FR" dirty="0"/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485549"/>
              </p:ext>
            </p:extLst>
          </p:nvPr>
        </p:nvGraphicFramePr>
        <p:xfrm>
          <a:off x="395287" y="1619835"/>
          <a:ext cx="8345488" cy="4807700"/>
        </p:xfrm>
        <a:graphic>
          <a:graphicData uri="http://schemas.openxmlformats.org/drawingml/2006/table">
            <a:tbl>
              <a:tblPr/>
              <a:tblGrid>
                <a:gridCol w="2808561"/>
                <a:gridCol w="1296826"/>
                <a:gridCol w="1126474"/>
                <a:gridCol w="1813926"/>
                <a:gridCol w="1299701"/>
              </a:tblGrid>
              <a:tr h="3434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88190" marR="8819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09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null-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754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Back pain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Dry skin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Hypertension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1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(GI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hemorrhage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190" marR="8819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3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 – Part 2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ribavirin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HCV genotype 1b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232612"/>
            <a:ext cx="8424738" cy="4824412"/>
          </a:xfrm>
        </p:spPr>
        <p:txBody>
          <a:bodyPr/>
          <a:lstStyle/>
          <a:p>
            <a:pPr>
              <a:spcBef>
                <a:spcPts val="302"/>
              </a:spcBef>
              <a:spcAft>
                <a:spcPts val="300"/>
              </a:spcAft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800" b="1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spcAft>
                <a:spcPts val="300"/>
              </a:spcAft>
            </a:pPr>
            <a:r>
              <a:rPr lang="en-US" sz="2000" dirty="0" smtClean="0"/>
              <a:t>An interferon</a:t>
            </a:r>
            <a:r>
              <a:rPr lang="en-US" sz="2000" dirty="0"/>
              <a:t>- and ribavirin-free regimen of </a:t>
            </a:r>
            <a:r>
              <a:rPr lang="en-US" sz="2000" dirty="0" err="1"/>
              <a:t>ombitasvir</a:t>
            </a:r>
            <a:r>
              <a:rPr lang="en-US" sz="2000" dirty="0"/>
              <a:t>, </a:t>
            </a:r>
            <a:r>
              <a:rPr lang="en-US" sz="2000" dirty="0" err="1"/>
              <a:t>paritaprevir</a:t>
            </a:r>
            <a:r>
              <a:rPr lang="en-US" sz="2000" dirty="0"/>
              <a:t>, and ritonavir</a:t>
            </a:r>
            <a:r>
              <a:rPr lang="en-US" sz="2000" dirty="0" smtClean="0"/>
              <a:t>, achieved rates </a:t>
            </a:r>
            <a:r>
              <a:rPr lang="en-US" sz="2000" dirty="0"/>
              <a:t>of </a:t>
            </a:r>
            <a:r>
              <a:rPr lang="en-US" sz="2000" dirty="0" smtClean="0"/>
              <a:t>SVR</a:t>
            </a:r>
            <a:r>
              <a:rPr lang="en-US" sz="2000" baseline="-25000" dirty="0" smtClean="0"/>
              <a:t>12 </a:t>
            </a:r>
            <a:r>
              <a:rPr lang="en-US" sz="2000" dirty="0" smtClean="0"/>
              <a:t>&gt; 90% </a:t>
            </a:r>
            <a:r>
              <a:rPr lang="en-US" sz="2000" dirty="0"/>
              <a:t>in patients with HCV </a:t>
            </a:r>
            <a:r>
              <a:rPr lang="en-US" sz="2000" dirty="0" smtClean="0"/>
              <a:t>genotype 1b </a:t>
            </a:r>
            <a:r>
              <a:rPr lang="en-US" sz="2000" dirty="0"/>
              <a:t>infection with and without </a:t>
            </a:r>
            <a:r>
              <a:rPr lang="en-US" sz="2000" dirty="0" smtClean="0"/>
              <a:t>cirrhosis, with a 24-weeks or 12-weeks duration of treatment, respectively</a:t>
            </a:r>
          </a:p>
          <a:p>
            <a:pPr lvl="2">
              <a:spcBef>
                <a:spcPts val="302"/>
              </a:spcBef>
              <a:spcAft>
                <a:spcPts val="300"/>
              </a:spcAft>
            </a:pPr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was 95-98% in naïve patients</a:t>
            </a:r>
          </a:p>
          <a:p>
            <a:pPr lvl="2">
              <a:spcBef>
                <a:spcPts val="302"/>
              </a:spcBef>
              <a:spcAft>
                <a:spcPts val="300"/>
              </a:spcAft>
            </a:pPr>
            <a:r>
              <a:rPr lang="en-US" sz="1800" dirty="0" smtClean="0"/>
              <a:t>SV</a:t>
            </a:r>
            <a:r>
              <a:rPr lang="en-US" sz="1800" dirty="0"/>
              <a:t>R</a:t>
            </a:r>
            <a:r>
              <a:rPr lang="en-US" baseline="-25000" dirty="0"/>
              <a:t>12</a:t>
            </a:r>
            <a:r>
              <a:rPr lang="en-US" sz="1800" dirty="0"/>
              <a:t> was </a:t>
            </a:r>
            <a:r>
              <a:rPr lang="en-US" sz="1800" dirty="0" smtClean="0"/>
              <a:t>90-96% </a:t>
            </a:r>
            <a:r>
              <a:rPr lang="en-US" sz="1800" dirty="0"/>
              <a:t>in </a:t>
            </a:r>
            <a:r>
              <a:rPr lang="en-US" sz="1800" dirty="0" smtClean="0"/>
              <a:t>treatment-experienced patients</a:t>
            </a:r>
            <a:endParaRPr lang="en-US" sz="1800" dirty="0"/>
          </a:p>
          <a:p>
            <a:pPr lvl="1">
              <a:spcBef>
                <a:spcPts val="302"/>
              </a:spcBef>
              <a:spcAft>
                <a:spcPts val="300"/>
              </a:spcAft>
            </a:pPr>
            <a:r>
              <a:rPr lang="en-US" sz="2000" dirty="0" smtClean="0"/>
              <a:t>There were few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failures, all occurring in prior null responders (failure rate 5/65 = 7.6%), who also harbored CT IL28B genotype</a:t>
            </a:r>
          </a:p>
          <a:p>
            <a:pPr lvl="2">
              <a:spcBef>
                <a:spcPts val="302"/>
              </a:spcBef>
              <a:spcAft>
                <a:spcPts val="300"/>
              </a:spcAft>
            </a:pPr>
            <a:r>
              <a:rPr lang="en-US" sz="1800" dirty="0" smtClean="0"/>
              <a:t>All 5 patients had NS3 and NS5A RAVs at failure</a:t>
            </a:r>
          </a:p>
          <a:p>
            <a:pPr lvl="1">
              <a:spcBef>
                <a:spcPts val="302"/>
              </a:spcBef>
              <a:spcAft>
                <a:spcPts val="3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regimen was well tolerated and was associated with low </a:t>
            </a:r>
            <a:r>
              <a:rPr lang="en-US" sz="2000" dirty="0" smtClean="0"/>
              <a:t>rate (1.7%) </a:t>
            </a:r>
            <a:r>
              <a:rPr lang="en-US" sz="2000" dirty="0"/>
              <a:t>of treatment </a:t>
            </a:r>
            <a:r>
              <a:rPr lang="en-US" sz="2000" dirty="0" smtClean="0"/>
              <a:t>discontinuation</a:t>
            </a:r>
          </a:p>
          <a:p>
            <a:pPr lvl="2">
              <a:spcBef>
                <a:spcPts val="302"/>
              </a:spcBef>
              <a:spcAft>
                <a:spcPts val="300"/>
              </a:spcAft>
            </a:pPr>
            <a:r>
              <a:rPr lang="en-US" sz="1800" dirty="0" smtClean="0"/>
              <a:t>The majority </a:t>
            </a:r>
            <a:r>
              <a:rPr lang="en-US" sz="1800" dirty="0"/>
              <a:t>of </a:t>
            </a:r>
            <a:r>
              <a:rPr lang="en-US" sz="1800" dirty="0" smtClean="0"/>
              <a:t>adverse events </a:t>
            </a:r>
            <a:r>
              <a:rPr lang="en-US" sz="1800" dirty="0"/>
              <a:t>were mild in severity</a:t>
            </a:r>
            <a:endParaRPr lang="en-US" sz="1800" dirty="0" smtClean="0"/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2015; 149: 971-80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97352"/>
            <a:ext cx="1187623" cy="2387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PEARL-I Part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3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</TotalTime>
  <Words>877</Words>
  <Application>Microsoft Office PowerPoint</Application>
  <PresentationFormat>Affichage à l'écran (4:3)</PresentationFormat>
  <Paragraphs>289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PEARL-I Study – Part 2 : ombitasvir/paritaprevir/ritonavir + ribavirin for HCV genotype 1b</vt:lpstr>
      <vt:lpstr>PEARL-I Study – Part 2 : ombitasvir/paritaprevir/ritonavir + ribavirin for HCV genotype 1b</vt:lpstr>
      <vt:lpstr>PEARL-I Study – Part 2 : ombitasvir/paritaprevir/ritonavir + ribavirin for HCV genotype 1b</vt:lpstr>
      <vt:lpstr>PEARL-I Study – Part 2 : ombitasvir/paritaprevir/ritonavir + ribavirin for HCV genotype 1b</vt:lpstr>
      <vt:lpstr>PEARL-I Study – Part 2 : ombitasvir/paritaprevir/ritonavir + ribavirin for HCV genotype 1b</vt:lpstr>
      <vt:lpstr>PEARL-I Study – Part 2 : ombitasvir/paritaprevir/ritonavir + ribavirin for HCV genotype 1b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177</cp:revision>
  <dcterms:created xsi:type="dcterms:W3CDTF">2015-05-23T16:11:26Z</dcterms:created>
  <dcterms:modified xsi:type="dcterms:W3CDTF">2015-10-12T07:26:55Z</dcterms:modified>
</cp:coreProperties>
</file>