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97" r:id="rId2"/>
    <p:sldId id="298" r:id="rId3"/>
    <p:sldId id="299" r:id="rId4"/>
    <p:sldId id="302" r:id="rId5"/>
    <p:sldId id="303" r:id="rId6"/>
    <p:sldId id="301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33399"/>
    <a:srgbClr val="DDDDDD"/>
    <a:srgbClr val="FF4754"/>
    <a:srgbClr val="FFC000"/>
    <a:srgbClr val="FF2537"/>
    <a:srgbClr val="00B200"/>
    <a:srgbClr val="000066"/>
    <a:srgbClr val="FFCC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176" autoAdjust="0"/>
    <p:restoredTop sz="99515" autoAdjust="0"/>
  </p:normalViewPr>
  <p:slideViewPr>
    <p:cSldViewPr>
      <p:cViewPr>
        <p:scale>
          <a:sx n="100" d="100"/>
          <a:sy n="100" d="100"/>
        </p:scale>
        <p:origin x="-2718" y="-366"/>
      </p:cViewPr>
      <p:guideLst>
        <p:guide orient="horz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12/10/2015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14327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9621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739ECD3C-8BBF-4A4E-8234-D11AD2556071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3531500" y="1972047"/>
            <a:ext cx="400050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269235"/>
              </p:ext>
            </p:extLst>
          </p:nvPr>
        </p:nvGraphicFramePr>
        <p:xfrm>
          <a:off x="4987718" y="2475111"/>
          <a:ext cx="1264881" cy="377825"/>
        </p:xfrm>
        <a:graphic>
          <a:graphicData uri="http://schemas.openxmlformats.org/drawingml/2006/table">
            <a:tbl>
              <a:tblPr/>
              <a:tblGrid>
                <a:gridCol w="1264881"/>
              </a:tblGrid>
              <a:tr h="377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63883"/>
              </p:ext>
            </p:extLst>
          </p:nvPr>
        </p:nvGraphicFramePr>
        <p:xfrm>
          <a:off x="4956455" y="3348732"/>
          <a:ext cx="2376264" cy="368300"/>
        </p:xfrm>
        <a:graphic>
          <a:graphicData uri="http://schemas.openxmlformats.org/drawingml/2006/table">
            <a:tbl>
              <a:tblPr/>
              <a:tblGrid>
                <a:gridCol w="2376264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OBV/PTV/r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3048385" y="1261701"/>
            <a:ext cx="1259998" cy="539999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 label</a:t>
            </a:r>
            <a:endParaRPr lang="en-GB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0" name="AutoShape 162"/>
          <p:cNvSpPr>
            <a:spLocks noChangeArrowheads="1"/>
          </p:cNvSpPr>
          <p:nvPr/>
        </p:nvSpPr>
        <p:spPr bwMode="auto">
          <a:xfrm>
            <a:off x="202834" y="1881064"/>
            <a:ext cx="2751802" cy="2124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18-70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</a:t>
            </a:r>
            <a:r>
              <a:rPr lang="en-GB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1b</a:t>
            </a:r>
            <a:endParaRPr lang="en-GB" sz="1600" b="1" dirty="0" smtClean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Treatment-naïve or failure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 PEG-IFN + RBV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&gt; 10,000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Without or with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cirrhosis*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co-infection</a:t>
            </a:r>
          </a:p>
        </p:txBody>
      </p:sp>
      <p:sp>
        <p:nvSpPr>
          <p:cNvPr id="234524" name="Line 63"/>
          <p:cNvSpPr>
            <a:spLocks noChangeShapeType="1"/>
          </p:cNvSpPr>
          <p:nvPr/>
        </p:nvSpPr>
        <p:spPr bwMode="auto">
          <a:xfrm>
            <a:off x="2976432" y="2709131"/>
            <a:ext cx="1979996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6" name="Line 172"/>
          <p:cNvSpPr>
            <a:spLocks noChangeShapeType="1"/>
          </p:cNvSpPr>
          <p:nvPr/>
        </p:nvSpPr>
        <p:spPr bwMode="auto">
          <a:xfrm>
            <a:off x="6252705" y="1935773"/>
            <a:ext cx="0" cy="2125337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5964567" y="1394949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8" name="Line 63"/>
          <p:cNvSpPr>
            <a:spLocks noChangeShapeType="1"/>
          </p:cNvSpPr>
          <p:nvPr/>
        </p:nvSpPr>
        <p:spPr bwMode="auto">
          <a:xfrm>
            <a:off x="6252599" y="2636912"/>
            <a:ext cx="111630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2" name="Line 63"/>
          <p:cNvSpPr>
            <a:spLocks noChangeShapeType="1"/>
          </p:cNvSpPr>
          <p:nvPr/>
        </p:nvSpPr>
        <p:spPr bwMode="auto">
          <a:xfrm>
            <a:off x="7332719" y="3501008"/>
            <a:ext cx="104430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 type="none" w="med" len="med"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8349796" y="3333365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sz="1600" b="1" baseline="-25000" dirty="0" smtClean="0">
                <a:solidFill>
                  <a:srgbClr val="333399"/>
                </a:solidFill>
                <a:latin typeface="Calibri" pitchFamily="34" charset="0"/>
              </a:rPr>
              <a:t>12</a:t>
            </a:r>
            <a:endParaRPr lang="fr-FR" sz="1600" b="1" baseline="-250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72929" y="4093014"/>
            <a:ext cx="641171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smtClean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*</a:t>
            </a:r>
            <a:r>
              <a:rPr lang="en-US" sz="1400" smtClean="0">
                <a:latin typeface="+mn-lt"/>
                <a:ea typeface="Arial" pitchFamily="-1" charset="0"/>
                <a:cs typeface="Arial" pitchFamily="-1" charset="0"/>
              </a:rPr>
              <a:t> </a:t>
            </a:r>
            <a:r>
              <a:rPr lang="en-US" sz="1400" smtClean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Metavir F4 or Ishak &gt; 4 or </a:t>
            </a:r>
            <a:r>
              <a:rPr lang="en-US" sz="1400" smtClean="0">
                <a:latin typeface="+mn-lt"/>
                <a:ea typeface="Arial" pitchFamily="-1" charset="0"/>
                <a:cs typeface="Arial" pitchFamily="-1" charset="0"/>
              </a:rPr>
              <a:t>F</a:t>
            </a:r>
            <a:r>
              <a:rPr lang="en-US" sz="1400" smtClean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ibroscan </a:t>
            </a:r>
            <a:r>
              <a:rPr lang="en-US" sz="1400" u="sng" smtClean="0">
                <a:latin typeface="+mn-lt"/>
                <a:ea typeface="Arial" pitchFamily="-1" charset="0"/>
                <a:cs typeface="Arial" pitchFamily="-1" charset="0"/>
              </a:rPr>
              <a:t>&gt;</a:t>
            </a:r>
            <a:r>
              <a:rPr lang="en-US" sz="1400" smtClean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 </a:t>
            </a:r>
            <a:r>
              <a:rPr lang="en-US" sz="1400" smtClean="0">
                <a:latin typeface="+mn-lt"/>
                <a:ea typeface="Arial" pitchFamily="-1" charset="0"/>
                <a:cs typeface="Arial" pitchFamily="-1" charset="0"/>
              </a:rPr>
              <a:t>14</a:t>
            </a:r>
            <a:r>
              <a:rPr lang="en-US" sz="1400" smtClean="0">
                <a:solidFill>
                  <a:srgbClr val="000066"/>
                </a:solidFill>
                <a:latin typeface="+mn-lt"/>
                <a:ea typeface="Arial" pitchFamily="-1" charset="0"/>
                <a:cs typeface="Arial" pitchFamily="-1" charset="0"/>
              </a:rPr>
              <a:t>.6 kPa or FibroTest, Child score ≤ 6</a:t>
            </a:r>
            <a:endParaRPr lang="en-US" sz="1400">
              <a:latin typeface="+mn-lt"/>
            </a:endParaRPr>
          </a:p>
        </p:txBody>
      </p:sp>
      <p:sp>
        <p:nvSpPr>
          <p:cNvPr id="36" name="Rectangle 8"/>
          <p:cNvSpPr>
            <a:spLocks noChangeArrowheads="1"/>
          </p:cNvSpPr>
          <p:nvPr/>
        </p:nvSpPr>
        <p:spPr bwMode="auto">
          <a:xfrm>
            <a:off x="4208765" y="2370366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82</a:t>
            </a:r>
            <a:endParaRPr lang="en-GB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4208765" y="3234462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</a:t>
            </a:r>
            <a:r>
              <a:rPr lang="en-GB" sz="16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99</a:t>
            </a:r>
            <a:endParaRPr lang="en-GB" sz="16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84247" y="2370366"/>
            <a:ext cx="11945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cirrhosis</a:t>
            </a:r>
            <a:endParaRPr lang="fr-FR" sz="1600" b="1" dirty="0">
              <a:solidFill>
                <a:srgbClr val="000066"/>
              </a:solidFill>
            </a:endParaRPr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 smtClean="0">
                <a:ea typeface="ＭＳ Ｐゴシック" pitchFamily="-1" charset="-128"/>
                <a:cs typeface="ＭＳ Ｐゴシック" pitchFamily="-1" charset="-128"/>
              </a:rPr>
              <a:t>PEARL-I </a:t>
            </a:r>
            <a:r>
              <a:rPr lang="fr-FR" sz="2800" dirty="0" err="1" smtClean="0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fr-FR" sz="2800" dirty="0" smtClean="0">
                <a:ea typeface="ＭＳ Ｐゴシック" pitchFamily="-1" charset="-128"/>
                <a:cs typeface="ＭＳ Ｐゴシック" pitchFamily="-1" charset="-128"/>
              </a:rPr>
              <a:t> – Part 2 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800" dirty="0" err="1">
                <a:ea typeface="ＭＳ Ｐゴシック" pitchFamily="-1" charset="-128"/>
                <a:cs typeface="ＭＳ Ｐゴシック" pitchFamily="-1" charset="-128"/>
              </a:rPr>
              <a:t>o</a:t>
            </a:r>
            <a:r>
              <a:rPr lang="en-GB" sz="2800" dirty="0" err="1" smtClean="0">
                <a:ea typeface="ＭＳ Ｐゴシック" pitchFamily="-1" charset="-128"/>
                <a:cs typeface="ＭＳ Ｐゴシック" pitchFamily="-1" charset="-128"/>
              </a:rPr>
              <a:t>mbitasvir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GB" sz="2800" dirty="0" err="1" smtClean="0">
                <a:ea typeface="ＭＳ Ｐゴシック" pitchFamily="-1" charset="-128"/>
                <a:cs typeface="ＭＳ Ｐゴシック" pitchFamily="-1" charset="-128"/>
              </a:rPr>
              <a:t>paritaprevir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/ritonavir </a:t>
            </a:r>
            <a:r>
              <a:rPr lang="en-GB" sz="2800" u="sng" dirty="0" smtClean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ribavirin 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for 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HCV genotype 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1b</a:t>
            </a:r>
            <a:endParaRPr lang="fr-FR" sz="2800" dirty="0"/>
          </a:p>
        </p:txBody>
      </p:sp>
      <p:sp>
        <p:nvSpPr>
          <p:cNvPr id="41" name="AutoShape 162"/>
          <p:cNvSpPr>
            <a:spLocks noChangeArrowheads="1"/>
          </p:cNvSpPr>
          <p:nvPr/>
        </p:nvSpPr>
        <p:spPr bwMode="auto">
          <a:xfrm>
            <a:off x="1" y="6597352"/>
            <a:ext cx="1187623" cy="238763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PEARL-I Part 2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4" name="Espace réservé du contenu 2"/>
          <p:cNvSpPr>
            <a:spLocks/>
          </p:cNvSpPr>
          <p:nvPr/>
        </p:nvSpPr>
        <p:spPr bwMode="auto">
          <a:xfrm>
            <a:off x="179512" y="4527050"/>
            <a:ext cx="8982075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buClr>
                <a:srgbClr val="0070C0"/>
              </a:buClr>
              <a:buFont typeface="Wingdings" pitchFamily="-84" charset="2"/>
              <a:buChar char="§"/>
            </a:pPr>
            <a:r>
              <a:rPr lang="en-US" sz="2400" b="1" dirty="0" smtClean="0">
                <a:solidFill>
                  <a:srgbClr val="0070C0"/>
                </a:solidFill>
                <a:latin typeface="Calibri" pitchFamily="-84" charset="0"/>
              </a:rPr>
              <a:t>Treatment regimen</a:t>
            </a:r>
          </a:p>
          <a:p>
            <a:pPr marL="717550" lvl="1" indent="-260350" defTabSz="914400">
              <a:buClr>
                <a:srgbClr val="0070C0"/>
              </a:buClr>
              <a:buFont typeface="Arial" charset="0"/>
              <a:buChar char="–"/>
            </a:pPr>
            <a:r>
              <a:rPr lang="en-US" sz="1500" dirty="0" smtClean="0"/>
              <a:t>Co-formulated </a:t>
            </a:r>
            <a:r>
              <a:rPr lang="en-US" sz="1500" dirty="0" err="1" smtClean="0"/>
              <a:t>ombitasvir</a:t>
            </a:r>
            <a:r>
              <a:rPr lang="en-US" sz="1500" dirty="0" smtClean="0"/>
              <a:t> (OBV)/</a:t>
            </a:r>
            <a:r>
              <a:rPr lang="en-US" sz="1500" dirty="0" err="1" smtClean="0"/>
              <a:t>paritaprevir</a:t>
            </a:r>
            <a:r>
              <a:rPr lang="en-US" sz="1500" dirty="0" smtClean="0"/>
              <a:t> (PTV)/</a:t>
            </a:r>
            <a:r>
              <a:rPr lang="en-US" sz="1500" dirty="0" err="1" smtClean="0"/>
              <a:t>rironavir</a:t>
            </a:r>
            <a:r>
              <a:rPr lang="en-US" sz="1500" dirty="0" smtClean="0"/>
              <a:t> (r) : 25/150/100 mg QD = 2 tablets</a:t>
            </a:r>
            <a:endParaRPr lang="en-US" sz="1500" dirty="0"/>
          </a:p>
        </p:txBody>
      </p:sp>
      <p:sp>
        <p:nvSpPr>
          <p:cNvPr id="46" name="Espace réservé du contenu 2"/>
          <p:cNvSpPr>
            <a:spLocks/>
          </p:cNvSpPr>
          <p:nvPr/>
        </p:nvSpPr>
        <p:spPr bwMode="auto">
          <a:xfrm>
            <a:off x="179512" y="5301208"/>
            <a:ext cx="8594852" cy="1099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buClr>
                <a:srgbClr val="0070C0"/>
              </a:buClr>
              <a:buFont typeface="Wingdings" pitchFamily="-84" charset="2"/>
              <a:buChar char="§"/>
            </a:pPr>
            <a:r>
              <a:rPr lang="en-US" sz="2400" b="1" smtClean="0">
                <a:solidFill>
                  <a:srgbClr val="0070C0"/>
                </a:solidFill>
                <a:latin typeface="Calibri" pitchFamily="-84" charset="0"/>
              </a:rPr>
              <a:t>Objective</a:t>
            </a:r>
          </a:p>
          <a:p>
            <a:pPr marL="717550" lvl="1" indent="-260350" defTabSz="914400">
              <a:buClr>
                <a:srgbClr val="0070C0"/>
              </a:buClr>
              <a:buFont typeface="Arial" charset="0"/>
              <a:buChar char="–"/>
            </a:pPr>
            <a:r>
              <a:rPr lang="en-US" sz="1500" smtClean="0"/>
              <a:t>SVR</a:t>
            </a:r>
            <a:r>
              <a:rPr lang="en-US" sz="1500" baseline="-25000" smtClean="0"/>
              <a:t>12</a:t>
            </a:r>
            <a:r>
              <a:rPr lang="en-US" sz="1500" smtClean="0"/>
              <a:t> (HCV RNA &lt; 25 IU/ml) with 95% CI : hypothesis </a:t>
            </a:r>
            <a:r>
              <a:rPr lang="en-US" sz="1500"/>
              <a:t>of </a:t>
            </a:r>
            <a:r>
              <a:rPr lang="en-US" sz="1500" smtClean="0"/>
              <a:t>a 25% difference between </a:t>
            </a:r>
            <a:r>
              <a:rPr lang="en-US" sz="1500"/>
              <a:t>treatment-naïve </a:t>
            </a:r>
            <a:r>
              <a:rPr lang="en-US" sz="1500" smtClean="0"/>
              <a:t>(95%) and </a:t>
            </a:r>
            <a:r>
              <a:rPr lang="en-US" sz="1500"/>
              <a:t>prior null-responders without cirrhosis </a:t>
            </a:r>
            <a:r>
              <a:rPr lang="en-US" sz="1500" smtClean="0"/>
              <a:t>(70%), </a:t>
            </a:r>
            <a:r>
              <a:rPr lang="en-US" sz="1500"/>
              <a:t>80% power with two-sided significance level of </a:t>
            </a:r>
            <a:r>
              <a:rPr lang="en-US" sz="1500" smtClean="0"/>
              <a:t>0.05, analysis by intention-to-treat</a:t>
            </a:r>
            <a:endParaRPr lang="en-US" sz="1500"/>
          </a:p>
        </p:txBody>
      </p:sp>
      <p:sp>
        <p:nvSpPr>
          <p:cNvPr id="31" name="Line 172"/>
          <p:cNvSpPr>
            <a:spLocks noChangeShapeType="1"/>
          </p:cNvSpPr>
          <p:nvPr/>
        </p:nvSpPr>
        <p:spPr bwMode="auto">
          <a:xfrm>
            <a:off x="7332627" y="1953600"/>
            <a:ext cx="0" cy="2125337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0" name="Oval 110"/>
          <p:cNvSpPr>
            <a:spLocks noChangeArrowheads="1"/>
          </p:cNvSpPr>
          <p:nvPr/>
        </p:nvSpPr>
        <p:spPr bwMode="auto">
          <a:xfrm>
            <a:off x="7044489" y="1394949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5" name="Line 63"/>
          <p:cNvSpPr>
            <a:spLocks noChangeShapeType="1"/>
          </p:cNvSpPr>
          <p:nvPr/>
        </p:nvSpPr>
        <p:spPr bwMode="auto">
          <a:xfrm>
            <a:off x="2976432" y="3573016"/>
            <a:ext cx="1979996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218900" y="3234462"/>
            <a:ext cx="9252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>
                <a:latin typeface="Calibri" pitchFamily="-1" charset="0"/>
                <a:ea typeface="Arial" pitchFamily="-1" charset="0"/>
                <a:cs typeface="Arial" pitchFamily="-1" charset="0"/>
              </a:rPr>
              <a:t>C</a:t>
            </a:r>
            <a:r>
              <a:rPr lang="en-GB" sz="16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irrhosis</a:t>
            </a:r>
            <a:endParaRPr lang="fr-FR" sz="1600" b="1" dirty="0">
              <a:solidFill>
                <a:srgbClr val="000066"/>
              </a:solidFill>
            </a:endParaRPr>
          </a:p>
        </p:txBody>
      </p:sp>
      <p:sp>
        <p:nvSpPr>
          <p:cNvPr id="48" name="ZoneTexte 47"/>
          <p:cNvSpPr txBox="1"/>
          <p:nvPr/>
        </p:nvSpPr>
        <p:spPr>
          <a:xfrm>
            <a:off x="7348169" y="2465713"/>
            <a:ext cx="6554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>
                <a:solidFill>
                  <a:srgbClr val="333399"/>
                </a:solidFill>
                <a:latin typeface="Calibri" pitchFamily="34" charset="0"/>
              </a:rPr>
              <a:t>SVR</a:t>
            </a:r>
            <a:r>
              <a:rPr lang="fr-FR" sz="1600" b="1" baseline="-25000" dirty="0" smtClean="0">
                <a:solidFill>
                  <a:srgbClr val="333399"/>
                </a:solidFill>
                <a:latin typeface="Calibri" pitchFamily="34" charset="0"/>
              </a:rPr>
              <a:t>12</a:t>
            </a:r>
            <a:endParaRPr lang="fr-FR" sz="1600" b="1" baseline="-25000" dirty="0">
              <a:solidFill>
                <a:srgbClr val="333399"/>
              </a:solidFill>
              <a:latin typeface="Calibri" pitchFamily="34" charset="0"/>
            </a:endParaRPr>
          </a:p>
        </p:txBody>
      </p:sp>
      <p:sp>
        <p:nvSpPr>
          <p:cNvPr id="30" name="Espace réservé du contenu 2"/>
          <p:cNvSpPr txBox="1">
            <a:spLocks/>
          </p:cNvSpPr>
          <p:nvPr/>
        </p:nvSpPr>
        <p:spPr bwMode="auto">
          <a:xfrm>
            <a:off x="323529" y="1277813"/>
            <a:ext cx="13901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dirty="0" smtClea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  <a:endParaRPr lang="en-US" sz="2400" b="1" kern="0" dirty="0">
              <a:solidFill>
                <a:srgbClr val="0070C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4" name="ZoneTexte 69"/>
          <p:cNvSpPr txBox="1">
            <a:spLocks noChangeArrowheads="1"/>
          </p:cNvSpPr>
          <p:nvPr/>
        </p:nvSpPr>
        <p:spPr bwMode="auto">
          <a:xfrm>
            <a:off x="5820733" y="6565900"/>
            <a:ext cx="33153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Lawitz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E. 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Gastroenterology 2015; 149: 971-80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8335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PEARL-I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 – Part 2 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800" dirty="0" err="1"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GB" sz="2800" dirty="0" err="1">
                <a:ea typeface="ＭＳ Ｐゴシック" pitchFamily="-1" charset="-128"/>
                <a:cs typeface="ＭＳ Ｐゴシック" pitchFamily="-1" charset="-128"/>
              </a:rPr>
              <a:t>paritaprevir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/ritonavir </a:t>
            </a:r>
            <a:r>
              <a:rPr lang="en-GB" sz="2800" u="sng" dirty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 ribavirin 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for 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HCV genotype 1b</a:t>
            </a:r>
            <a:endParaRPr lang="fr-FR" dirty="0"/>
          </a:p>
        </p:txBody>
      </p:sp>
      <p:graphicFrame>
        <p:nvGraphicFramePr>
          <p:cNvPr id="23662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376248"/>
              </p:ext>
            </p:extLst>
          </p:nvPr>
        </p:nvGraphicFramePr>
        <p:xfrm>
          <a:off x="386571" y="1627784"/>
          <a:ext cx="8351382" cy="4753544"/>
        </p:xfrm>
        <a:graphic>
          <a:graphicData uri="http://schemas.openxmlformats.org/drawingml/2006/table">
            <a:tbl>
              <a:tblPr/>
              <a:tblGrid>
                <a:gridCol w="2818466"/>
                <a:gridCol w="1366152"/>
                <a:gridCol w="1366152"/>
                <a:gridCol w="1297845"/>
                <a:gridCol w="1502767"/>
              </a:tblGrid>
              <a:tr h="334619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 cirrhosis</a:t>
                      </a: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Cirrhosis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698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Treatment-naïve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42</a:t>
                      </a: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Prior null-response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40</a:t>
                      </a: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Treatment-naïve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47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Treatment-experienced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52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4754"/>
                    </a:solidFill>
                  </a:tcPr>
                </a:tc>
              </a:tr>
              <a:tr h="2578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age, years</a:t>
                      </a: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78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78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White / Black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64% / 26%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97% / 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94%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78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Fibrosis stage: F2 / F3 / F4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33% / 14%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13% / 13%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 / 100%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 / 100%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578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78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616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Prior PEG-IFN + RBV response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 / Partial response / Null response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 / 0 /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23% / 29% / 48%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78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Discontinued treatment, 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616223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Virologic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failure 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Other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3658" marR="83658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479182" y="1205717"/>
            <a:ext cx="6172972" cy="404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and patient disposition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5820733" y="6565900"/>
            <a:ext cx="33153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Lawitz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E. Gastroenterology 2015; 149: 971-80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7" name="AutoShape 162"/>
          <p:cNvSpPr>
            <a:spLocks noChangeArrowheads="1"/>
          </p:cNvSpPr>
          <p:nvPr/>
        </p:nvSpPr>
        <p:spPr bwMode="auto">
          <a:xfrm>
            <a:off x="1" y="6597352"/>
            <a:ext cx="1187623" cy="238763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PEARL-I Part 2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088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AutoShape 165"/>
          <p:cNvSpPr>
            <a:spLocks noChangeArrowheads="1"/>
          </p:cNvSpPr>
          <p:nvPr/>
        </p:nvSpPr>
        <p:spPr bwMode="auto">
          <a:xfrm>
            <a:off x="3563888" y="1754723"/>
            <a:ext cx="3309242" cy="66616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sz="280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8" name="Espace réservé du contenu 2"/>
          <p:cNvSpPr txBox="1">
            <a:spLocks/>
          </p:cNvSpPr>
          <p:nvPr/>
        </p:nvSpPr>
        <p:spPr bwMode="auto">
          <a:xfrm>
            <a:off x="4957504" y="3598545"/>
            <a:ext cx="4186496" cy="1420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1463" indent="-271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2" charset="2"/>
              <a:buChar char="§"/>
              <a:defRPr sz="2400" b="1">
                <a:solidFill>
                  <a:srgbClr val="0070C0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>
                <a:solidFill>
                  <a:srgbClr val="000066"/>
                </a:solidFill>
                <a:latin typeface="+mn-lt"/>
              </a:defRPr>
            </a:lvl2pPr>
            <a:lvl3pPr marL="11445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•"/>
              <a:defRPr sz="1600">
                <a:solidFill>
                  <a:srgbClr val="000066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–"/>
              <a:defRPr sz="1400">
                <a:solidFill>
                  <a:srgbClr val="000066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Char char="»"/>
              <a:defRPr sz="1400">
                <a:solidFill>
                  <a:srgbClr val="000066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»"/>
              <a:defRPr sz="1400">
                <a:solidFill>
                  <a:srgbClr val="4D4D4D"/>
                </a:solidFill>
                <a:latin typeface="+mn-lt"/>
              </a:defRPr>
            </a:lvl9pPr>
          </a:lstStyle>
          <a:p>
            <a:pPr marL="182563" indent="-182563">
              <a:spcBef>
                <a:spcPts val="600"/>
              </a:spcBef>
            </a:pPr>
            <a:r>
              <a:rPr lang="en-US" sz="1500" b="0" kern="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Prior null-responders without cirrhosis, N = 4</a:t>
            </a:r>
            <a:br>
              <a:rPr lang="en-US" sz="1500" b="0" kern="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1500" b="0" kern="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(1 </a:t>
            </a:r>
            <a:r>
              <a:rPr lang="en-US" sz="1500" b="0" kern="0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US" sz="1500" b="0" kern="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breakthrough, 3 relapses)</a:t>
            </a:r>
          </a:p>
          <a:p>
            <a:pPr marL="182563" indent="-182563">
              <a:spcBef>
                <a:spcPts val="600"/>
              </a:spcBef>
            </a:pPr>
            <a:r>
              <a:rPr lang="en-US" sz="1500" b="0" kern="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Prior null-responder with cirrhosis, N = 1 (relapse)</a:t>
            </a:r>
          </a:p>
          <a:p>
            <a:pPr marL="182563" indent="-182563">
              <a:spcBef>
                <a:spcPts val="600"/>
              </a:spcBef>
            </a:pPr>
            <a:r>
              <a:rPr lang="en-US" sz="1500" b="0" kern="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IL28B CT : 5/5</a:t>
            </a:r>
          </a:p>
        </p:txBody>
      </p:sp>
      <p:sp>
        <p:nvSpPr>
          <p:cNvPr id="40" name="Text Box 2"/>
          <p:cNvSpPr txBox="1">
            <a:spLocks noChangeArrowheads="1"/>
          </p:cNvSpPr>
          <p:nvPr/>
        </p:nvSpPr>
        <p:spPr bwMode="auto">
          <a:xfrm>
            <a:off x="1894072" y="1210760"/>
            <a:ext cx="5343194" cy="404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(HCV RNA &lt; 25 IU/mL), % (95% CI) </a:t>
            </a:r>
          </a:p>
        </p:txBody>
      </p:sp>
      <p:sp>
        <p:nvSpPr>
          <p:cNvPr id="47" name="Text Box 2"/>
          <p:cNvSpPr txBox="1">
            <a:spLocks noChangeArrowheads="1"/>
          </p:cNvSpPr>
          <p:nvPr/>
        </p:nvSpPr>
        <p:spPr bwMode="auto">
          <a:xfrm>
            <a:off x="5073662" y="3212976"/>
            <a:ext cx="27639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US" sz="2200" b="1" dirty="0" err="1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US" sz="22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22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failure, N = 5</a:t>
            </a:r>
            <a:endParaRPr lang="en-US" sz="22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37" name="AutoShape 165"/>
          <p:cNvSpPr>
            <a:spLocks noChangeArrowheads="1"/>
          </p:cNvSpPr>
          <p:nvPr/>
        </p:nvSpPr>
        <p:spPr bwMode="auto">
          <a:xfrm>
            <a:off x="251520" y="1754723"/>
            <a:ext cx="3168352" cy="66616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D0D0F0"/>
            </a:solidFill>
            <a:round/>
            <a:headEnd/>
            <a:tailEnd/>
          </a:ln>
          <a:effectLst>
            <a:prstShdw prst="shdw17" dist="17961" dir="2700000">
              <a:srgbClr val="7D7D90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sz="280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6" name="Rectangle 3"/>
          <p:cNvSpPr>
            <a:spLocks noChangeArrowheads="1"/>
          </p:cNvSpPr>
          <p:nvPr/>
        </p:nvSpPr>
        <p:spPr bwMode="auto">
          <a:xfrm>
            <a:off x="4572000" y="2166820"/>
            <a:ext cx="177800" cy="144462"/>
          </a:xfrm>
          <a:prstGeom prst="rect">
            <a:avLst/>
          </a:prstGeom>
          <a:solidFill>
            <a:srgbClr val="FF4754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8" name="ZoneTexte 84"/>
          <p:cNvSpPr txBox="1">
            <a:spLocks noChangeArrowheads="1"/>
          </p:cNvSpPr>
          <p:nvPr/>
        </p:nvSpPr>
        <p:spPr bwMode="auto">
          <a:xfrm>
            <a:off x="4750504" y="2069774"/>
            <a:ext cx="21733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Treatment-experienced</a:t>
            </a:r>
            <a:endParaRPr lang="en-GB" sz="1600" b="1" dirty="0">
              <a:solidFill>
                <a:srgbClr val="333399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779912" y="2069774"/>
            <a:ext cx="66845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b="1" dirty="0" smtClean="0">
                <a:solidFill>
                  <a:srgbClr val="333399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Naïve</a:t>
            </a:r>
            <a:endParaRPr lang="fr-FR" sz="1600" b="1" dirty="0">
              <a:solidFill>
                <a:srgbClr val="333399"/>
              </a:solidFill>
            </a:endParaRPr>
          </a:p>
        </p:txBody>
      </p:sp>
      <p:sp>
        <p:nvSpPr>
          <p:cNvPr id="238638" name="Rectangle 3"/>
          <p:cNvSpPr>
            <a:spLocks noChangeArrowheads="1"/>
          </p:cNvSpPr>
          <p:nvPr/>
        </p:nvSpPr>
        <p:spPr bwMode="auto">
          <a:xfrm>
            <a:off x="361058" y="2166820"/>
            <a:ext cx="177800" cy="144462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39" name="Rectangle 4"/>
          <p:cNvSpPr>
            <a:spLocks noChangeArrowheads="1"/>
          </p:cNvSpPr>
          <p:nvPr/>
        </p:nvSpPr>
        <p:spPr bwMode="auto">
          <a:xfrm>
            <a:off x="1310386" y="2166820"/>
            <a:ext cx="177800" cy="14446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8640" name="ZoneTexte 84"/>
          <p:cNvSpPr txBox="1">
            <a:spLocks noChangeArrowheads="1"/>
          </p:cNvSpPr>
          <p:nvPr/>
        </p:nvSpPr>
        <p:spPr bwMode="auto">
          <a:xfrm>
            <a:off x="507502" y="2069774"/>
            <a:ext cx="66845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Naïv</a:t>
            </a:r>
            <a:r>
              <a:rPr lang="en-GB" sz="1600" b="1" dirty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e</a:t>
            </a:r>
          </a:p>
        </p:txBody>
      </p:sp>
      <p:sp>
        <p:nvSpPr>
          <p:cNvPr id="238641" name="ZoneTexte 85"/>
          <p:cNvSpPr txBox="1">
            <a:spLocks noChangeArrowheads="1"/>
          </p:cNvSpPr>
          <p:nvPr/>
        </p:nvSpPr>
        <p:spPr bwMode="auto">
          <a:xfrm>
            <a:off x="1467549" y="2069774"/>
            <a:ext cx="1804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 smtClean="0">
                <a:solidFill>
                  <a:srgbClr val="333399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Prior null-response</a:t>
            </a:r>
            <a:endParaRPr lang="en-GB" sz="1600" b="1" dirty="0">
              <a:solidFill>
                <a:srgbClr val="333399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60485" y="1754723"/>
            <a:ext cx="32922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333399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cirrhosis (12W of treatment)</a:t>
            </a:r>
            <a:endParaRPr lang="fr-FR" b="1" dirty="0">
              <a:solidFill>
                <a:srgbClr val="333399"/>
              </a:solidFill>
            </a:endParaRPr>
          </a:p>
        </p:txBody>
      </p:sp>
      <p:sp>
        <p:nvSpPr>
          <p:cNvPr id="50" name="Rectangle 3"/>
          <p:cNvSpPr>
            <a:spLocks noChangeArrowheads="1"/>
          </p:cNvSpPr>
          <p:nvPr/>
        </p:nvSpPr>
        <p:spPr bwMode="auto">
          <a:xfrm>
            <a:off x="3638115" y="2166820"/>
            <a:ext cx="177800" cy="144462"/>
          </a:xfrm>
          <a:prstGeom prst="rect">
            <a:avLst/>
          </a:prstGeom>
          <a:solidFill>
            <a:srgbClr val="C0000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3563888" y="1754723"/>
            <a:ext cx="29894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rgbClr val="333399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Cirrhosis (24W of treatment)</a:t>
            </a:r>
            <a:endParaRPr lang="fr-FR" b="1" dirty="0">
              <a:solidFill>
                <a:srgbClr val="333399"/>
              </a:solidFill>
            </a:endParaRPr>
          </a:p>
        </p:txBody>
      </p:sp>
      <p:grpSp>
        <p:nvGrpSpPr>
          <p:cNvPr id="7" name="Groupe 6"/>
          <p:cNvGrpSpPr/>
          <p:nvPr/>
        </p:nvGrpSpPr>
        <p:grpSpPr>
          <a:xfrm>
            <a:off x="112081" y="2508581"/>
            <a:ext cx="4871399" cy="3791595"/>
            <a:chOff x="112081" y="2508581"/>
            <a:chExt cx="4626323" cy="3791595"/>
          </a:xfrm>
        </p:grpSpPr>
        <p:sp>
          <p:nvSpPr>
            <p:cNvPr id="238615" name="Rectangle 133"/>
            <p:cNvSpPr>
              <a:spLocks noChangeArrowheads="1"/>
            </p:cNvSpPr>
            <p:nvPr/>
          </p:nvSpPr>
          <p:spPr bwMode="auto">
            <a:xfrm>
              <a:off x="968437" y="3134360"/>
              <a:ext cx="581223" cy="2687447"/>
            </a:xfrm>
            <a:prstGeom prst="rect">
              <a:avLst/>
            </a:prstGeom>
            <a:solidFill>
              <a:srgbClr val="FFC0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16" name="Rectangle 135"/>
            <p:cNvSpPr>
              <a:spLocks noChangeArrowheads="1"/>
            </p:cNvSpPr>
            <p:nvPr/>
          </p:nvSpPr>
          <p:spPr bwMode="auto">
            <a:xfrm>
              <a:off x="211468" y="5019062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25</a:t>
              </a:r>
            </a:p>
          </p:txBody>
        </p:sp>
        <p:sp>
          <p:nvSpPr>
            <p:cNvPr id="238617" name="Rectangle 136"/>
            <p:cNvSpPr>
              <a:spLocks noChangeArrowheads="1"/>
            </p:cNvSpPr>
            <p:nvPr/>
          </p:nvSpPr>
          <p:spPr bwMode="auto">
            <a:xfrm>
              <a:off x="211468" y="4302232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50</a:t>
              </a:r>
            </a:p>
          </p:txBody>
        </p:sp>
        <p:sp>
          <p:nvSpPr>
            <p:cNvPr id="238618" name="Rectangle 137"/>
            <p:cNvSpPr>
              <a:spLocks noChangeArrowheads="1"/>
            </p:cNvSpPr>
            <p:nvPr/>
          </p:nvSpPr>
          <p:spPr bwMode="auto">
            <a:xfrm>
              <a:off x="112081" y="2871860"/>
              <a:ext cx="298159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100</a:t>
              </a:r>
            </a:p>
          </p:txBody>
        </p:sp>
        <p:sp>
          <p:nvSpPr>
            <p:cNvPr id="238619" name="Rectangle 138"/>
            <p:cNvSpPr>
              <a:spLocks noChangeArrowheads="1"/>
            </p:cNvSpPr>
            <p:nvPr/>
          </p:nvSpPr>
          <p:spPr bwMode="auto">
            <a:xfrm>
              <a:off x="211468" y="3587046"/>
              <a:ext cx="1987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>
                  <a:solidFill>
                    <a:srgbClr val="000066"/>
                  </a:solidFill>
                  <a:ea typeface="Arial" pitchFamily="-1" charset="0"/>
                  <a:cs typeface="Arial" pitchFamily="-1" charset="0"/>
                </a:rPr>
                <a:t>75</a:t>
              </a:r>
            </a:p>
          </p:txBody>
        </p:sp>
        <p:sp>
          <p:nvSpPr>
            <p:cNvPr id="238620" name="Line 139"/>
            <p:cNvSpPr>
              <a:spLocks noChangeShapeType="1"/>
            </p:cNvSpPr>
            <p:nvPr/>
          </p:nvSpPr>
          <p:spPr bwMode="auto">
            <a:xfrm>
              <a:off x="486702" y="5126783"/>
              <a:ext cx="1032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1" name="Line 140"/>
            <p:cNvSpPr>
              <a:spLocks noChangeShapeType="1"/>
            </p:cNvSpPr>
            <p:nvPr/>
          </p:nvSpPr>
          <p:spPr bwMode="auto">
            <a:xfrm>
              <a:off x="486702" y="4411598"/>
              <a:ext cx="1032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2" name="Line 141"/>
            <p:cNvSpPr>
              <a:spLocks noChangeShapeType="1"/>
            </p:cNvSpPr>
            <p:nvPr/>
          </p:nvSpPr>
          <p:spPr bwMode="auto">
            <a:xfrm>
              <a:off x="486702" y="2977938"/>
              <a:ext cx="1032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3" name="Line 142"/>
            <p:cNvSpPr>
              <a:spLocks noChangeShapeType="1"/>
            </p:cNvSpPr>
            <p:nvPr/>
          </p:nvSpPr>
          <p:spPr bwMode="auto">
            <a:xfrm>
              <a:off x="486702" y="3693123"/>
              <a:ext cx="103241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4" name="Line 143"/>
            <p:cNvSpPr>
              <a:spLocks noChangeShapeType="1"/>
            </p:cNvSpPr>
            <p:nvPr/>
          </p:nvSpPr>
          <p:spPr bwMode="auto">
            <a:xfrm>
              <a:off x="590627" y="2961977"/>
              <a:ext cx="0" cy="2863131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25" name="Rectangle 144"/>
            <p:cNvSpPr>
              <a:spLocks noChangeArrowheads="1"/>
            </p:cNvSpPr>
            <p:nvPr/>
          </p:nvSpPr>
          <p:spPr bwMode="auto">
            <a:xfrm>
              <a:off x="817139" y="2626808"/>
              <a:ext cx="883823" cy="503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36000" tIns="36000" rIns="36000" bIns="3600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95.2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(83.8-99.4)</a:t>
              </a:r>
              <a:endParaRPr lang="en-GB" sz="1400" b="1" dirty="0">
                <a:solidFill>
                  <a:srgbClr val="333399"/>
                </a:solidFill>
                <a:latin typeface="Calibri" panose="020F0502020204030204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26" name="Rectangle 145"/>
            <p:cNvSpPr>
              <a:spLocks noChangeArrowheads="1"/>
            </p:cNvSpPr>
            <p:nvPr/>
          </p:nvSpPr>
          <p:spPr bwMode="auto">
            <a:xfrm>
              <a:off x="1849689" y="2769202"/>
              <a:ext cx="883823" cy="503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36000" tIns="36000" rIns="36000" bIns="3600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90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(76.3-97.2)</a:t>
              </a:r>
              <a:endParaRPr lang="en-GB" sz="1400" b="1" dirty="0">
                <a:solidFill>
                  <a:srgbClr val="333399"/>
                </a:solidFill>
                <a:latin typeface="Calibri" panose="020F0502020204030204" pitchFamily="34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8627" name="Text Box 148"/>
            <p:cNvSpPr txBox="1">
              <a:spLocks noChangeArrowheads="1"/>
            </p:cNvSpPr>
            <p:nvPr/>
          </p:nvSpPr>
          <p:spPr bwMode="auto">
            <a:xfrm>
              <a:off x="360929" y="2508581"/>
              <a:ext cx="3898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>
                  <a:solidFill>
                    <a:srgbClr val="000066"/>
                  </a:solidFill>
                  <a:ea typeface="ＭＳ Ｐゴシック" pitchFamily="-1" charset="-128"/>
                  <a:cs typeface="ＭＳ Ｐゴシック" pitchFamily="-1" charset="-128"/>
                </a:rPr>
                <a:t>%</a:t>
              </a:r>
            </a:p>
          </p:txBody>
        </p:sp>
        <p:sp>
          <p:nvSpPr>
            <p:cNvPr id="238628" name="Rectangle 151"/>
            <p:cNvSpPr>
              <a:spLocks noChangeArrowheads="1"/>
            </p:cNvSpPr>
            <p:nvPr/>
          </p:nvSpPr>
          <p:spPr bwMode="auto">
            <a:xfrm>
              <a:off x="2000988" y="3271520"/>
              <a:ext cx="581223" cy="2550287"/>
            </a:xfrm>
            <a:prstGeom prst="rect">
              <a:avLst/>
            </a:prstGeom>
            <a:solidFill>
              <a:schemeClr val="accent1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238631" name="Rectangle 144"/>
            <p:cNvSpPr>
              <a:spLocks noChangeArrowheads="1"/>
            </p:cNvSpPr>
            <p:nvPr/>
          </p:nvSpPr>
          <p:spPr bwMode="auto">
            <a:xfrm>
              <a:off x="2927426" y="2545836"/>
              <a:ext cx="883823" cy="503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36000" tIns="36000" rIns="36000" bIns="3600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97.9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(88.7-99.9)</a:t>
              </a:r>
            </a:p>
          </p:txBody>
        </p:sp>
        <p:sp>
          <p:nvSpPr>
            <p:cNvPr id="238636" name="Line 146"/>
            <p:cNvSpPr>
              <a:spLocks noChangeShapeType="1"/>
            </p:cNvSpPr>
            <p:nvPr/>
          </p:nvSpPr>
          <p:spPr bwMode="auto">
            <a:xfrm>
              <a:off x="486702" y="5816143"/>
              <a:ext cx="4200433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fr-FR" sz="2400" i="1">
                <a:solidFill>
                  <a:srgbClr val="FFFFFF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3" name="Rectangle 133"/>
            <p:cNvSpPr>
              <a:spLocks noChangeArrowheads="1"/>
            </p:cNvSpPr>
            <p:nvPr/>
          </p:nvSpPr>
          <p:spPr bwMode="auto">
            <a:xfrm>
              <a:off x="3078729" y="3053080"/>
              <a:ext cx="581223" cy="2768727"/>
            </a:xfrm>
            <a:prstGeom prst="rect">
              <a:avLst/>
            </a:prstGeom>
            <a:solidFill>
              <a:srgbClr val="C00000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79" name="ZoneTexte 78"/>
            <p:cNvSpPr txBox="1"/>
            <p:nvPr/>
          </p:nvSpPr>
          <p:spPr>
            <a:xfrm>
              <a:off x="601988" y="5507323"/>
              <a:ext cx="426705" cy="318751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r>
                <a:rPr lang="fr-FR" sz="1400" dirty="0" smtClean="0"/>
                <a:t>N</a:t>
              </a:r>
              <a:endParaRPr lang="fr-FR" sz="1400" dirty="0"/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998309" y="5507323"/>
              <a:ext cx="521479" cy="318751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000000"/>
                  </a:solidFill>
                </a:rPr>
                <a:t>4</a:t>
              </a:r>
              <a:r>
                <a:rPr lang="fr-FR" sz="1400" dirty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81" name="ZoneTexte 80"/>
            <p:cNvSpPr txBox="1"/>
            <p:nvPr/>
          </p:nvSpPr>
          <p:spPr>
            <a:xfrm>
              <a:off x="2030860" y="5507323"/>
              <a:ext cx="521479" cy="318751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rgbClr val="000000"/>
                  </a:solidFill>
                </a:rPr>
                <a:t>40</a:t>
              </a:r>
              <a:endParaRPr lang="fr-FR" sz="1400" dirty="0">
                <a:solidFill>
                  <a:srgbClr val="000000"/>
                </a:solidFill>
              </a:endParaRPr>
            </a:p>
          </p:txBody>
        </p:sp>
        <p:sp>
          <p:nvSpPr>
            <p:cNvPr id="82" name="ZoneTexte 81"/>
            <p:cNvSpPr txBox="1"/>
            <p:nvPr/>
          </p:nvSpPr>
          <p:spPr>
            <a:xfrm>
              <a:off x="3108601" y="5507323"/>
              <a:ext cx="521479" cy="318751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47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114" name="ZoneTexte 113"/>
            <p:cNvSpPr txBox="1"/>
            <p:nvPr/>
          </p:nvSpPr>
          <p:spPr>
            <a:xfrm>
              <a:off x="522408" y="5981425"/>
              <a:ext cx="3726946" cy="3187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No differences between groups</a:t>
              </a:r>
              <a:endParaRPr lang="en-US" sz="1400" dirty="0"/>
            </a:p>
          </p:txBody>
        </p:sp>
        <p:sp>
          <p:nvSpPr>
            <p:cNvPr id="44" name="Rectangle 135"/>
            <p:cNvSpPr>
              <a:spLocks noChangeArrowheads="1"/>
            </p:cNvSpPr>
            <p:nvPr/>
          </p:nvSpPr>
          <p:spPr bwMode="auto">
            <a:xfrm>
              <a:off x="310854" y="5701242"/>
              <a:ext cx="99386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 anchor="ctr">
              <a:prstTxWarp prst="textNoShape">
                <a:avLst/>
              </a:prstTxWarp>
              <a:spAutoFit/>
            </a:bodyPr>
            <a:lstStyle/>
            <a:p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dirty="0" smtClean="0">
                  <a:ea typeface="Arial" pitchFamily="-1" charset="0"/>
                  <a:cs typeface="Arial" pitchFamily="-1" charset="0"/>
                </a:rPr>
                <a:t>0</a:t>
              </a:r>
              <a:endParaRPr lang="en-GB" sz="1400" dirty="0">
                <a:solidFill>
                  <a:srgbClr val="000066"/>
                </a:solidFill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49" name="Rectangle 133"/>
            <p:cNvSpPr>
              <a:spLocks noChangeArrowheads="1"/>
            </p:cNvSpPr>
            <p:nvPr/>
          </p:nvSpPr>
          <p:spPr bwMode="auto">
            <a:xfrm>
              <a:off x="3987587" y="3098800"/>
              <a:ext cx="581223" cy="2723007"/>
            </a:xfrm>
            <a:prstGeom prst="rect">
              <a:avLst/>
            </a:prstGeom>
            <a:solidFill>
              <a:srgbClr val="FF4754"/>
            </a:solidFill>
            <a:ln w="12700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endParaRPr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4020302" y="5507323"/>
              <a:ext cx="521479" cy="318751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pPr algn="ctr"/>
              <a:r>
                <a:rPr lang="fr-FR" sz="1400" dirty="0" smtClean="0">
                  <a:solidFill>
                    <a:schemeClr val="bg1"/>
                  </a:solidFill>
                </a:rPr>
                <a:t>52</a:t>
              </a:r>
              <a:endParaRPr lang="fr-FR" sz="1400" dirty="0">
                <a:solidFill>
                  <a:schemeClr val="bg1"/>
                </a:solidFill>
              </a:endParaRPr>
            </a:p>
          </p:txBody>
        </p:sp>
        <p:sp>
          <p:nvSpPr>
            <p:cNvPr id="54" name="Rectangle 144"/>
            <p:cNvSpPr>
              <a:spLocks noChangeArrowheads="1"/>
            </p:cNvSpPr>
            <p:nvPr/>
          </p:nvSpPr>
          <p:spPr bwMode="auto">
            <a:xfrm>
              <a:off x="3854581" y="2585280"/>
              <a:ext cx="883823" cy="503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36000" tIns="36000" rIns="36000" bIns="36000">
              <a:prstTxWarp prst="textNoShape">
                <a:avLst/>
              </a:prstTxWarp>
              <a:spAutoFit/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96.2</a:t>
              </a:r>
            </a:p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GB" sz="1400" b="1" dirty="0" smtClean="0">
                  <a:solidFill>
                    <a:srgbClr val="333399"/>
                  </a:solidFill>
                  <a:latin typeface="Calibri" panose="020F0502020204030204" pitchFamily="34" charset="0"/>
                  <a:ea typeface="Arial" pitchFamily="-1" charset="0"/>
                  <a:cs typeface="Arial" pitchFamily="-1" charset="0"/>
                </a:rPr>
                <a:t>(86.8-99.5)</a:t>
              </a:r>
            </a:p>
          </p:txBody>
        </p:sp>
      </p:grpSp>
      <p:sp>
        <p:nvSpPr>
          <p:cNvPr id="48" name="ZoneTexte 69"/>
          <p:cNvSpPr txBox="1">
            <a:spLocks noChangeArrowheads="1"/>
          </p:cNvSpPr>
          <p:nvPr/>
        </p:nvSpPr>
        <p:spPr bwMode="auto">
          <a:xfrm>
            <a:off x="5820733" y="6565900"/>
            <a:ext cx="33153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Lawitz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E. Gastroenterology 2015; 149: 971-80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57" name="AutoShape 162"/>
          <p:cNvSpPr>
            <a:spLocks noChangeArrowheads="1"/>
          </p:cNvSpPr>
          <p:nvPr/>
        </p:nvSpPr>
        <p:spPr bwMode="auto">
          <a:xfrm>
            <a:off x="1" y="6597352"/>
            <a:ext cx="1187623" cy="238763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PEARL-I Part 2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PEARL-I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 – Part 2 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800" dirty="0" err="1"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GB" sz="2800" dirty="0" err="1">
                <a:ea typeface="ＭＳ Ｐゴシック" pitchFamily="-1" charset="-128"/>
                <a:cs typeface="ＭＳ Ｐゴシック" pitchFamily="-1" charset="-128"/>
              </a:rPr>
              <a:t>paritaprevir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/ritonavir </a:t>
            </a:r>
            <a:r>
              <a:rPr lang="en-GB" sz="2800" u="sng" dirty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 ribavirin 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for 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HCV genotype 1b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354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803868" y="1210760"/>
            <a:ext cx="5523627" cy="404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Resistance-associated variants at baseline</a:t>
            </a:r>
            <a:endParaRPr lang="en-US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472060"/>
              </p:ext>
            </p:extLst>
          </p:nvPr>
        </p:nvGraphicFramePr>
        <p:xfrm>
          <a:off x="314563" y="4130090"/>
          <a:ext cx="8487938" cy="2270289"/>
        </p:xfrm>
        <a:graphic>
          <a:graphicData uri="http://schemas.openxmlformats.org/drawingml/2006/table">
            <a:tbl>
              <a:tblPr/>
              <a:tblGrid>
                <a:gridCol w="2037106"/>
                <a:gridCol w="1499535"/>
                <a:gridCol w="919527"/>
                <a:gridCol w="1414656"/>
                <a:gridCol w="1273191"/>
                <a:gridCol w="1343923"/>
              </a:tblGrid>
              <a:tr h="32432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Characteristics : all prior null-responders</a:t>
                      </a: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Type of failure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NS3 RAV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anose="020F0502020204030204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anose="020F0502020204030204" pitchFamily="34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NS5A RAV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anose="020F0502020204030204" pitchFamily="34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432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Baseline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 failure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Baseline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At failure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43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 cirrhosis</a:t>
                      </a: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Breakthrough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Y56H + D168A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Y93H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P58S + Y93H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243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 cirrhosis</a:t>
                      </a: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D168V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Y93H</a:t>
                      </a: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43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 cirrhosis</a:t>
                      </a: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D168V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P58S + Y93H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  <a:defRPr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P58S + Y93H</a:t>
                      </a: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243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 cirrhosis</a:t>
                      </a: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D168V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Y93H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43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Cirrhosis</a:t>
                      </a: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D168V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None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Y93H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351556" y="3666232"/>
            <a:ext cx="6428363" cy="404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Resistance-associated variants at </a:t>
            </a:r>
            <a:r>
              <a:rPr lang="en-US" sz="24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failure</a:t>
            </a:r>
            <a:endParaRPr lang="en-US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ZoneTexte 69"/>
          <p:cNvSpPr txBox="1">
            <a:spLocks noChangeArrowheads="1"/>
          </p:cNvSpPr>
          <p:nvPr/>
        </p:nvSpPr>
        <p:spPr bwMode="auto">
          <a:xfrm>
            <a:off x="5820733" y="6565900"/>
            <a:ext cx="33153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Lawitz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E. Gastroenterology 2015; 149: 971-80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1" y="6597352"/>
            <a:ext cx="1187623" cy="238763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PEARL-I Part 2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PEARL-I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 – Part 2 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800" dirty="0" err="1"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GB" sz="2800" dirty="0" err="1">
                <a:ea typeface="ＭＳ Ｐゴシック" pitchFamily="-1" charset="-128"/>
                <a:cs typeface="ＭＳ Ｐゴシック" pitchFamily="-1" charset="-128"/>
              </a:rPr>
              <a:t>paritaprevir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/ritonavir </a:t>
            </a:r>
            <a:r>
              <a:rPr lang="en-GB" sz="2800" u="sng" dirty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 ribavirin 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for 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HCV genotype 1b</a:t>
            </a:r>
            <a:endParaRPr lang="fr-FR" dirty="0"/>
          </a:p>
        </p:txBody>
      </p:sp>
      <p:graphicFrame>
        <p:nvGraphicFramePr>
          <p:cNvPr id="15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767532"/>
              </p:ext>
            </p:extLst>
          </p:nvPr>
        </p:nvGraphicFramePr>
        <p:xfrm>
          <a:off x="395287" y="1700809"/>
          <a:ext cx="8345488" cy="1593600"/>
        </p:xfrm>
        <a:graphic>
          <a:graphicData uri="http://schemas.openxmlformats.org/drawingml/2006/table">
            <a:tbl>
              <a:tblPr/>
              <a:tblGrid>
                <a:gridCol w="2816477"/>
                <a:gridCol w="1365188"/>
                <a:gridCol w="1365188"/>
                <a:gridCol w="1296929"/>
                <a:gridCol w="1501706"/>
              </a:tblGrid>
              <a:tr h="25436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 cirrhosis</a:t>
                      </a:r>
                    </a:p>
                  </a:txBody>
                  <a:tcPr marL="88190" marR="88190" marT="46800" marB="46800" anchor="b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Cirrhosis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b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0923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Treatment-naïve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39</a:t>
                      </a: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Prior null-response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40</a:t>
                      </a: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Treatment-naïve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46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Treatment-experienced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51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4754"/>
                    </a:solidFill>
                  </a:tcPr>
                </a:tc>
              </a:tr>
              <a:tr h="25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NS3 RAV, 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2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NS5A RAV, 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559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005540" y="1196752"/>
            <a:ext cx="31202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events, N or %</a:t>
            </a:r>
            <a:endParaRPr lang="en-US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" name="ZoneTexte 69"/>
          <p:cNvSpPr txBox="1">
            <a:spLocks noChangeArrowheads="1"/>
          </p:cNvSpPr>
          <p:nvPr/>
        </p:nvSpPr>
        <p:spPr bwMode="auto">
          <a:xfrm>
            <a:off x="5820733" y="6565900"/>
            <a:ext cx="33153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Lawitz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E. Gastroenterology 2015; 149: 971-80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1" y="6597352"/>
            <a:ext cx="1187623" cy="238763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PEARL-I Part 2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PEARL-I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 – Part 2 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800" dirty="0" err="1"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GB" sz="2800" dirty="0" err="1">
                <a:ea typeface="ＭＳ Ｐゴシック" pitchFamily="-1" charset="-128"/>
                <a:cs typeface="ＭＳ Ｐゴシック" pitchFamily="-1" charset="-128"/>
              </a:rPr>
              <a:t>paritaprevir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/ritonavir </a:t>
            </a:r>
            <a:r>
              <a:rPr lang="en-GB" sz="2800" u="sng" dirty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 ribavirin 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for 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HCV genotype 1b</a:t>
            </a:r>
            <a:endParaRPr lang="fr-FR" dirty="0"/>
          </a:p>
        </p:txBody>
      </p:sp>
      <p:graphicFrame>
        <p:nvGraphicFramePr>
          <p:cNvPr id="10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3485549"/>
              </p:ext>
            </p:extLst>
          </p:nvPr>
        </p:nvGraphicFramePr>
        <p:xfrm>
          <a:off x="395287" y="1619835"/>
          <a:ext cx="8345488" cy="4807700"/>
        </p:xfrm>
        <a:graphic>
          <a:graphicData uri="http://schemas.openxmlformats.org/drawingml/2006/table">
            <a:tbl>
              <a:tblPr/>
              <a:tblGrid>
                <a:gridCol w="2808561"/>
                <a:gridCol w="1296826"/>
                <a:gridCol w="1126474"/>
                <a:gridCol w="1813926"/>
                <a:gridCol w="1299701"/>
              </a:tblGrid>
              <a:tr h="343436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No cirrhosis</a:t>
                      </a:r>
                    </a:p>
                  </a:txBody>
                  <a:tcPr marL="88190" marR="88190" marT="46800" marB="46800" anchor="b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Cirrhosis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b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77096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naïve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42</a:t>
                      </a: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Prior null-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response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40</a:t>
                      </a: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naïve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47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experienced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52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4754"/>
                    </a:solidFill>
                  </a:tcPr>
                </a:tc>
              </a:tr>
              <a:tr h="2411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leading to discontinuation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11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2411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Adverse event in ≥ 10%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114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Asthenia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114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Back pain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114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114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Dry skin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114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114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114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Hypertension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114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114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Pruritus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41148"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Death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(GI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hemorrhage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8190" marR="8819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135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PEARL-I </a:t>
            </a:r>
            <a:r>
              <a:rPr lang="fr-FR" sz="28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fr-FR" sz="2800" dirty="0">
                <a:ea typeface="ＭＳ Ｐゴシック" pitchFamily="-1" charset="-128"/>
                <a:cs typeface="ＭＳ Ｐゴシック" pitchFamily="-1" charset="-128"/>
              </a:rPr>
              <a:t> – Part 2 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: </a:t>
            </a:r>
            <a:r>
              <a:rPr lang="en-GB" sz="2800" dirty="0" err="1">
                <a:ea typeface="ＭＳ Ｐゴシック" pitchFamily="-1" charset="-128"/>
                <a:cs typeface="ＭＳ Ｐゴシック" pitchFamily="-1" charset="-128"/>
              </a:rPr>
              <a:t>ombitasvir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GB" sz="2800" dirty="0" err="1">
                <a:ea typeface="ＭＳ Ｐゴシック" pitchFamily="-1" charset="-128"/>
                <a:cs typeface="ＭＳ Ｐゴシック" pitchFamily="-1" charset="-128"/>
              </a:rPr>
              <a:t>paritaprevir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/ritonavir </a:t>
            </a:r>
            <a:r>
              <a:rPr lang="en-GB" sz="2800" u="sng" dirty="0">
                <a:ea typeface="ＭＳ Ｐゴシック" pitchFamily="-1" charset="-128"/>
                <a:cs typeface="ＭＳ Ｐゴシック" pitchFamily="-1" charset="-128"/>
              </a:rPr>
              <a:t>+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 ribavirin </a:t>
            </a:r>
            <a:r>
              <a:rPr lang="en-GB" sz="2800" dirty="0" smtClean="0">
                <a:ea typeface="ＭＳ Ｐゴシック" pitchFamily="-1" charset="-128"/>
                <a:cs typeface="ＭＳ Ｐゴシック" pitchFamily="-1" charset="-128"/>
              </a:rPr>
              <a:t>for </a:t>
            </a:r>
            <a:r>
              <a:rPr lang="en-GB" sz="2800" dirty="0">
                <a:ea typeface="ＭＳ Ｐゴシック" pitchFamily="-1" charset="-128"/>
                <a:cs typeface="ＭＳ Ｐゴシック" pitchFamily="-1" charset="-128"/>
              </a:rPr>
              <a:t>HCV genotype 1b</a:t>
            </a:r>
            <a:endParaRPr lang="fr-FR" dirty="0"/>
          </a:p>
        </p:txBody>
      </p:sp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>
          <a:xfrm>
            <a:off x="539750" y="1232612"/>
            <a:ext cx="8424738" cy="4824412"/>
          </a:xfrm>
        </p:spPr>
        <p:txBody>
          <a:bodyPr/>
          <a:lstStyle/>
          <a:p>
            <a:pPr>
              <a:spcBef>
                <a:spcPts val="302"/>
              </a:spcBef>
              <a:spcAft>
                <a:spcPts val="300"/>
              </a:spcAft>
            </a:pPr>
            <a:r>
              <a:rPr lang="en-US" sz="2800" b="1" dirty="0" smtClean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  <a:endParaRPr lang="en-US" sz="2800" b="1" dirty="0" smtClean="0"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302"/>
              </a:spcBef>
              <a:spcAft>
                <a:spcPts val="300"/>
              </a:spcAft>
            </a:pPr>
            <a:r>
              <a:rPr lang="en-US" sz="2000" dirty="0" smtClean="0"/>
              <a:t>An interferon</a:t>
            </a:r>
            <a:r>
              <a:rPr lang="en-US" sz="2000" dirty="0"/>
              <a:t>- and ribavirin-free regimen of </a:t>
            </a:r>
            <a:r>
              <a:rPr lang="en-US" sz="2000" dirty="0" err="1"/>
              <a:t>ombitasvir</a:t>
            </a:r>
            <a:r>
              <a:rPr lang="en-US" sz="2000" dirty="0"/>
              <a:t>, </a:t>
            </a:r>
            <a:r>
              <a:rPr lang="en-US" sz="2000" dirty="0" err="1"/>
              <a:t>paritaprevir</a:t>
            </a:r>
            <a:r>
              <a:rPr lang="en-US" sz="2000" dirty="0"/>
              <a:t>, and ritonavir</a:t>
            </a:r>
            <a:r>
              <a:rPr lang="en-US" sz="2000" dirty="0" smtClean="0"/>
              <a:t>, achieved rates </a:t>
            </a:r>
            <a:r>
              <a:rPr lang="en-US" sz="2000" dirty="0"/>
              <a:t>of </a:t>
            </a:r>
            <a:r>
              <a:rPr lang="en-US" sz="2000" dirty="0" smtClean="0"/>
              <a:t>SVR</a:t>
            </a:r>
            <a:r>
              <a:rPr lang="en-US" sz="2000" baseline="-25000" dirty="0" smtClean="0"/>
              <a:t>12 </a:t>
            </a:r>
            <a:r>
              <a:rPr lang="en-US" sz="2000" dirty="0" smtClean="0"/>
              <a:t>&gt; 90% </a:t>
            </a:r>
            <a:r>
              <a:rPr lang="en-US" sz="2000" dirty="0"/>
              <a:t>in patients with HCV </a:t>
            </a:r>
            <a:r>
              <a:rPr lang="en-US" sz="2000" dirty="0" smtClean="0"/>
              <a:t>genotype 1b </a:t>
            </a:r>
            <a:r>
              <a:rPr lang="en-US" sz="2000" dirty="0"/>
              <a:t>infection with and without </a:t>
            </a:r>
            <a:r>
              <a:rPr lang="en-US" sz="2000" dirty="0" smtClean="0"/>
              <a:t>cirrhosis, with a 24-weeks or 12-weeks duration of treatment, respectively</a:t>
            </a:r>
          </a:p>
          <a:p>
            <a:pPr lvl="2">
              <a:spcBef>
                <a:spcPts val="302"/>
              </a:spcBef>
              <a:spcAft>
                <a:spcPts val="300"/>
              </a:spcAft>
            </a:pPr>
            <a:r>
              <a:rPr lang="en-US" sz="1800" dirty="0" smtClean="0"/>
              <a:t>SVR</a:t>
            </a:r>
            <a:r>
              <a:rPr lang="en-US" sz="1800" baseline="-25000" dirty="0" smtClean="0"/>
              <a:t>12</a:t>
            </a:r>
            <a:r>
              <a:rPr lang="en-US" sz="1800" dirty="0" smtClean="0"/>
              <a:t> was 95-98% in naïve patients</a:t>
            </a:r>
          </a:p>
          <a:p>
            <a:pPr lvl="2">
              <a:spcBef>
                <a:spcPts val="302"/>
              </a:spcBef>
              <a:spcAft>
                <a:spcPts val="300"/>
              </a:spcAft>
            </a:pPr>
            <a:r>
              <a:rPr lang="en-US" sz="1800" dirty="0" smtClean="0"/>
              <a:t>SV</a:t>
            </a:r>
            <a:r>
              <a:rPr lang="en-US" sz="1800" dirty="0"/>
              <a:t>R</a:t>
            </a:r>
            <a:r>
              <a:rPr lang="en-US" baseline="-25000" dirty="0"/>
              <a:t>12</a:t>
            </a:r>
            <a:r>
              <a:rPr lang="en-US" sz="1800" dirty="0"/>
              <a:t> was </a:t>
            </a:r>
            <a:r>
              <a:rPr lang="en-US" sz="1800" dirty="0" smtClean="0"/>
              <a:t>90-96% </a:t>
            </a:r>
            <a:r>
              <a:rPr lang="en-US" sz="1800" dirty="0"/>
              <a:t>in </a:t>
            </a:r>
            <a:r>
              <a:rPr lang="en-US" sz="1800" dirty="0" smtClean="0"/>
              <a:t>treatment-experienced patients</a:t>
            </a:r>
            <a:endParaRPr lang="en-US" sz="1800" dirty="0"/>
          </a:p>
          <a:p>
            <a:pPr lvl="1">
              <a:spcBef>
                <a:spcPts val="302"/>
              </a:spcBef>
              <a:spcAft>
                <a:spcPts val="300"/>
              </a:spcAft>
            </a:pPr>
            <a:r>
              <a:rPr lang="en-US" sz="2000" dirty="0" smtClean="0"/>
              <a:t>There were few </a:t>
            </a:r>
            <a:r>
              <a:rPr lang="en-US" sz="2000" dirty="0" err="1" smtClean="0"/>
              <a:t>virologic</a:t>
            </a:r>
            <a:r>
              <a:rPr lang="en-US" sz="2000" dirty="0" smtClean="0"/>
              <a:t> failures, all occurring in prior null responders (failure rate 5/65 = 7.6%), who also harbored CT IL28B genotype</a:t>
            </a:r>
          </a:p>
          <a:p>
            <a:pPr lvl="2">
              <a:spcBef>
                <a:spcPts val="302"/>
              </a:spcBef>
              <a:spcAft>
                <a:spcPts val="300"/>
              </a:spcAft>
            </a:pPr>
            <a:r>
              <a:rPr lang="en-US" sz="1800" dirty="0" smtClean="0"/>
              <a:t>All 5 patients had NS3 and NS5A RAVs at failure</a:t>
            </a:r>
          </a:p>
          <a:p>
            <a:pPr lvl="1">
              <a:spcBef>
                <a:spcPts val="302"/>
              </a:spcBef>
              <a:spcAft>
                <a:spcPts val="300"/>
              </a:spcAft>
            </a:pPr>
            <a:r>
              <a:rPr lang="en-US" sz="2000" dirty="0" smtClean="0"/>
              <a:t>The </a:t>
            </a:r>
            <a:r>
              <a:rPr lang="en-US" sz="2000" dirty="0"/>
              <a:t>regimen was well tolerated and was associated with low </a:t>
            </a:r>
            <a:r>
              <a:rPr lang="en-US" sz="2000" dirty="0" smtClean="0"/>
              <a:t>rate (1.7%) </a:t>
            </a:r>
            <a:r>
              <a:rPr lang="en-US" sz="2000" dirty="0"/>
              <a:t>of treatment </a:t>
            </a:r>
            <a:r>
              <a:rPr lang="en-US" sz="2000" dirty="0" smtClean="0"/>
              <a:t>discontinuation</a:t>
            </a:r>
          </a:p>
          <a:p>
            <a:pPr lvl="2">
              <a:spcBef>
                <a:spcPts val="302"/>
              </a:spcBef>
              <a:spcAft>
                <a:spcPts val="300"/>
              </a:spcAft>
            </a:pPr>
            <a:r>
              <a:rPr lang="en-US" sz="1800" dirty="0" smtClean="0"/>
              <a:t>The majority </a:t>
            </a:r>
            <a:r>
              <a:rPr lang="en-US" sz="1800" dirty="0"/>
              <a:t>of </a:t>
            </a:r>
            <a:r>
              <a:rPr lang="en-US" sz="1800" dirty="0" smtClean="0"/>
              <a:t>adverse events </a:t>
            </a:r>
            <a:r>
              <a:rPr lang="en-US" sz="1800" dirty="0"/>
              <a:t>were mild in severity</a:t>
            </a:r>
            <a:endParaRPr lang="en-US" sz="1800" dirty="0" smtClean="0"/>
          </a:p>
        </p:txBody>
      </p:sp>
      <p:sp>
        <p:nvSpPr>
          <p:cNvPr id="3" name="ZoneTexte 69"/>
          <p:cNvSpPr txBox="1">
            <a:spLocks noChangeArrowheads="1"/>
          </p:cNvSpPr>
          <p:nvPr/>
        </p:nvSpPr>
        <p:spPr bwMode="auto">
          <a:xfrm>
            <a:off x="5820733" y="6565900"/>
            <a:ext cx="33153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en-US" sz="1200" i="1" dirty="0" err="1">
                <a:solidFill>
                  <a:srgbClr val="0070C0"/>
                </a:solidFill>
                <a:ea typeface="ＭＳ Ｐゴシック" pitchFamily="34" charset="-128"/>
              </a:rPr>
              <a:t>Lawitz</a:t>
            </a:r>
            <a:r>
              <a:rPr lang="en-US" sz="1200" i="1" dirty="0">
                <a:solidFill>
                  <a:srgbClr val="0070C0"/>
                </a:solidFill>
                <a:ea typeface="ＭＳ Ｐゴシック" pitchFamily="34" charset="-128"/>
              </a:rPr>
              <a:t> E. Gastroenterology 2015; 149: 971-80</a:t>
            </a:r>
            <a:endParaRPr lang="en-US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1" y="6597352"/>
            <a:ext cx="1187623" cy="238763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fr-FR" sz="1200" b="1" i="1" dirty="0" smtClean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PEARL-I Part 2</a:t>
            </a:r>
            <a:endParaRPr lang="en-GB" sz="1200" b="1" i="1" dirty="0">
              <a:solidFill>
                <a:srgbClr val="333399"/>
              </a:solidFill>
              <a:latin typeface="Cambria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935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3286</TotalTime>
  <Words>877</Words>
  <Application>Microsoft Office PowerPoint</Application>
  <PresentationFormat>Affichage à l'écran (4:3)</PresentationFormat>
  <Paragraphs>289</Paragraphs>
  <Slides>6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HCV-trials.com 2015 </vt:lpstr>
      <vt:lpstr>PEARL-I Study – Part 2 : ombitasvir/paritaprevir/ritonavir + ribavirin for HCV genotype 1b</vt:lpstr>
      <vt:lpstr>PEARL-I Study – Part 2 : ombitasvir/paritaprevir/ritonavir + ribavirin for HCV genotype 1b</vt:lpstr>
      <vt:lpstr>PEARL-I Study – Part 2 : ombitasvir/paritaprevir/ritonavir + ribavirin for HCV genotype 1b</vt:lpstr>
      <vt:lpstr>PEARL-I Study – Part 2 : ombitasvir/paritaprevir/ritonavir + ribavirin for HCV genotype 1b</vt:lpstr>
      <vt:lpstr>PEARL-I Study – Part 2 : ombitasvir/paritaprevir/ritonavir + ribavirin for HCV genotype 1b</vt:lpstr>
      <vt:lpstr>PEARL-I Study – Part 2 : ombitasvir/paritaprevir/ritonavir + ribavirin for HCV genotype 1b</vt:lpstr>
    </vt:vector>
  </TitlesOfParts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</cp:lastModifiedBy>
  <cp:revision>177</cp:revision>
  <dcterms:created xsi:type="dcterms:W3CDTF">2015-05-23T16:11:26Z</dcterms:created>
  <dcterms:modified xsi:type="dcterms:W3CDTF">2015-10-12T07:26:55Z</dcterms:modified>
</cp:coreProperties>
</file>