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7" r:id="rId2"/>
    <p:sldId id="298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FFFF"/>
    <a:srgbClr val="DDDDDD"/>
    <a:srgbClr val="00B200"/>
    <a:srgbClr val="000066"/>
    <a:srgbClr val="FFCC00"/>
    <a:srgbClr val="FF6600"/>
    <a:srgbClr val="10EB00"/>
    <a:srgbClr val="FFC000"/>
    <a:srgbClr val="76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76" autoAdjust="0"/>
    <p:restoredTop sz="99515" autoAdjust="0"/>
  </p:normalViewPr>
  <p:slideViewPr>
    <p:cSldViewPr>
      <p:cViewPr>
        <p:scale>
          <a:sx n="90" d="100"/>
          <a:sy n="90" d="100"/>
        </p:scale>
        <p:origin x="-184" y="-42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09/07/15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213567" y="245346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9482"/>
              </p:ext>
            </p:extLst>
          </p:nvPr>
        </p:nvGraphicFramePr>
        <p:xfrm>
          <a:off x="4963303" y="2408727"/>
          <a:ext cx="2140020" cy="377825"/>
        </p:xfrm>
        <a:graphic>
          <a:graphicData uri="http://schemas.openxmlformats.org/drawingml/2006/table">
            <a:tbl>
              <a:tblPr/>
              <a:tblGrid>
                <a:gridCol w="214002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23346"/>
              </p:ext>
            </p:extLst>
          </p:nvPr>
        </p:nvGraphicFramePr>
        <p:xfrm>
          <a:off x="4963304" y="3040769"/>
          <a:ext cx="2140019" cy="368300"/>
        </p:xfrm>
        <a:graphic>
          <a:graphicData uri="http://schemas.openxmlformats.org/drawingml/2006/table">
            <a:tbl>
              <a:tblPr/>
              <a:tblGrid>
                <a:gridCol w="2140019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657592" y="1261700"/>
            <a:ext cx="1512000" cy="972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32058" y="1920078"/>
            <a:ext cx="2700507" cy="216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or failure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490988" y="4063188"/>
            <a:ext cx="55247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stratified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on IL-28B (</a:t>
            </a: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CC or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non-CC)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956015" y="2612934"/>
            <a:ext cx="1587" cy="647996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00590" y="2925155"/>
            <a:ext cx="138805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126213" y="1935773"/>
            <a:ext cx="0" cy="212533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838075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126213" y="2592041"/>
            <a:ext cx="17643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126213" y="3232970"/>
            <a:ext cx="17643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46697" y="3861048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</a:rPr>
              <a:t>12</a:t>
            </a:r>
            <a:endParaRPr lang="fr-FR" sz="1600" b="1" baseline="-25000" dirty="0">
              <a:solidFill>
                <a:srgbClr val="3333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507" y="4093014"/>
            <a:ext cx="3158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 Liver biopsy or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&lt; 9.6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or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≤ 0.72 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+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APRI ≤ 2 </a:t>
            </a:r>
            <a:endParaRPr lang="fr-FR" sz="1400" dirty="0">
              <a:latin typeface="+mn-lt"/>
            </a:endParaRPr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2814564" y="3747528"/>
            <a:ext cx="21565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26449"/>
              </p:ext>
            </p:extLst>
          </p:nvPr>
        </p:nvGraphicFramePr>
        <p:xfrm>
          <a:off x="4986193" y="3580990"/>
          <a:ext cx="2140020" cy="310895"/>
        </p:xfrm>
        <a:graphic>
          <a:graphicData uri="http://schemas.openxmlformats.org/drawingml/2006/table">
            <a:tbl>
              <a:tblPr/>
              <a:tblGrid>
                <a:gridCol w="214002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247853" y="225301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44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247853" y="291584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42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4258096" y="3727519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49</a:t>
            </a:r>
          </a:p>
        </p:txBody>
      </p:sp>
      <p:sp>
        <p:nvSpPr>
          <p:cNvPr id="3" name="Rectangle 2"/>
          <p:cNvSpPr/>
          <p:nvPr/>
        </p:nvSpPr>
        <p:spPr>
          <a:xfrm>
            <a:off x="2809200" y="3402585"/>
            <a:ext cx="1208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Experienced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3084967" y="2607962"/>
            <a:ext cx="6572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24807" y="3753334"/>
            <a:ext cx="1497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randomisation</a:t>
            </a:r>
            <a:endParaRPr lang="fr-FR" sz="14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4</a:t>
            </a:r>
            <a:endParaRPr lang="fr-FR" sz="2800" dirty="0"/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1" y="6548004"/>
            <a:ext cx="755575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6432166" y="6565900"/>
            <a:ext cx="27038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Hezode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C. Lancet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; 385:2502-9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4" name="Espace réservé du contenu 2"/>
          <p:cNvSpPr>
            <a:spLocks/>
          </p:cNvSpPr>
          <p:nvPr/>
        </p:nvSpPr>
        <p:spPr bwMode="auto">
          <a:xfrm>
            <a:off x="225620" y="4653136"/>
            <a:ext cx="8982075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Treatment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84" charset="0"/>
              </a:rPr>
              <a:t>regimens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GB" sz="1500" dirty="0"/>
              <a:t>Co-formulated </a:t>
            </a:r>
            <a:r>
              <a:rPr lang="en-GB" sz="1500" dirty="0" err="1"/>
              <a:t>ombitasvir</a:t>
            </a:r>
            <a:r>
              <a:rPr lang="en-GB" sz="1500" dirty="0"/>
              <a:t> (OBV)/</a:t>
            </a:r>
            <a:r>
              <a:rPr lang="en-GB" sz="1500" dirty="0" err="1"/>
              <a:t>paritaprevir</a:t>
            </a:r>
            <a:r>
              <a:rPr lang="en-GB" sz="1500" dirty="0"/>
              <a:t> (PTV)/</a:t>
            </a:r>
            <a:r>
              <a:rPr lang="en-GB" sz="1500" dirty="0" err="1"/>
              <a:t>rironavir</a:t>
            </a:r>
            <a:r>
              <a:rPr lang="en-GB" sz="1500" dirty="0"/>
              <a:t> (r) : 25/150/100 mg </a:t>
            </a:r>
            <a:r>
              <a:rPr lang="en-GB" sz="1500" dirty="0" err="1"/>
              <a:t>qd</a:t>
            </a:r>
            <a:r>
              <a:rPr lang="en-GB" sz="1500" dirty="0"/>
              <a:t> = 2 tablets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GB" sz="1500" dirty="0"/>
              <a:t>Weight-based RBV (bid dosing)</a:t>
            </a:r>
          </a:p>
        </p:txBody>
      </p:sp>
      <p:sp>
        <p:nvSpPr>
          <p:cNvPr id="46" name="Espace réservé du contenu 2"/>
          <p:cNvSpPr>
            <a:spLocks/>
          </p:cNvSpPr>
          <p:nvPr/>
        </p:nvSpPr>
        <p:spPr bwMode="auto">
          <a:xfrm>
            <a:off x="225620" y="5551957"/>
            <a:ext cx="8982075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/>
              <a:t>SVR</a:t>
            </a:r>
            <a:r>
              <a:rPr lang="en-US" sz="1500" baseline="-25000" dirty="0"/>
              <a:t>12</a:t>
            </a:r>
            <a:r>
              <a:rPr lang="en-US" sz="1500" dirty="0"/>
              <a:t>, hypothesis of rate of 70% in experienced and 95% in naïve, 80% power with two-sided significance level of 0.05 to detect a 25% difference between both groups</a:t>
            </a:r>
          </a:p>
        </p:txBody>
      </p:sp>
      <p:sp>
        <p:nvSpPr>
          <p:cNvPr id="30" name="Line 63"/>
          <p:cNvSpPr>
            <a:spLocks noChangeShapeType="1"/>
          </p:cNvSpPr>
          <p:nvPr/>
        </p:nvSpPr>
        <p:spPr bwMode="auto">
          <a:xfrm>
            <a:off x="7164288" y="3717032"/>
            <a:ext cx="17643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35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101122"/>
              </p:ext>
            </p:extLst>
          </p:nvPr>
        </p:nvGraphicFramePr>
        <p:xfrm>
          <a:off x="160691" y="1631254"/>
          <a:ext cx="8803797" cy="4746330"/>
        </p:xfrm>
        <a:graphic>
          <a:graphicData uri="http://schemas.openxmlformats.org/drawingml/2006/table">
            <a:tbl>
              <a:tblPr/>
              <a:tblGrid>
                <a:gridCol w="3763237"/>
                <a:gridCol w="1584176"/>
                <a:gridCol w="1844312"/>
                <a:gridCol w="1612072"/>
              </a:tblGrid>
              <a:tr h="3612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42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44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: 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 / 9% /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14% / 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22%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4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Subgenotype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4a / 4d / others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 / 36% / 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 / 52% / 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 / 61% / 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0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PEG-IFN + RBV response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/ Partial response / 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_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 / 18% / 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 / 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79045" y="1246620"/>
            <a:ext cx="7173246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755575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4</a:t>
            </a:r>
            <a:endParaRPr lang="fr-FR" sz="2800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32166" y="6565900"/>
            <a:ext cx="27038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Hezode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C. Lancet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; 385:2502-9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88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190268" y="3499104"/>
            <a:ext cx="428400" cy="249829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548941" y="5218579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548941" y="4526429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49554" y="3145304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548941" y="383586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815975" y="532630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815975" y="463573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815975" y="325143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815975" y="394200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906464" y="3241913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046037" y="2941263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(78-98)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6" name="Rectangle 145"/>
          <p:cNvSpPr>
            <a:spLocks noChangeArrowheads="1"/>
          </p:cNvSpPr>
          <p:nvPr/>
        </p:nvSpPr>
        <p:spPr bwMode="auto">
          <a:xfrm>
            <a:off x="1819538" y="2704912"/>
            <a:ext cx="9476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(91.6-100)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77838" y="278092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28" name="Rectangle 151"/>
          <p:cNvSpPr>
            <a:spLocks noChangeArrowheads="1"/>
          </p:cNvSpPr>
          <p:nvPr/>
        </p:nvSpPr>
        <p:spPr bwMode="auto">
          <a:xfrm>
            <a:off x="2079185" y="3263900"/>
            <a:ext cx="428400" cy="2733494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823886" y="2704912"/>
            <a:ext cx="8082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(93-100)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815975" y="6006468"/>
            <a:ext cx="2658476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013804" y="3263900"/>
            <a:ext cx="428400" cy="2733494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920171" y="5693738"/>
            <a:ext cx="31451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212286" y="5693738"/>
            <a:ext cx="38436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4</a:t>
            </a:r>
            <a:r>
              <a:rPr lang="fr-FR" sz="1400" dirty="0" smtClean="0">
                <a:solidFill>
                  <a:srgbClr val="000000"/>
                </a:solidFill>
              </a:rPr>
              <a:t>0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2101203" y="5693738"/>
            <a:ext cx="38436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42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035822" y="5693738"/>
            <a:ext cx="38436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49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744873" y="6146140"/>
            <a:ext cx="2403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Adjusted difference : - 9.2%</a:t>
            </a:r>
          </a:p>
          <a:p>
            <a:r>
              <a:rPr lang="en-US" sz="1400" smtClean="0"/>
              <a:t>(95% CI: -19.6 to 1.3)</a:t>
            </a:r>
            <a:endParaRPr lang="en-US" sz="1400"/>
          </a:p>
        </p:txBody>
      </p:sp>
      <p:grpSp>
        <p:nvGrpSpPr>
          <p:cNvPr id="45" name="Groupe 44"/>
          <p:cNvGrpSpPr/>
          <p:nvPr/>
        </p:nvGrpSpPr>
        <p:grpSpPr>
          <a:xfrm>
            <a:off x="2389790" y="1793847"/>
            <a:ext cx="2133418" cy="715217"/>
            <a:chOff x="2389790" y="1700808"/>
            <a:chExt cx="2133418" cy="715217"/>
          </a:xfrm>
        </p:grpSpPr>
        <p:sp>
          <p:nvSpPr>
            <p:cNvPr id="95" name="AutoShape 165"/>
            <p:cNvSpPr>
              <a:spLocks noChangeArrowheads="1"/>
            </p:cNvSpPr>
            <p:nvPr/>
          </p:nvSpPr>
          <p:spPr bwMode="auto">
            <a:xfrm>
              <a:off x="2389790" y="1700808"/>
              <a:ext cx="2101357" cy="6887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6" name="Rectangle 3"/>
            <p:cNvSpPr>
              <a:spLocks noChangeArrowheads="1"/>
            </p:cNvSpPr>
            <p:nvPr/>
          </p:nvSpPr>
          <p:spPr bwMode="auto">
            <a:xfrm>
              <a:off x="2499327" y="2182273"/>
              <a:ext cx="177800" cy="14446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ZoneTexte 84"/>
            <p:cNvSpPr txBox="1">
              <a:spLocks noChangeArrowheads="1"/>
            </p:cNvSpPr>
            <p:nvPr/>
          </p:nvSpPr>
          <p:spPr bwMode="auto">
            <a:xfrm>
              <a:off x="2645771" y="2046693"/>
              <a:ext cx="18774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OBV/PTV/r + RBV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23714" y="1733539"/>
              <a:ext cx="1353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Experienced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179512" y="1793847"/>
            <a:ext cx="2144138" cy="915073"/>
            <a:chOff x="179512" y="1552878"/>
            <a:chExt cx="2144138" cy="915073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179512" y="1556793"/>
              <a:ext cx="2080703" cy="91115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289050" y="195891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289050" y="2224030"/>
              <a:ext cx="177800" cy="14446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435494" y="1823338"/>
              <a:ext cx="12618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OBV/PTV/r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446213" y="2098618"/>
              <a:ext cx="18774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OBV/PTV/r + RBV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51520" y="1552878"/>
              <a:ext cx="7291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Naïve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</p:grpSp>
      <p:sp>
        <p:nvSpPr>
          <p:cNvPr id="38" name="Espace réservé du contenu 2"/>
          <p:cNvSpPr txBox="1">
            <a:spLocks/>
          </p:cNvSpPr>
          <p:nvPr/>
        </p:nvSpPr>
        <p:spPr bwMode="auto">
          <a:xfrm>
            <a:off x="4139952" y="3180610"/>
            <a:ext cx="4896545" cy="305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N = 3, in naïve patients on OBV/PTV/r</a:t>
            </a:r>
            <a:br>
              <a:rPr lang="en-US" sz="20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without RBV, all 3 with genotype 4d</a:t>
            </a:r>
          </a:p>
          <a:p>
            <a:pPr>
              <a:spcBef>
                <a:spcPts val="600"/>
              </a:spcBef>
            </a:pPr>
            <a:r>
              <a:rPr lang="en-US" sz="20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 breakthrough at W8</a:t>
            </a:r>
          </a:p>
          <a:p>
            <a:pPr>
              <a:spcBef>
                <a:spcPts val="600"/>
              </a:spcBef>
            </a:pPr>
            <a:r>
              <a:rPr lang="en-US" sz="20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2 relapses before post-treatment W12</a:t>
            </a:r>
          </a:p>
          <a:p>
            <a:pPr>
              <a:spcBef>
                <a:spcPts val="600"/>
              </a:spcBef>
            </a:pPr>
            <a:r>
              <a:rPr lang="en-US" sz="20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All 3 had no baseline resistance-associated variants at baseline but developed variants at failure, predominantly D168V (NS3) and L28S or L28V (NS5A)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439716" y="1246620"/>
            <a:ext cx="6251907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% (95% CI) </a:t>
            </a:r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1" y="6548004"/>
            <a:ext cx="755575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4</a:t>
            </a:r>
            <a:endParaRPr lang="fr-FR" sz="2800" dirty="0"/>
          </a:p>
        </p:txBody>
      </p:sp>
      <p:sp>
        <p:nvSpPr>
          <p:cNvPr id="44" name="Rectangle 135"/>
          <p:cNvSpPr>
            <a:spLocks noChangeArrowheads="1"/>
          </p:cNvSpPr>
          <p:nvPr/>
        </p:nvSpPr>
        <p:spPr bwMode="auto">
          <a:xfrm>
            <a:off x="672846" y="5877272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4139952" y="2795041"/>
            <a:ext cx="2531719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432166" y="6565900"/>
            <a:ext cx="27038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Hezode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C. Lancet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; 385:2502-9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54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463885"/>
              </p:ext>
            </p:extLst>
          </p:nvPr>
        </p:nvGraphicFramePr>
        <p:xfrm>
          <a:off x="386519" y="1639775"/>
          <a:ext cx="8352720" cy="4844040"/>
        </p:xfrm>
        <a:graphic>
          <a:graphicData uri="http://schemas.openxmlformats.org/drawingml/2006/table">
            <a:tbl>
              <a:tblPr/>
              <a:tblGrid>
                <a:gridCol w="3321385"/>
                <a:gridCol w="1512168"/>
                <a:gridCol w="1800200"/>
                <a:gridCol w="1718967"/>
              </a:tblGrid>
              <a:tr h="29560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2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44</a:t>
                      </a: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in any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03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9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277" marR="86277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755575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53571" y="1246620"/>
            <a:ext cx="7824193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</a:p>
        </p:txBody>
      </p:sp>
      <p:sp>
        <p:nvSpPr>
          <p:cNvPr id="11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4</a:t>
            </a:r>
            <a:endParaRPr lang="fr-FR" sz="2800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32166" y="6565900"/>
            <a:ext cx="27038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Hezode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C. Lancet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; 385:2502-9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041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2"/>
              </a:spcBef>
              <a:spcAft>
                <a:spcPts val="600"/>
              </a:spcAft>
            </a:pPr>
            <a:r>
              <a:rPr lang="en-US" sz="32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3200" b="1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en-US" sz="2400" dirty="0" smtClean="0"/>
              <a:t>12 weeks of treatment with </a:t>
            </a:r>
            <a:r>
              <a:rPr lang="en-US" sz="2400" dirty="0" err="1"/>
              <a:t>o</a:t>
            </a:r>
            <a:r>
              <a:rPr lang="en-US" sz="2400" dirty="0" err="1" smtClean="0"/>
              <a:t>mbitasvir</a:t>
            </a:r>
            <a:r>
              <a:rPr lang="en-US" sz="2400" dirty="0" smtClean="0"/>
              <a:t> </a:t>
            </a:r>
            <a:r>
              <a:rPr lang="en-US" sz="2400" dirty="0"/>
              <a:t>plus </a:t>
            </a:r>
            <a:r>
              <a:rPr lang="en-US" sz="2400" dirty="0" err="1"/>
              <a:t>paritaprevir</a:t>
            </a:r>
            <a:r>
              <a:rPr lang="en-US" sz="2400" dirty="0"/>
              <a:t> plus </a:t>
            </a:r>
            <a:r>
              <a:rPr lang="en-US" sz="2400" dirty="0" err="1"/>
              <a:t>ritonavir</a:t>
            </a:r>
            <a:r>
              <a:rPr lang="en-US" sz="2400" dirty="0"/>
              <a:t> with or without </a:t>
            </a:r>
            <a:r>
              <a:rPr lang="en-US" sz="2400" dirty="0" err="1" smtClean="0"/>
              <a:t>ribavirin</a:t>
            </a:r>
            <a:r>
              <a:rPr lang="en-US" sz="2400" dirty="0" smtClean="0"/>
              <a:t> achieved </a:t>
            </a:r>
            <a:r>
              <a:rPr lang="en-US" sz="2400" dirty="0"/>
              <a:t>high </a:t>
            </a:r>
            <a:r>
              <a:rPr lang="en-US" sz="2400" dirty="0" smtClean="0"/>
              <a:t>SVR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 and </a:t>
            </a:r>
            <a:r>
              <a:rPr lang="en-US" sz="2400" dirty="0"/>
              <a:t>was generally </a:t>
            </a:r>
            <a:r>
              <a:rPr lang="en-US" sz="2400" dirty="0" smtClean="0"/>
              <a:t>well tolerated</a:t>
            </a:r>
            <a:r>
              <a:rPr lang="en-US" sz="2400" dirty="0"/>
              <a:t>, with low rates of </a:t>
            </a:r>
            <a:r>
              <a:rPr lang="en-US" sz="2400" dirty="0" smtClean="0"/>
              <a:t>anemia </a:t>
            </a:r>
            <a:r>
              <a:rPr lang="en-US" sz="2400" dirty="0"/>
              <a:t>and treatment discontinuation in non-cirrhotic previously untreated </a:t>
            </a:r>
            <a:r>
              <a:rPr lang="en-US" sz="2400" dirty="0" smtClean="0"/>
              <a:t>and previously </a:t>
            </a:r>
            <a:r>
              <a:rPr lang="en-US" sz="2400" dirty="0"/>
              <a:t>treated patients with HCV genotype 4 </a:t>
            </a:r>
            <a:r>
              <a:rPr lang="en-US" sz="2400" dirty="0" smtClean="0"/>
              <a:t>infection.</a:t>
            </a:r>
          </a:p>
          <a:p>
            <a:pPr lvl="2">
              <a:spcBef>
                <a:spcPts val="302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Having RBV in the regimen </a:t>
            </a:r>
            <a:r>
              <a:rPr lang="en-US" sz="2000" dirty="0" smtClean="0"/>
              <a:t>provides the highest certainty of </a:t>
            </a:r>
            <a:r>
              <a:rPr lang="en-US" sz="2000" smtClean="0"/>
              <a:t>achieving SVR in </a:t>
            </a:r>
            <a:r>
              <a:rPr lang="en-US" sz="2000" dirty="0" smtClean="0"/>
              <a:t>patients infected with diverse HCV genotype 4 subtypes</a:t>
            </a:r>
          </a:p>
          <a:p>
            <a:pPr lvl="2">
              <a:spcBef>
                <a:spcPts val="302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Host genetics (IL28B genotype) did not affect response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755575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4</a:t>
            </a:r>
            <a:endParaRPr lang="fr-FR" sz="28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32166" y="6565900"/>
            <a:ext cx="27038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Hezode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C. Lancet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; 385:2502-9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35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841</Words>
  <Application>Microsoft Macintosh PowerPoint</Application>
  <PresentationFormat>Présentation à l'écran (4:3)</PresentationFormat>
  <Paragraphs>194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PEARL I Study: ombitasvir/paritaprevir/ritonavir + ribavirin for HCV genotype 4</vt:lpstr>
      <vt:lpstr>PEARL I Study: ombitasvir/paritaprevir/ritonavir + ribavirin for HCV genotype 4</vt:lpstr>
      <vt:lpstr>PEARL I Study: ombitasvir/paritaprevir/ritonavir + ribavirin for HCV genotype 4</vt:lpstr>
      <vt:lpstr>PEARL I Study: ombitasvir/paritaprevir/ritonavir + ribavirin for HCV genotype 4</vt:lpstr>
      <vt:lpstr>PEARL I Study: ombitasvir/paritaprevir/ritonavir + ribavirin for HCV genotype 4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138</cp:revision>
  <dcterms:created xsi:type="dcterms:W3CDTF">2015-05-23T16:11:26Z</dcterms:created>
  <dcterms:modified xsi:type="dcterms:W3CDTF">2015-07-08T23:02:11Z</dcterms:modified>
</cp:coreProperties>
</file>