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3" r:id="rId2"/>
    <p:sldId id="304" r:id="rId3"/>
    <p:sldId id="305" r:id="rId4"/>
    <p:sldId id="306" r:id="rId5"/>
    <p:sldId id="307" r:id="rId6"/>
  </p:sldIdLst>
  <p:sldSz cx="9144000" cy="6858000" type="screen4x3"/>
  <p:notesSz cx="6858000" cy="9144000"/>
  <p:custDataLst>
    <p:tags r:id="rId8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333399"/>
    <a:srgbClr val="DDDDDD"/>
    <a:srgbClr val="FFFFFF"/>
    <a:srgbClr val="000066"/>
    <a:srgbClr val="00B200"/>
    <a:srgbClr val="FFCC00"/>
    <a:srgbClr val="FF6600"/>
    <a:srgbClr val="10EB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176" autoAdjust="0"/>
    <p:restoredTop sz="99515" autoAdjust="0"/>
  </p:normalViewPr>
  <p:slideViewPr>
    <p:cSldViewPr>
      <p:cViewPr varScale="1">
        <p:scale>
          <a:sx n="113" d="100"/>
          <a:sy n="113" d="100"/>
        </p:scale>
        <p:origin x="-2370" y="-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432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219053" y="2436093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66174"/>
              </p:ext>
            </p:extLst>
          </p:nvPr>
        </p:nvGraphicFramePr>
        <p:xfrm>
          <a:off x="4535347" y="2408727"/>
          <a:ext cx="2574159" cy="377825"/>
        </p:xfrm>
        <a:graphic>
          <a:graphicData uri="http://schemas.openxmlformats.org/drawingml/2006/table">
            <a:tbl>
              <a:tblPr/>
              <a:tblGrid>
                <a:gridCol w="2574159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483444"/>
              </p:ext>
            </p:extLst>
          </p:nvPr>
        </p:nvGraphicFramePr>
        <p:xfrm>
          <a:off x="4535349" y="3040769"/>
          <a:ext cx="2574158" cy="368300"/>
        </p:xfrm>
        <a:graphic>
          <a:graphicData uri="http://schemas.openxmlformats.org/drawingml/2006/table">
            <a:tbl>
              <a:tblPr/>
              <a:tblGrid>
                <a:gridCol w="2574158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F6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699960" y="1261700"/>
            <a:ext cx="1512000" cy="9720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43441" y="1823340"/>
            <a:ext cx="2696461" cy="2196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1b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Prior failure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to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3511342" y="3808254"/>
            <a:ext cx="5524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Randomisation stratified on response to prior PEG-IFN + RBV (null responders, partial responders or relapsers)</a:t>
            </a:r>
            <a:endParaRPr lang="en-US" sz="1400" baseline="300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23" name="AutoShape 60"/>
          <p:cNvCxnSpPr>
            <a:cxnSpLocks noChangeShapeType="1"/>
          </p:cNvCxnSpPr>
          <p:nvPr/>
        </p:nvCxnSpPr>
        <p:spPr bwMode="auto">
          <a:xfrm rot="10800000" flipH="1" flipV="1">
            <a:off x="4528060" y="2612934"/>
            <a:ext cx="1587" cy="647996"/>
          </a:xfrm>
          <a:prstGeom prst="bentConnector3">
            <a:avLst>
              <a:gd name="adj1" fmla="val -48000000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821617" y="2925155"/>
            <a:ext cx="95790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112408" y="1935773"/>
            <a:ext cx="0" cy="183733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824270" y="139494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7112408" y="2592041"/>
            <a:ext cx="176430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7112408" y="3235987"/>
            <a:ext cx="176430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32892" y="2730692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507" y="4024510"/>
            <a:ext cx="3158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** Metavir ≤ F3 or Ishak ≤ 4 or fibroscan &lt; 9.6 kPa or FibroTest ≤ 0.72 + APRI ≤ 2 </a:t>
            </a:r>
            <a:endParaRPr lang="en-US" sz="1200">
              <a:latin typeface="+mn-lt"/>
            </a:endParaRP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3820149" y="2253015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91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3819898" y="291584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95</a:t>
            </a: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ZoneTexte 69"/>
          <p:cNvSpPr txBox="1">
            <a:spLocks noChangeArrowheads="1"/>
          </p:cNvSpPr>
          <p:nvPr/>
        </p:nvSpPr>
        <p:spPr bwMode="auto">
          <a:xfrm>
            <a:off x="5589899" y="6565900"/>
            <a:ext cx="35461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Andreone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2014;147:359-65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1b</a:t>
            </a:r>
            <a:endParaRPr lang="fr-FR" sz="2800" dirty="0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9" name="Espace réservé du contenu 2"/>
          <p:cNvSpPr>
            <a:spLocks/>
          </p:cNvSpPr>
          <p:nvPr/>
        </p:nvSpPr>
        <p:spPr bwMode="auto">
          <a:xfrm>
            <a:off x="225620" y="5355286"/>
            <a:ext cx="898207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buClr>
                <a:srgbClr val="0070C0"/>
              </a:buClr>
              <a:buFont typeface="Arial" charset="0"/>
              <a:buChar char="–"/>
            </a:pPr>
            <a:r>
              <a:rPr lang="en-US" sz="1500" dirty="0" smtClean="0"/>
              <a:t>SVR</a:t>
            </a:r>
            <a:r>
              <a:rPr lang="en-US" sz="1500" baseline="-25000" dirty="0" smtClean="0"/>
              <a:t>12</a:t>
            </a:r>
            <a:r>
              <a:rPr lang="en-US" sz="1500" dirty="0" smtClean="0"/>
              <a:t> </a:t>
            </a:r>
            <a:r>
              <a:rPr lang="en-US" sz="1500" dirty="0"/>
              <a:t>(HCV RNA &lt; 25 IU</a:t>
            </a:r>
            <a:r>
              <a:rPr lang="en-US" sz="1500" dirty="0" smtClean="0"/>
              <a:t>/ml) </a:t>
            </a:r>
            <a:r>
              <a:rPr lang="en-US" sz="1500" dirty="0"/>
              <a:t>by intention to treat analysis : non inferiority of both groups to historical SVR</a:t>
            </a:r>
            <a:r>
              <a:rPr lang="en-US" sz="1500" baseline="-25000" dirty="0"/>
              <a:t>12</a:t>
            </a:r>
            <a:r>
              <a:rPr lang="en-US" sz="1500" dirty="0"/>
              <a:t> of </a:t>
            </a:r>
            <a:r>
              <a:rPr lang="en-US" sz="1500" dirty="0" err="1"/>
              <a:t>telaprevir</a:t>
            </a:r>
            <a:r>
              <a:rPr lang="en-US" sz="1500" dirty="0"/>
              <a:t> + PEG-IFN + RBV (lower limit of the 95% CI &gt; upper limit of the CI for the historical rate minus a 10.5% </a:t>
            </a:r>
            <a:r>
              <a:rPr lang="en-US" sz="1500" dirty="0" err="1"/>
              <a:t>noninferiority</a:t>
            </a:r>
            <a:r>
              <a:rPr lang="en-US" sz="1500" dirty="0"/>
              <a:t> margin (64%))</a:t>
            </a:r>
          </a:p>
        </p:txBody>
      </p:sp>
      <p:sp>
        <p:nvSpPr>
          <p:cNvPr id="41" name="Espace réservé du contenu 2"/>
          <p:cNvSpPr>
            <a:spLocks/>
          </p:cNvSpPr>
          <p:nvPr/>
        </p:nvSpPr>
        <p:spPr bwMode="auto">
          <a:xfrm>
            <a:off x="225620" y="4479253"/>
            <a:ext cx="8982075" cy="90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 defTabSz="914400">
              <a:buClr>
                <a:srgbClr val="0070C0"/>
              </a:buClr>
              <a:buFont typeface="Arial" charset="0"/>
              <a:buChar char="–"/>
            </a:pPr>
            <a:r>
              <a:rPr lang="en-US" sz="1500" dirty="0" smtClean="0"/>
              <a:t>Co-formulated </a:t>
            </a:r>
            <a:r>
              <a:rPr lang="en-US" sz="1500" dirty="0" err="1"/>
              <a:t>ombitasvir</a:t>
            </a:r>
            <a:r>
              <a:rPr lang="en-US" sz="1500" dirty="0"/>
              <a:t> (OBV)/</a:t>
            </a:r>
            <a:r>
              <a:rPr lang="en-US" sz="1500" dirty="0" err="1"/>
              <a:t>paritaprevir</a:t>
            </a:r>
            <a:r>
              <a:rPr lang="en-US" sz="1500" dirty="0"/>
              <a:t> (PTV)/</a:t>
            </a:r>
            <a:r>
              <a:rPr lang="en-US" sz="1500" dirty="0" err="1"/>
              <a:t>rironavir</a:t>
            </a:r>
            <a:r>
              <a:rPr lang="en-US" sz="1500" dirty="0"/>
              <a:t> (r) : 25/150/100 mg </a:t>
            </a:r>
            <a:r>
              <a:rPr lang="en-US" sz="1500" dirty="0" err="1"/>
              <a:t>qd</a:t>
            </a:r>
            <a:r>
              <a:rPr lang="en-US" sz="1500" dirty="0"/>
              <a:t> = 2 tablets</a:t>
            </a:r>
          </a:p>
          <a:p>
            <a:pPr marL="800100" lvl="1" indent="-342900" defTabSz="914400">
              <a:buClr>
                <a:srgbClr val="0070C0"/>
              </a:buClr>
              <a:buFont typeface="Arial" charset="0"/>
              <a:buChar char="–"/>
            </a:pPr>
            <a:r>
              <a:rPr lang="en-US" sz="1500" dirty="0" err="1"/>
              <a:t>Dasabuvir</a:t>
            </a:r>
            <a:r>
              <a:rPr lang="en-US" sz="1500" dirty="0"/>
              <a:t> </a:t>
            </a:r>
            <a:r>
              <a:rPr lang="en-US" sz="1500" dirty="0" smtClean="0"/>
              <a:t>(DSV) </a:t>
            </a:r>
            <a:r>
              <a:rPr lang="en-US" sz="1500" dirty="0"/>
              <a:t>: 250 mg bid</a:t>
            </a:r>
          </a:p>
          <a:p>
            <a:pPr marL="800100" lvl="1" indent="-342900" defTabSz="914400">
              <a:buClr>
                <a:srgbClr val="0070C0"/>
              </a:buClr>
              <a:buFont typeface="Arial" charset="0"/>
              <a:buChar char="–"/>
            </a:pPr>
            <a:r>
              <a:rPr lang="en-US" sz="1500" dirty="0"/>
              <a:t>RBV : 1000 or 1200 mg/day (bid dosing) according to body weight (&lt; or ≥ 75 kg)</a:t>
            </a:r>
          </a:p>
        </p:txBody>
      </p:sp>
    </p:spTree>
    <p:extLst>
      <p:ext uri="{BB962C8B-B14F-4D97-AF65-F5344CB8AC3E}">
        <p14:creationId xmlns:p14="http://schemas.microsoft.com/office/powerpoint/2010/main" val="426098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1b</a:t>
            </a:r>
            <a:endParaRPr lang="fr-FR" sz="2800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983035"/>
              </p:ext>
            </p:extLst>
          </p:nvPr>
        </p:nvGraphicFramePr>
        <p:xfrm>
          <a:off x="344736" y="1642467"/>
          <a:ext cx="8460790" cy="4817143"/>
        </p:xfrm>
        <a:graphic>
          <a:graphicData uri="http://schemas.openxmlformats.org/drawingml/2006/table">
            <a:tbl>
              <a:tblPr/>
              <a:tblGrid>
                <a:gridCol w="4848914"/>
                <a:gridCol w="1838974"/>
                <a:gridCol w="1772902"/>
              </a:tblGrid>
              <a:tr h="93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91</a:t>
                      </a: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95</a:t>
                      </a: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F6"/>
                    </a:solidFill>
                  </a:tcPr>
                </a:tc>
              </a:tr>
              <a:tr h="283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3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3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fibrosis score : F0-F1 / F2 / F3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70% / 14% / 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64% / 22% / 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3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0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Previous PEG-IFN + RBV failure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/ Partial response / 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 / 29 % 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37% / 28% / 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77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Not included in the ITT population,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(non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coformulated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 OBV/PTV/r and/or genotype non-1b)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0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Early discontinuation,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0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Completed evaluation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85/88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91/91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336040"/>
            <a:ext cx="7162800" cy="33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 and patient disposition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589899" y="6565900"/>
            <a:ext cx="35461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Andreone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2014;147:359-65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45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1455906" y="1189673"/>
            <a:ext cx="621952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9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IU/ml), % (95% CI)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1291664" y="3055620"/>
            <a:ext cx="428400" cy="2651004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548941" y="4933905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548941" y="4241755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449554" y="2860630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548941" y="3551192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75</a:t>
            </a: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815975" y="5041626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815975" y="4351064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815975" y="2966764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815975" y="3657326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906464" y="2957239"/>
            <a:ext cx="0" cy="276455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978316" y="2408241"/>
            <a:ext cx="105509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96.6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(92.8-100)</a:t>
            </a:r>
            <a:endParaRPr lang="en-GB" sz="16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6" name="Rectangle 145"/>
          <p:cNvSpPr>
            <a:spLocks noChangeArrowheads="1"/>
          </p:cNvSpPr>
          <p:nvPr/>
        </p:nvSpPr>
        <p:spPr bwMode="auto">
          <a:xfrm>
            <a:off x="2069246" y="2304055"/>
            <a:ext cx="105509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100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(95.9-100)</a:t>
            </a:r>
            <a:endParaRPr lang="en-GB" sz="16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477838" y="2559389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238628" name="Rectangle 151"/>
          <p:cNvSpPr>
            <a:spLocks noChangeArrowheads="1"/>
          </p:cNvSpPr>
          <p:nvPr/>
        </p:nvSpPr>
        <p:spPr bwMode="auto">
          <a:xfrm>
            <a:off x="2382594" y="2971800"/>
            <a:ext cx="428400" cy="2734824"/>
          </a:xfrm>
          <a:prstGeom prst="rect">
            <a:avLst/>
          </a:prstGeom>
          <a:solidFill>
            <a:srgbClr val="FF8EF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3135671" y="2422571"/>
            <a:ext cx="1846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sz="1400" b="1" dirty="0">
              <a:solidFill>
                <a:srgbClr val="800080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815975" y="5721794"/>
            <a:ext cx="216891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7" name="Groupe 36"/>
          <p:cNvGrpSpPr/>
          <p:nvPr/>
        </p:nvGrpSpPr>
        <p:grpSpPr>
          <a:xfrm>
            <a:off x="633335" y="1758058"/>
            <a:ext cx="2498505" cy="613834"/>
            <a:chOff x="312489" y="1758058"/>
            <a:chExt cx="2498505" cy="613834"/>
          </a:xfrm>
        </p:grpSpPr>
        <p:sp>
          <p:nvSpPr>
            <p:cNvPr id="238637" name="AutoShape 165"/>
            <p:cNvSpPr>
              <a:spLocks noChangeArrowheads="1"/>
            </p:cNvSpPr>
            <p:nvPr/>
          </p:nvSpPr>
          <p:spPr bwMode="auto">
            <a:xfrm>
              <a:off x="312489" y="1759353"/>
              <a:ext cx="2498505" cy="6074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422027" y="1857778"/>
              <a:ext cx="177800" cy="144462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9" name="Rectangle 4"/>
            <p:cNvSpPr>
              <a:spLocks noChangeArrowheads="1"/>
            </p:cNvSpPr>
            <p:nvPr/>
          </p:nvSpPr>
          <p:spPr bwMode="auto">
            <a:xfrm>
              <a:off x="422027" y="2122890"/>
              <a:ext cx="177800" cy="144463"/>
            </a:xfrm>
            <a:prstGeom prst="rect">
              <a:avLst/>
            </a:prstGeom>
            <a:solidFill>
              <a:srgbClr val="FF8EF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568471" y="1758058"/>
              <a:ext cx="2203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OBV/PTV/r + </a:t>
              </a:r>
              <a:r>
                <a:rPr lang="en-GB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en-GB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+ RBV</a:t>
              </a:r>
              <a:endParaRPr lang="en-GB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1" name="ZoneTexte 85"/>
            <p:cNvSpPr txBox="1">
              <a:spLocks noChangeArrowheads="1"/>
            </p:cNvSpPr>
            <p:nvPr/>
          </p:nvSpPr>
          <p:spPr bwMode="auto">
            <a:xfrm>
              <a:off x="568471" y="2033338"/>
              <a:ext cx="16585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OBV/PTV/r + </a:t>
              </a:r>
              <a:r>
                <a:rPr lang="en-GB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DSV</a:t>
              </a:r>
              <a:endParaRPr lang="en-GB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9" name="ZoneTexte 78"/>
          <p:cNvSpPr txBox="1"/>
          <p:nvPr/>
        </p:nvSpPr>
        <p:spPr>
          <a:xfrm>
            <a:off x="920171" y="540906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</a:t>
            </a:r>
            <a:endParaRPr lang="fr-FR" sz="1400" dirty="0"/>
          </a:p>
        </p:txBody>
      </p:sp>
      <p:sp>
        <p:nvSpPr>
          <p:cNvPr id="80" name="ZoneTexte 79"/>
          <p:cNvSpPr txBox="1"/>
          <p:nvPr/>
        </p:nvSpPr>
        <p:spPr>
          <a:xfrm>
            <a:off x="1313682" y="5409064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88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2404612" y="5409064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91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661767" y="5640336"/>
            <a:ext cx="38706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ts val="60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No viral </a:t>
            </a:r>
            <a:r>
              <a:rPr lang="fr-FR" sz="20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breakthrough</a:t>
            </a:r>
            <a:r>
              <a:rPr lang="fr-FR" sz="20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no relapse </a:t>
            </a:r>
          </a:p>
        </p:txBody>
      </p:sp>
      <p:sp>
        <p:nvSpPr>
          <p:cNvPr id="114" name="ZoneTexte 113"/>
          <p:cNvSpPr txBox="1"/>
          <p:nvPr/>
        </p:nvSpPr>
        <p:spPr>
          <a:xfrm>
            <a:off x="670237" y="5741850"/>
            <a:ext cx="2277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smtClean="0"/>
              <a:t>Adjusted difference : 3.4%</a:t>
            </a:r>
          </a:p>
          <a:p>
            <a:pPr algn="ctr"/>
            <a:r>
              <a:rPr lang="en-US" sz="1400" smtClean="0"/>
              <a:t>(95% CI: - 0.4 to 7.2)</a:t>
            </a:r>
            <a:endParaRPr lang="en-US" sz="1400"/>
          </a:p>
        </p:txBody>
      </p:sp>
      <p:sp>
        <p:nvSpPr>
          <p:cNvPr id="36" name="ZoneTexte 35"/>
          <p:cNvSpPr txBox="1"/>
          <p:nvPr/>
        </p:nvSpPr>
        <p:spPr>
          <a:xfrm>
            <a:off x="230909" y="6165304"/>
            <a:ext cx="876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smtClean="0"/>
              <a:t>Both groups were noninferior and superior to the historical SVR</a:t>
            </a:r>
            <a:r>
              <a:rPr lang="en-US" sz="1500" baseline="-25000" smtClean="0"/>
              <a:t>12</a:t>
            </a:r>
            <a:r>
              <a:rPr lang="en-US" sz="1500" smtClean="0"/>
              <a:t> with TVR + PEG-IFN + RBV</a:t>
            </a:r>
            <a:endParaRPr lang="en-US" sz="150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06888"/>
              </p:ext>
            </p:extLst>
          </p:nvPr>
        </p:nvGraphicFramePr>
        <p:xfrm>
          <a:off x="4588755" y="2607920"/>
          <a:ext cx="4016696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9663"/>
                <a:gridCol w="1347033"/>
              </a:tblGrid>
              <a:tr h="18427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FFFFFF"/>
                          </a:solidFill>
                          <a:latin typeface="Calibri" pitchFamily="34" charset="0"/>
                        </a:rPr>
                        <a:t>SVR</a:t>
                      </a:r>
                      <a:r>
                        <a:rPr lang="en-US" sz="1600" b="1" baseline="-25000" noProof="0" dirty="0" smtClean="0">
                          <a:solidFill>
                            <a:srgbClr val="FFFFFF"/>
                          </a:solidFill>
                          <a:latin typeface="Calibri" pitchFamily="34" charset="0"/>
                        </a:rPr>
                        <a:t>12</a:t>
                      </a:r>
                      <a:endParaRPr lang="en-US" sz="1600" b="1" baseline="-25000" noProof="0" dirty="0">
                        <a:solidFill>
                          <a:srgbClr val="FFFFF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Previous non response</a:t>
                      </a:r>
                    </a:p>
                    <a:p>
                      <a:pPr lvl="1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  <a:p>
                      <a:pPr lvl="1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Partial response</a:t>
                      </a:r>
                    </a:p>
                    <a:p>
                      <a:pPr lvl="1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Null response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 smtClean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96.0%</a:t>
                      </a: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93.5%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IL28B</a:t>
                      </a:r>
                    </a:p>
                    <a:p>
                      <a:pPr lvl="1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CC</a:t>
                      </a:r>
                    </a:p>
                    <a:p>
                      <a:pPr lvl="1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CT</a:t>
                      </a:r>
                    </a:p>
                    <a:p>
                      <a:pPr lvl="1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TT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 smtClean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96.4%</a:t>
                      </a: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95.8%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Sex</a:t>
                      </a:r>
                    </a:p>
                    <a:p>
                      <a:pPr lvl="1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Male</a:t>
                      </a:r>
                    </a:p>
                    <a:p>
                      <a:pPr lvl="1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Female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 smtClean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95.3%</a:t>
                      </a: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97.8%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837166" y="1844824"/>
            <a:ext cx="3519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SVR</a:t>
            </a:r>
            <a:r>
              <a:rPr lang="fr-FR" b="1" baseline="-25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12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with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OBV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</a:rPr>
              <a:t>/PTV/r +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DSV 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</a:rPr>
              <a:t>+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RBV</a:t>
            </a:r>
          </a:p>
          <a:p>
            <a:pPr algn="ctr"/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</a:rPr>
              <a:t>i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n the </a:t>
            </a:r>
            <a:r>
              <a:rPr lang="fr-FR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different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sub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-populations</a:t>
            </a:r>
            <a:endParaRPr lang="fr-FR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69"/>
          <p:cNvSpPr txBox="1">
            <a:spLocks noChangeArrowheads="1"/>
          </p:cNvSpPr>
          <p:nvPr/>
        </p:nvSpPr>
        <p:spPr bwMode="auto">
          <a:xfrm>
            <a:off x="5589899" y="6565900"/>
            <a:ext cx="35461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Andreone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2014;147:359-65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1b</a:t>
            </a:r>
            <a:endParaRPr lang="fr-FR" sz="2800" dirty="0"/>
          </a:p>
        </p:txBody>
      </p:sp>
      <p:sp>
        <p:nvSpPr>
          <p:cNvPr id="35" name="Rectangle 135"/>
          <p:cNvSpPr>
            <a:spLocks noChangeArrowheads="1"/>
          </p:cNvSpPr>
          <p:nvPr/>
        </p:nvSpPr>
        <p:spPr bwMode="auto">
          <a:xfrm>
            <a:off x="638938" y="5589820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ea typeface="Arial" pitchFamily="-1" charset="0"/>
                <a:cs typeface="Arial" pitchFamily="-1" charset="0"/>
              </a:rPr>
              <a:t>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86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1b</a:t>
            </a:r>
            <a:endParaRPr lang="fr-FR" sz="2800" dirty="0"/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282831"/>
              </p:ext>
            </p:extLst>
          </p:nvPr>
        </p:nvGraphicFramePr>
        <p:xfrm>
          <a:off x="368641" y="1712746"/>
          <a:ext cx="8406062" cy="4524566"/>
        </p:xfrm>
        <a:graphic>
          <a:graphicData uri="http://schemas.openxmlformats.org/drawingml/2006/table">
            <a:tbl>
              <a:tblPr/>
              <a:tblGrid>
                <a:gridCol w="3601999"/>
                <a:gridCol w="2226384"/>
                <a:gridCol w="1759428"/>
                <a:gridCol w="818251"/>
              </a:tblGrid>
              <a:tr h="563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91</a:t>
                      </a: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95</a:t>
                      </a: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0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&gt; 10% in any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0.008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 increase &gt; 3 x ULN</a:t>
                      </a: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0.003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5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0.017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863" marR="8686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589899" y="6565900"/>
            <a:ext cx="35461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Andreone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2014;147:359-65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870364" y="1198817"/>
            <a:ext cx="339060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960"/>
              </a:lnSpc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</a:p>
        </p:txBody>
      </p:sp>
    </p:spTree>
    <p:extLst>
      <p:ext uri="{BB962C8B-B14F-4D97-AF65-F5344CB8AC3E}">
        <p14:creationId xmlns:p14="http://schemas.microsoft.com/office/powerpoint/2010/main" val="289687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1b</a:t>
            </a:r>
            <a:endParaRPr lang="fr-FR" sz="2800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331802"/>
            <a:ext cx="8352730" cy="4977517"/>
          </a:xfrm>
        </p:spPr>
        <p:txBody>
          <a:bodyPr/>
          <a:lstStyle/>
          <a:p>
            <a:pPr>
              <a:spcBef>
                <a:spcPts val="302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800" b="1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2000" dirty="0"/>
              <a:t>The </a:t>
            </a:r>
            <a:r>
              <a:rPr lang="en-US" sz="2000" dirty="0" smtClean="0"/>
              <a:t>ITT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</a:t>
            </a:r>
            <a:r>
              <a:rPr lang="en-US" sz="2000" dirty="0"/>
              <a:t>rates </a:t>
            </a:r>
            <a:r>
              <a:rPr lang="en-US" sz="2000" dirty="0" smtClean="0"/>
              <a:t>in genotype 1b HCV infected patients </a:t>
            </a:r>
            <a:r>
              <a:rPr lang="en-US" sz="2000" dirty="0"/>
              <a:t>receiving the 12-week regimen of </a:t>
            </a:r>
            <a:r>
              <a:rPr lang="en-US" sz="2000" dirty="0" smtClean="0"/>
              <a:t>OBV/PTV/r + </a:t>
            </a:r>
            <a:r>
              <a:rPr lang="en-US" sz="2000" dirty="0" smtClean="0"/>
              <a:t>DSV </a:t>
            </a:r>
            <a:r>
              <a:rPr lang="en-US" sz="2000" dirty="0" smtClean="0"/>
              <a:t>with or without RBV (96.6</a:t>
            </a:r>
            <a:r>
              <a:rPr lang="en-US" sz="2000" dirty="0"/>
              <a:t>%–100</a:t>
            </a:r>
            <a:r>
              <a:rPr lang="en-US" sz="2000" dirty="0" smtClean="0"/>
              <a:t>%, respectively) </a:t>
            </a:r>
            <a:r>
              <a:rPr lang="en-US" sz="2000" dirty="0"/>
              <a:t>were superior to the historical rate </a:t>
            </a:r>
            <a:r>
              <a:rPr lang="en-US" sz="2000" dirty="0" smtClean="0"/>
              <a:t>of </a:t>
            </a:r>
            <a:r>
              <a:rPr lang="en-US" sz="2000" dirty="0" err="1" smtClean="0"/>
              <a:t>telaprevir</a:t>
            </a:r>
            <a:r>
              <a:rPr lang="en-US" sz="2000" dirty="0" smtClean="0"/>
              <a:t> + PEG-IFN + RBV</a:t>
            </a:r>
          </a:p>
          <a:p>
            <a:pPr lvl="2">
              <a:spcBef>
                <a:spcPts val="302"/>
              </a:spcBef>
            </a:pPr>
            <a:r>
              <a:rPr lang="en-US" sz="1800" dirty="0" smtClean="0"/>
              <a:t>No benefit of addition of RBV, with significantly more adverse events, bilirubin increase and anemia</a:t>
            </a:r>
          </a:p>
          <a:p>
            <a:pPr lvl="1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Adverse events in both groups of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12-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week regimens were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generally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mild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and manageable. </a:t>
            </a:r>
            <a:endParaRPr lang="en-US" sz="20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Overall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only 2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(1.1%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)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patients discontinued treatment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because of adverse events,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and the 5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serious adverse events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reported in 4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patients were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considered to be unrelated to study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drug</a:t>
            </a:r>
          </a:p>
          <a:p>
            <a:pPr lvl="1">
              <a:spcBef>
                <a:spcPts val="302"/>
              </a:spcBef>
            </a:pPr>
            <a:r>
              <a:rPr lang="fr-FR" sz="2000" dirty="0">
                <a:latin typeface=""/>
              </a:rPr>
              <a:t>L</a:t>
            </a:r>
            <a:r>
              <a:rPr lang="fr-FR" sz="2000" dirty="0" smtClean="0">
                <a:latin typeface=""/>
              </a:rPr>
              <a:t>imitations</a:t>
            </a:r>
            <a:endParaRPr lang="fr-FR" sz="2000" dirty="0">
              <a:latin typeface=""/>
            </a:endParaRPr>
          </a:p>
          <a:p>
            <a:pPr lvl="2"/>
            <a:r>
              <a:rPr lang="fr-FR" sz="1800" dirty="0" smtClean="0">
                <a:latin typeface=""/>
              </a:rPr>
              <a:t>open</a:t>
            </a:r>
            <a:r>
              <a:rPr lang="fr-FR" sz="1800" dirty="0">
                <a:latin typeface=""/>
              </a:rPr>
              <a:t>-label </a:t>
            </a:r>
            <a:r>
              <a:rPr lang="fr-FR" sz="1800" dirty="0" err="1">
                <a:latin typeface=""/>
              </a:rPr>
              <a:t>study</a:t>
            </a:r>
            <a:r>
              <a:rPr lang="fr-FR" sz="1800" dirty="0">
                <a:latin typeface=""/>
              </a:rPr>
              <a:t> </a:t>
            </a:r>
            <a:r>
              <a:rPr lang="fr-FR" sz="1800" dirty="0" smtClean="0">
                <a:latin typeface=""/>
              </a:rPr>
              <a:t>design </a:t>
            </a:r>
          </a:p>
          <a:p>
            <a:pPr lvl="2"/>
            <a:r>
              <a:rPr lang="fr-FR" sz="1800" dirty="0" smtClean="0">
                <a:latin typeface=""/>
              </a:rPr>
              <a:t>exclusion of patients </a:t>
            </a:r>
            <a:r>
              <a:rPr lang="fr-FR" sz="1800" dirty="0" err="1">
                <a:latin typeface=""/>
              </a:rPr>
              <a:t>with</a:t>
            </a:r>
            <a:r>
              <a:rPr lang="fr-FR" sz="1800" dirty="0">
                <a:latin typeface=""/>
              </a:rPr>
              <a:t> </a:t>
            </a:r>
            <a:r>
              <a:rPr lang="fr-FR" sz="1800" dirty="0" err="1">
                <a:latin typeface=""/>
              </a:rPr>
              <a:t>cirrhosis</a:t>
            </a:r>
            <a:r>
              <a:rPr lang="fr-FR" sz="1800" dirty="0">
                <a:latin typeface=""/>
              </a:rPr>
              <a:t>, </a:t>
            </a:r>
            <a:r>
              <a:rPr lang="fr-FR" sz="1800" dirty="0" smtClean="0">
                <a:latin typeface=""/>
              </a:rPr>
              <a:t>HBV </a:t>
            </a:r>
            <a:r>
              <a:rPr lang="fr-FR" sz="1800" dirty="0">
                <a:latin typeface=""/>
              </a:rPr>
              <a:t>or </a:t>
            </a:r>
            <a:r>
              <a:rPr lang="fr-FR" sz="1800" dirty="0" smtClean="0">
                <a:latin typeface=""/>
              </a:rPr>
              <a:t>HIV </a:t>
            </a:r>
            <a:r>
              <a:rPr lang="fr-FR" sz="1800" dirty="0" err="1" smtClean="0">
                <a:latin typeface=""/>
              </a:rPr>
              <a:t>co</a:t>
            </a:r>
            <a:r>
              <a:rPr lang="fr-FR" sz="1800" dirty="0" err="1">
                <a:latin typeface=""/>
              </a:rPr>
              <a:t>-</a:t>
            </a:r>
            <a:r>
              <a:rPr lang="fr-FR" sz="1800" dirty="0" err="1" smtClean="0">
                <a:latin typeface=""/>
              </a:rPr>
              <a:t>infection</a:t>
            </a:r>
            <a:endParaRPr lang="en-US" sz="1800" dirty="0" smtClean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589899" y="6565900"/>
            <a:ext cx="35461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Andreone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2014;147:359-65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3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3113</TotalTime>
  <Words>770</Words>
  <Application>Microsoft Office PowerPoint</Application>
  <PresentationFormat>Affichage à l'écran (4:3)</PresentationFormat>
  <Paragraphs>190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2015 </vt:lpstr>
      <vt:lpstr>PEARL II Study: ombitasvir/paritaprevir/ritonavir + dasabuvir + ribavirin for HCV genotype 1b</vt:lpstr>
      <vt:lpstr>PEARL II Study: ombitasvir/paritaprevir/ritonavir + dasabuvir + ribavirin for HCV genotype 1b</vt:lpstr>
      <vt:lpstr>PEARL II Study: ombitasvir/paritaprevir/ritonavir + dasabuvir + ribavirin for HCV genotype 1b</vt:lpstr>
      <vt:lpstr>PEARL II Study: ombitasvir/paritaprevir/ritonavir + dasabuvir + ribavirin for HCV genotype 1b</vt:lpstr>
      <vt:lpstr>PEARL II Study: ombitasvir/paritaprevir/ritonavir + dasabuvir + ribavirin for HCV genotype 1b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Ludo</cp:lastModifiedBy>
  <cp:revision>143</cp:revision>
  <dcterms:created xsi:type="dcterms:W3CDTF">2015-05-23T16:11:26Z</dcterms:created>
  <dcterms:modified xsi:type="dcterms:W3CDTF">2015-09-22T12:51:56Z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C8A09A22-0F96-4D48-9EC1-4051800E5864</vt:lpwstr>
  </property>
  <property fmtid="{D5CDD505-2E9C-101B-9397-08002B2CF9AE}" pid="3" name="ArticulatePath">
    <vt:lpwstr>pearl-ii</vt:lpwstr>
  </property>
</Properties>
</file>