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9" r:id="rId2"/>
    <p:sldId id="310" r:id="rId3"/>
    <p:sldId id="319" r:id="rId4"/>
    <p:sldId id="312" r:id="rId5"/>
    <p:sldId id="313" r:id="rId6"/>
    <p:sldId id="314" r:id="rId7"/>
    <p:sldId id="315" r:id="rId8"/>
    <p:sldId id="316" r:id="rId9"/>
    <p:sldId id="317" r:id="rId10"/>
    <p:sldId id="318" r:id="rId11"/>
  </p:sldIdLst>
  <p:sldSz cx="9144000" cy="6858000" type="screen4x3"/>
  <p:notesSz cx="6858000" cy="9144000"/>
  <p:custDataLst>
    <p:tags r:id="rId13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66"/>
    <a:srgbClr val="0000CC"/>
    <a:srgbClr val="00FFFF"/>
    <a:srgbClr val="CCFFCC"/>
    <a:srgbClr val="99FFCC"/>
    <a:srgbClr val="00FF00"/>
    <a:srgbClr val="DDDDDD"/>
    <a:srgbClr val="00B2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176" autoAdjust="0"/>
    <p:restoredTop sz="99515" autoAdjust="0"/>
  </p:normalViewPr>
  <p:slideViewPr>
    <p:cSldViewPr>
      <p:cViewPr varScale="1">
        <p:scale>
          <a:sx n="113" d="100"/>
          <a:sy n="113" d="100"/>
        </p:scale>
        <p:origin x="-2370" y="-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432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134172" y="2499767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76969"/>
              </p:ext>
            </p:extLst>
          </p:nvPr>
        </p:nvGraphicFramePr>
        <p:xfrm>
          <a:off x="4461396" y="2408727"/>
          <a:ext cx="1724990" cy="535813"/>
        </p:xfrm>
        <a:graphic>
          <a:graphicData uri="http://schemas.openxmlformats.org/drawingml/2006/table">
            <a:tbl>
              <a:tblPr/>
              <a:tblGrid>
                <a:gridCol w="172499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4461397" y="3275020"/>
          <a:ext cx="1724989" cy="535813"/>
        </p:xfrm>
        <a:graphic>
          <a:graphicData uri="http://schemas.openxmlformats.org/drawingml/2006/table">
            <a:tbl>
              <a:tblPr/>
              <a:tblGrid>
                <a:gridCol w="1724989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563466" y="1261701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Partial blind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74085" y="2133064"/>
            <a:ext cx="2652455" cy="187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1 </a:t>
            </a:r>
            <a:endParaRPr lang="en-US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316264" y="4206754"/>
            <a:ext cx="55247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1:2 if genotype 1a (PEARL-IV) 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1:1 if genotype 1b (PEARL-III), stratified on IL-28B (CC or non-CC)</a:t>
            </a:r>
            <a:endParaRPr lang="en-US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413136" y="2673016"/>
            <a:ext cx="1587" cy="899999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821617" y="3140968"/>
            <a:ext cx="82999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526343" y="1907761"/>
            <a:ext cx="0" cy="166525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186386" y="1804386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5898248" y="13872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7219384" y="13872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4" name="Line 172"/>
          <p:cNvSpPr>
            <a:spLocks noChangeShapeType="1"/>
          </p:cNvSpPr>
          <p:nvPr/>
        </p:nvSpPr>
        <p:spPr bwMode="auto">
          <a:xfrm>
            <a:off x="8653299" y="1956785"/>
            <a:ext cx="0" cy="154422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5" name="Oval 110"/>
          <p:cNvSpPr>
            <a:spLocks noChangeArrowheads="1"/>
          </p:cNvSpPr>
          <p:nvPr/>
        </p:nvSpPr>
        <p:spPr bwMode="auto">
          <a:xfrm>
            <a:off x="8346340" y="13872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W60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6186386" y="2646786"/>
            <a:ext cx="25147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186386" y="3542300"/>
            <a:ext cx="25147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130788" y="3687227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SVR</a:t>
            </a:r>
            <a:r>
              <a:rPr lang="en-US" sz="1600" b="1" baseline="-25000" dirty="0" smtClean="0">
                <a:latin typeface="Calibri" pitchFamily="34" charset="0"/>
              </a:rPr>
              <a:t>12</a:t>
            </a:r>
            <a:endParaRPr lang="en-US" sz="1600" b="1" baseline="-25000" dirty="0">
              <a:latin typeface="Calibri" pitchFamily="34" charset="0"/>
            </a:endParaRPr>
          </a:p>
        </p:txBody>
      </p:sp>
      <p:sp>
        <p:nvSpPr>
          <p:cNvPr id="34" name="AutoShape 162"/>
          <p:cNvSpPr>
            <a:spLocks noChangeArrowheads="1"/>
          </p:cNvSpPr>
          <p:nvPr/>
        </p:nvSpPr>
        <p:spPr bwMode="auto">
          <a:xfrm>
            <a:off x="1" y="6548004"/>
            <a:ext cx="118762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III &amp; IV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ZoneTexte 69"/>
          <p:cNvSpPr txBox="1">
            <a:spLocks noChangeArrowheads="1"/>
          </p:cNvSpPr>
          <p:nvPr/>
        </p:nvSpPr>
        <p:spPr bwMode="auto">
          <a:xfrm>
            <a:off x="6480144" y="6565900"/>
            <a:ext cx="26559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Ferenci P.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2014;370:1983-92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7" name="Espace réservé du contenu 2"/>
          <p:cNvSpPr>
            <a:spLocks/>
          </p:cNvSpPr>
          <p:nvPr/>
        </p:nvSpPr>
        <p:spPr bwMode="auto">
          <a:xfrm>
            <a:off x="225620" y="4869160"/>
            <a:ext cx="898207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  <a:latin typeface="Calibri" pitchFamily="-84" charset="0"/>
              </a:rPr>
              <a:t>Treatment regimens</a:t>
            </a: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US" sz="1500" dirty="0" smtClean="0"/>
              <a:t>Co-formulated </a:t>
            </a:r>
            <a:r>
              <a:rPr lang="en-US" sz="1500" dirty="0" err="1"/>
              <a:t>ombitasvir</a:t>
            </a:r>
            <a:r>
              <a:rPr lang="en-US" sz="1500" dirty="0"/>
              <a:t> (OBV)/</a:t>
            </a:r>
            <a:r>
              <a:rPr lang="en-US" sz="1500" dirty="0" err="1"/>
              <a:t>paritaprevir</a:t>
            </a:r>
            <a:r>
              <a:rPr lang="en-US" sz="1500" dirty="0"/>
              <a:t> (PTV)/</a:t>
            </a:r>
            <a:r>
              <a:rPr lang="en-US" sz="1500" dirty="0" err="1"/>
              <a:t>rironavir</a:t>
            </a:r>
            <a:r>
              <a:rPr lang="en-US" sz="1500" dirty="0"/>
              <a:t> (r) : 25/150/100 mg </a:t>
            </a:r>
            <a:r>
              <a:rPr lang="en-US" sz="1500" dirty="0" err="1"/>
              <a:t>qd</a:t>
            </a:r>
            <a:r>
              <a:rPr lang="en-US" sz="1500" dirty="0"/>
              <a:t> = 2 tablets</a:t>
            </a: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US" sz="1500" dirty="0" err="1"/>
              <a:t>Dasabuvir</a:t>
            </a:r>
            <a:r>
              <a:rPr lang="en-US" sz="1500" dirty="0"/>
              <a:t> </a:t>
            </a:r>
            <a:r>
              <a:rPr lang="en-US" sz="1500" dirty="0" smtClean="0"/>
              <a:t>(DSV) </a:t>
            </a:r>
            <a:r>
              <a:rPr lang="en-US" sz="1500" dirty="0"/>
              <a:t>: 250 mg bid</a:t>
            </a: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US" sz="1500" dirty="0"/>
              <a:t>RBV : 1000 or 1200 mg/day (bid dosing) according to body weight (&lt; or ≥ 75 kg</a:t>
            </a:r>
            <a:r>
              <a:rPr lang="en-US" sz="1500" dirty="0" smtClean="0"/>
              <a:t>)</a:t>
            </a:r>
            <a:endParaRPr lang="en-US" sz="1500" dirty="0"/>
          </a:p>
        </p:txBody>
      </p:sp>
      <p:sp>
        <p:nvSpPr>
          <p:cNvPr id="31" name="Titr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9034909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PEARL-III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and IV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Studies: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/ritonavir 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517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340768"/>
            <a:ext cx="8351838" cy="4824412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800" b="1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  <a:spcAft>
                <a:spcPts val="400"/>
              </a:spcAft>
            </a:pPr>
            <a:r>
              <a:rPr lang="en-US" sz="2000" dirty="0" smtClean="0"/>
              <a:t>After 12 weeks of treatment with </a:t>
            </a:r>
            <a:r>
              <a:rPr lang="en-US" sz="2000" dirty="0" err="1" smtClean="0"/>
              <a:t>ombitasvir</a:t>
            </a:r>
            <a:r>
              <a:rPr lang="en-US" sz="2000" dirty="0" smtClean="0"/>
              <a:t>/</a:t>
            </a:r>
            <a:r>
              <a:rPr lang="en-US" sz="2000" dirty="0" err="1" smtClean="0"/>
              <a:t>paritaprevir</a:t>
            </a:r>
            <a:r>
              <a:rPr lang="en-US" sz="2000" dirty="0" smtClean="0"/>
              <a:t>/ritonavir and </a:t>
            </a:r>
            <a:r>
              <a:rPr lang="en-US" sz="2000" dirty="0" err="1" smtClean="0"/>
              <a:t>dasabuvir</a:t>
            </a:r>
            <a:r>
              <a:rPr lang="en-US" sz="2000" dirty="0" smtClean="0"/>
              <a:t> with or without RBV,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90.2%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to 99.5% of previously untreated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patients</a:t>
            </a:r>
            <a:r>
              <a:rPr lang="en-US" sz="2000" dirty="0" smtClean="0"/>
              <a:t> with HCV genotype 1 infection and no cirrhosis had a SVR</a:t>
            </a:r>
            <a:r>
              <a:rPr lang="en-US" sz="2000" baseline="-25000" dirty="0" smtClean="0"/>
              <a:t>12</a:t>
            </a:r>
            <a:endParaRPr lang="en-US" sz="2000" dirty="0" smtClean="0"/>
          </a:p>
          <a:p>
            <a:pPr lvl="1">
              <a:spcBef>
                <a:spcPts val="302"/>
              </a:spcBef>
            </a:pPr>
            <a:r>
              <a:rPr lang="en-US" sz="2000" dirty="0" smtClean="0"/>
              <a:t>Response rates in all treatment groups were superior to the historical response rate with a PEG-IFN-containing </a:t>
            </a:r>
            <a:r>
              <a:rPr lang="en-US" sz="2000" dirty="0" err="1" smtClean="0"/>
              <a:t>telaprevir</a:t>
            </a:r>
            <a:r>
              <a:rPr lang="en-US" sz="2000" dirty="0" smtClean="0"/>
              <a:t>-based regimen</a:t>
            </a:r>
          </a:p>
          <a:p>
            <a:pPr lvl="2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 genotype 1b, </a:t>
            </a:r>
            <a:r>
              <a:rPr lang="en-US" sz="1800" dirty="0" smtClean="0"/>
              <a:t>SVR</a:t>
            </a:r>
            <a:r>
              <a:rPr lang="en-US" sz="1800" baseline="-25000" dirty="0" smtClean="0"/>
              <a:t>12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was &gt; 99% with or without RBV</a:t>
            </a:r>
          </a:p>
          <a:p>
            <a:pPr lvl="2">
              <a:spcBef>
                <a:spcPts val="302"/>
              </a:spcBef>
              <a:spcAft>
                <a:spcPts val="400"/>
              </a:spcAft>
            </a:pPr>
            <a:r>
              <a:rPr lang="en-US" sz="1800" dirty="0" smtClean="0"/>
              <a:t>A total of 18 patients with genotype 1a had </a:t>
            </a:r>
            <a:r>
              <a:rPr lang="en-US" sz="1800" dirty="0" err="1" smtClean="0"/>
              <a:t>virologic</a:t>
            </a:r>
            <a:r>
              <a:rPr lang="en-US" sz="1800" dirty="0" smtClean="0"/>
              <a:t> failure, and only 2/18 received RBV. The use of RBV in genotype 1a confers an additional benefit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/>
              <a:t>Regardless of whether the antiviral regimen included RBV, the rate of discontinuation of the study drugs owing to adverse events was low (&lt;1%)</a:t>
            </a:r>
            <a:endParaRPr lang="en-US" sz="2000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1" y="6548004"/>
            <a:ext cx="118762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III &amp; IV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480144" y="6565900"/>
            <a:ext cx="26559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Ferenci P.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2014;370:1983-92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07504" y="76200"/>
            <a:ext cx="9034909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PEARL-III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and IV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Studies: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/ritonavir 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1986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060" y="1124744"/>
            <a:ext cx="8857755" cy="4829210"/>
          </a:xfrm>
        </p:spPr>
        <p:txBody>
          <a:bodyPr/>
          <a:lstStyle/>
          <a:p>
            <a:pPr>
              <a:lnSpc>
                <a:spcPts val="2220"/>
              </a:lnSpc>
              <a:spcBef>
                <a:spcPts val="0"/>
              </a:spcBef>
            </a:pPr>
            <a:r>
              <a:rPr lang="en-US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Efficacy endpoints</a:t>
            </a:r>
          </a:p>
          <a:p>
            <a:pPr marL="800100" lvl="1" indent="-342900">
              <a:lnSpc>
                <a:spcPts val="2220"/>
              </a:lnSpc>
              <a:spcBef>
                <a:spcPts val="0"/>
              </a:spcBef>
              <a:buFont typeface="Arial" pitchFamily="-1" charset="0"/>
              <a:buChar char="–"/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Sustained </a:t>
            </a:r>
            <a:r>
              <a:rPr lang="en-US" sz="1800" dirty="0" err="1" smtClean="0"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response (HCV RNA &lt; 25 IU/mL) 12 weeks after end of treatment, with two-sided 95% CI, modified ITT analysis</a:t>
            </a:r>
          </a:p>
          <a:p>
            <a:pPr marL="800100" lvl="1" indent="-342900">
              <a:lnSpc>
                <a:spcPts val="2220"/>
              </a:lnSpc>
              <a:spcBef>
                <a:spcPts val="0"/>
              </a:spcBef>
              <a:buFont typeface="Arial" pitchFamily="-1" charset="0"/>
              <a:buChar char="–"/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Non-inferiority of SVR assessed </a:t>
            </a:r>
            <a:r>
              <a:rPr lang="en-US" sz="18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estimated rate of SVR</a:t>
            </a:r>
            <a:r>
              <a:rPr lang="en-US" sz="1800" baseline="-25000" dirty="0" smtClean="0"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with a </a:t>
            </a:r>
            <a:r>
              <a:rPr lang="en-US" sz="1800" dirty="0" err="1" smtClean="0">
                <a:ea typeface="ＭＳ Ｐゴシック" pitchFamily="-1" charset="-128"/>
                <a:cs typeface="ＭＳ Ｐゴシック" pitchFamily="-1" charset="-128"/>
              </a:rPr>
              <a:t>telaprevir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-based regimen </a:t>
            </a:r>
          </a:p>
          <a:p>
            <a:pPr marL="1200150" lvl="2" indent="-342900">
              <a:lnSpc>
                <a:spcPts val="2220"/>
              </a:lnSpc>
              <a:spcBef>
                <a:spcPts val="0"/>
              </a:spcBef>
              <a:buFont typeface="Arial" pitchFamily="-1" charset="0"/>
              <a:buChar char="–"/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for genotype 1a : 72%, 95% CI: 68 to 75 </a:t>
            </a:r>
          </a:p>
          <a:p>
            <a:pPr marL="1200150" lvl="2" indent="-342900">
              <a:lnSpc>
                <a:spcPts val="2220"/>
              </a:lnSpc>
              <a:spcBef>
                <a:spcPts val="0"/>
              </a:spcBef>
              <a:buFont typeface="Arial" pitchFamily="-1" charset="0"/>
              <a:buChar char="–"/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for genotype 1b : 80%, 95% CI: 75 to 84 </a:t>
            </a:r>
          </a:p>
          <a:p>
            <a:pPr marL="1200150" lvl="2" indent="-342900">
              <a:lnSpc>
                <a:spcPts val="2220"/>
              </a:lnSpc>
              <a:spcBef>
                <a:spcPts val="0"/>
              </a:spcBef>
              <a:buFont typeface="Arial" pitchFamily="-1" charset="0"/>
              <a:buChar char="–"/>
            </a:pPr>
            <a:r>
              <a:rPr lang="en-US" sz="1800" dirty="0" smtClean="0"/>
              <a:t>Non-inferiority (primary end-point) established if lower bound of the 95% CI for the SVR greater than the upper bound of the 95% CI for SVR of </a:t>
            </a:r>
            <a:r>
              <a:rPr lang="en-US" sz="1800" dirty="0" err="1" smtClean="0"/>
              <a:t>telaprevir</a:t>
            </a:r>
            <a:r>
              <a:rPr lang="en-US" sz="1800" dirty="0" smtClean="0"/>
              <a:t>-based therapy minus 10.5%, i.e. 65% in PEARL-IV and 73% in PEARL-III ; power 95%</a:t>
            </a:r>
          </a:p>
          <a:p>
            <a:pPr marL="1200150" lvl="2" indent="-342900">
              <a:lnSpc>
                <a:spcPts val="2220"/>
              </a:lnSpc>
              <a:spcBef>
                <a:spcPts val="0"/>
              </a:spcBef>
              <a:buFont typeface="Arial" pitchFamily="-1" charset="0"/>
              <a:buChar char="–"/>
            </a:pPr>
            <a:r>
              <a:rPr lang="en-US" sz="1800" dirty="0" smtClean="0"/>
              <a:t>Superiority in PEARL-IV (genotype 1a) if lower margin of the 95% CI for the SVR</a:t>
            </a:r>
            <a:r>
              <a:rPr lang="en-US" sz="1800" baseline="-25000" dirty="0" smtClean="0"/>
              <a:t>12 </a:t>
            </a:r>
            <a:r>
              <a:rPr lang="en-US" sz="1800" dirty="0" smtClean="0"/>
              <a:t>&gt; 75% ; in PEARL-III (genotype 1b) if lower margin of the 95% CI for the SVR</a:t>
            </a:r>
            <a:r>
              <a:rPr lang="en-US" sz="1800" baseline="-25000" dirty="0" smtClean="0"/>
              <a:t>12 </a:t>
            </a:r>
            <a:r>
              <a:rPr lang="en-US" sz="1800" dirty="0" smtClean="0"/>
              <a:t>&gt; 84% ; power 90%</a:t>
            </a:r>
          </a:p>
          <a:p>
            <a:pPr marL="800100" lvl="1" indent="-342900">
              <a:lnSpc>
                <a:spcPts val="2220"/>
              </a:lnSpc>
              <a:spcBef>
                <a:spcPts val="0"/>
              </a:spcBef>
              <a:buFont typeface="Arial" pitchFamily="-1" charset="0"/>
              <a:buChar char="–"/>
            </a:pPr>
            <a:r>
              <a:rPr lang="en-US" sz="1800" dirty="0" smtClean="0"/>
              <a:t>Non inferiority of RBV </a:t>
            </a:r>
            <a:r>
              <a:rPr lang="en-US" sz="1800" dirty="0" err="1" smtClean="0"/>
              <a:t>vs</a:t>
            </a:r>
            <a:r>
              <a:rPr lang="en-US" sz="1800" dirty="0" smtClean="0"/>
              <a:t> placebo in both studies : 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rate, with lower margin of the 95% CI for the difference = -10.5% ; power 95%</a:t>
            </a:r>
          </a:p>
          <a:p>
            <a:pPr lvl="0">
              <a:lnSpc>
                <a:spcPts val="2220"/>
              </a:lnSpc>
              <a:spcBef>
                <a:spcPts val="0"/>
              </a:spcBef>
            </a:pPr>
            <a:r>
              <a:rPr lang="en-US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Trial conduct</a:t>
            </a:r>
            <a:endParaRPr lang="en-US" sz="3000" b="1" dirty="0" smtClean="0">
              <a:latin typeface="+mj-lt"/>
            </a:endParaRPr>
          </a:p>
          <a:p>
            <a:pPr marL="800100" lvl="1">
              <a:lnSpc>
                <a:spcPts val="2220"/>
              </a:lnSpc>
              <a:spcBef>
                <a:spcPts val="0"/>
              </a:spcBef>
              <a:buFont typeface="Arial" pitchFamily="-1" charset="0"/>
              <a:buChar char="–"/>
            </a:pPr>
            <a:r>
              <a:rPr lang="en-US" sz="1800" dirty="0" smtClean="0"/>
              <a:t>Hemoglobin and hematocrit results blinded to investigators, unless criteria for </a:t>
            </a:r>
            <a:r>
              <a:rPr lang="en-US" sz="1800" dirty="0" err="1" smtClean="0"/>
              <a:t>virologic</a:t>
            </a:r>
            <a:r>
              <a:rPr lang="en-US" sz="1800" dirty="0" smtClean="0"/>
              <a:t> failure or relevant predefined toxicity were met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118762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III &amp; IV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80144" y="6565900"/>
            <a:ext cx="26559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Ferenci P.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2014;370:1983-92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9034909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PEARL-III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and IV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Studies: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/ritonavir 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217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412900"/>
            <a:ext cx="8351838" cy="48244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HCV RNA :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COBAS </a:t>
            </a:r>
            <a:r>
              <a:rPr lang="en-US" sz="1800" b="0" dirty="0" err="1" smtClean="0">
                <a:solidFill>
                  <a:srgbClr val="000066"/>
                </a:solidFill>
                <a:latin typeface="+mn-lt"/>
              </a:rPr>
              <a:t>TaqMan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 real-time RT–PCR assay, v 2.0 (Roche)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/>
              <a:t>Virologic</a:t>
            </a:r>
            <a:r>
              <a:rPr lang="en-US" sz="2000" dirty="0" smtClean="0"/>
              <a:t> failure :  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>
                <a:solidFill>
                  <a:srgbClr val="000066"/>
                </a:solidFill>
              </a:rPr>
              <a:t>2 consecutive HCV RNA &gt; 1 log</a:t>
            </a:r>
            <a:r>
              <a:rPr lang="en-US" sz="1600" baseline="-25000" dirty="0" smtClean="0">
                <a:solidFill>
                  <a:srgbClr val="000066"/>
                </a:solidFill>
              </a:rPr>
              <a:t>10</a:t>
            </a:r>
            <a:r>
              <a:rPr lang="en-US" sz="1600" dirty="0" smtClean="0">
                <a:solidFill>
                  <a:srgbClr val="000066"/>
                </a:solidFill>
              </a:rPr>
              <a:t> IU/ml above the nadir at any time during treatment, </a:t>
            </a:r>
            <a:endParaRPr lang="en-US" sz="1600" dirty="0" smtClean="0"/>
          </a:p>
          <a:p>
            <a:pPr lvl="1">
              <a:spcAft>
                <a:spcPts val="600"/>
              </a:spcAft>
            </a:pPr>
            <a:r>
              <a:rPr lang="en-US" sz="1600" dirty="0" smtClean="0">
                <a:solidFill>
                  <a:srgbClr val="000066"/>
                </a:solidFill>
              </a:rPr>
              <a:t>HCV RNA ≥ 25 UI/ml at all assessments during treatment among patients who received at least 6 weeks of treatment, </a:t>
            </a:r>
            <a:endParaRPr lang="en-US" sz="1600" dirty="0" smtClean="0"/>
          </a:p>
          <a:p>
            <a:pPr lvl="1">
              <a:spcAft>
                <a:spcPts val="600"/>
              </a:spcAft>
            </a:pPr>
            <a:r>
              <a:rPr lang="en-US" sz="1600" dirty="0" smtClean="0">
                <a:solidFill>
                  <a:srgbClr val="000066"/>
                </a:solidFill>
              </a:rPr>
              <a:t>confirmed HCV RNA ≥ 25 IU/ml after a level &lt; 25 IU/ml during treatment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+mn-lt"/>
              </a:rPr>
              <a:t>Virologic</a:t>
            </a:r>
            <a:r>
              <a:rPr lang="en-US" sz="2000" dirty="0" smtClean="0">
                <a:latin typeface="+mn-lt"/>
              </a:rPr>
              <a:t> relapse :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confirmed HCV RNA ≥ 25 IU/ml between the end of treatment and 12 weeks after the last dose of study drug among patients who completed treatment and had an HCV RNA &lt; 25 IU/ml at the final visit during the treatment period</a:t>
            </a:r>
          </a:p>
          <a:p>
            <a:r>
              <a:rPr lang="en-US" sz="2000" dirty="0" smtClean="0"/>
              <a:t>Exploratory analysis :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stepwise logistic-regression model to assess the association between the rate of SVR</a:t>
            </a:r>
            <a:r>
              <a:rPr lang="en-US" sz="1800" b="0" baseline="-25000" dirty="0" smtClean="0">
                <a:solidFill>
                  <a:srgbClr val="000066"/>
                </a:solidFill>
                <a:latin typeface="+mn-lt"/>
              </a:rPr>
              <a:t>12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 and continuous and categorical subgroup variables</a:t>
            </a:r>
          </a:p>
          <a:p>
            <a:pPr lvl="1"/>
            <a:endParaRPr lang="en-US" sz="1400" dirty="0"/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118762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III &amp; IV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80144" y="6565900"/>
            <a:ext cx="26559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Ferenci P.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2014;370:1983-92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9034909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PEARL-III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and IV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Studies: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/ritonavir 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1866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07960"/>
              </p:ext>
            </p:extLst>
          </p:nvPr>
        </p:nvGraphicFramePr>
        <p:xfrm>
          <a:off x="395536" y="1772816"/>
          <a:ext cx="8351838" cy="4100574"/>
        </p:xfrm>
        <a:graphic>
          <a:graphicData uri="http://schemas.openxmlformats.org/drawingml/2006/table">
            <a:tbl>
              <a:tblPr/>
              <a:tblGrid>
                <a:gridCol w="4377493"/>
                <a:gridCol w="2069707"/>
                <a:gridCol w="1904638"/>
              </a:tblGrid>
              <a:tr h="710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100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 + 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205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376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86.0% / 10.0%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83.4% / 12.7%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26.9 ± 4.0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26.7 ± 4.3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fibrosis score : F0-F1 / F2 / F3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63% /  21% / 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64% / 17% / 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6.64 ± 0.50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6.53 ± 0.68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71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 / for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/ 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48004"/>
            <a:ext cx="118762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III &amp; IV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80144" y="6565900"/>
            <a:ext cx="26559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Ferenci P.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2014;370:1983-92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79044" y="1189673"/>
            <a:ext cx="717324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960"/>
              </a:lnSpc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IV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Study: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1a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6078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85802"/>
              </p:ext>
            </p:extLst>
          </p:nvPr>
        </p:nvGraphicFramePr>
        <p:xfrm>
          <a:off x="403224" y="1772170"/>
          <a:ext cx="8355015" cy="4105102"/>
        </p:xfrm>
        <a:graphic>
          <a:graphicData uri="http://schemas.openxmlformats.org/drawingml/2006/table">
            <a:tbl>
              <a:tblPr/>
              <a:tblGrid>
                <a:gridCol w="4357035"/>
                <a:gridCol w="2092617"/>
                <a:gridCol w="1905363"/>
              </a:tblGrid>
              <a:tr h="710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210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 + 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209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</a:tr>
              <a:tr h="377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94.3% /  4.8%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94.2% /  4.8%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25.8 ± 3.8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26.1 ± 4.2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fibrosis score : F0-F1 / F2 / F3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71% / 18% / 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 / 23% / 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6.29 ± 0.77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6.33 ± 0.67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13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Withdrew consent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48004"/>
            <a:ext cx="118762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III &amp; IV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80144" y="6565900"/>
            <a:ext cx="26559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Ferenci P.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2014;370:1983-92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79044" y="1189673"/>
            <a:ext cx="717324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960"/>
              </a:lnSpc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PEARL-III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Study: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1b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920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398758" y="1193152"/>
            <a:ext cx="4333813" cy="48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9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238637" name="AutoShape 165"/>
          <p:cNvSpPr>
            <a:spLocks noChangeArrowheads="1"/>
          </p:cNvSpPr>
          <p:nvPr/>
        </p:nvSpPr>
        <p:spPr bwMode="auto">
          <a:xfrm>
            <a:off x="906804" y="2142651"/>
            <a:ext cx="1534359" cy="592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8" name="Rectangle 3"/>
          <p:cNvSpPr>
            <a:spLocks noChangeArrowheads="1"/>
          </p:cNvSpPr>
          <p:nvPr/>
        </p:nvSpPr>
        <p:spPr bwMode="auto">
          <a:xfrm>
            <a:off x="1016341" y="2202542"/>
            <a:ext cx="177800" cy="144462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9" name="Rectangle 4"/>
          <p:cNvSpPr>
            <a:spLocks noChangeArrowheads="1"/>
          </p:cNvSpPr>
          <p:nvPr/>
        </p:nvSpPr>
        <p:spPr bwMode="auto">
          <a:xfrm>
            <a:off x="1016341" y="2477822"/>
            <a:ext cx="177800" cy="14446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40" name="ZoneTexte 84"/>
          <p:cNvSpPr txBox="1">
            <a:spLocks noChangeArrowheads="1"/>
          </p:cNvSpPr>
          <p:nvPr/>
        </p:nvSpPr>
        <p:spPr bwMode="auto">
          <a:xfrm>
            <a:off x="1162785" y="2105496"/>
            <a:ext cx="9634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3D + RBV</a:t>
            </a:r>
            <a:endParaRPr lang="en-GB" sz="1600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41" name="ZoneTexte 85"/>
          <p:cNvSpPr txBox="1">
            <a:spLocks noChangeArrowheads="1"/>
          </p:cNvSpPr>
          <p:nvPr/>
        </p:nvSpPr>
        <p:spPr bwMode="auto">
          <a:xfrm>
            <a:off x="1173504" y="2380776"/>
            <a:ext cx="12859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3D + placebo</a:t>
            </a:r>
            <a:endParaRPr lang="en-GB" sz="1600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865382" y="1740075"/>
            <a:ext cx="16142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PEARL-IV (GT 1a)</a:t>
            </a:r>
            <a:endParaRPr lang="fr-FR" sz="1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AutoShape 165"/>
          <p:cNvSpPr>
            <a:spLocks noChangeArrowheads="1"/>
          </p:cNvSpPr>
          <p:nvPr/>
        </p:nvSpPr>
        <p:spPr bwMode="auto">
          <a:xfrm>
            <a:off x="2912135" y="2142651"/>
            <a:ext cx="1534359" cy="592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6" name="Rectangle 3"/>
          <p:cNvSpPr>
            <a:spLocks noChangeArrowheads="1"/>
          </p:cNvSpPr>
          <p:nvPr/>
        </p:nvSpPr>
        <p:spPr bwMode="auto">
          <a:xfrm>
            <a:off x="3021672" y="2202542"/>
            <a:ext cx="177800" cy="1444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7" name="Rectangle 4"/>
          <p:cNvSpPr>
            <a:spLocks noChangeArrowheads="1"/>
          </p:cNvSpPr>
          <p:nvPr/>
        </p:nvSpPr>
        <p:spPr bwMode="auto">
          <a:xfrm>
            <a:off x="3021672" y="2477822"/>
            <a:ext cx="177800" cy="144463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8" name="ZoneTexte 84"/>
          <p:cNvSpPr txBox="1">
            <a:spLocks noChangeArrowheads="1"/>
          </p:cNvSpPr>
          <p:nvPr/>
        </p:nvSpPr>
        <p:spPr bwMode="auto">
          <a:xfrm>
            <a:off x="3168116" y="2105496"/>
            <a:ext cx="9634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3D + RBV</a:t>
            </a:r>
            <a:endParaRPr lang="en-GB" sz="1600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9" name="ZoneTexte 85"/>
          <p:cNvSpPr txBox="1">
            <a:spLocks noChangeArrowheads="1"/>
          </p:cNvSpPr>
          <p:nvPr/>
        </p:nvSpPr>
        <p:spPr bwMode="auto">
          <a:xfrm>
            <a:off x="3178835" y="2380776"/>
            <a:ext cx="12859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3D + placebo</a:t>
            </a:r>
            <a:endParaRPr lang="en-GB" sz="1600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2808001" y="1740075"/>
            <a:ext cx="1611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PEARL-III (GT 1b)</a:t>
            </a:r>
            <a:endParaRPr lang="fr-FR" sz="1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720537"/>
              </p:ext>
            </p:extLst>
          </p:nvPr>
        </p:nvGraphicFramePr>
        <p:xfrm>
          <a:off x="4891432" y="2132856"/>
          <a:ext cx="3981217" cy="4400816"/>
        </p:xfrm>
        <a:graphic>
          <a:graphicData uri="http://schemas.openxmlformats.org/drawingml/2006/table">
            <a:tbl>
              <a:tblPr/>
              <a:tblGrid>
                <a:gridCol w="2257585"/>
                <a:gridCol w="768205"/>
                <a:gridCol w="955427"/>
              </a:tblGrid>
              <a:tr h="4443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 + 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 +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238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PEARL-IV,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3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On-treatment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1/98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10/194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Early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Missing data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43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 + 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 +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</a:tr>
              <a:tr h="238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PEARL-III,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On-treatment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Early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Missing data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" name="Rectangle 103"/>
          <p:cNvSpPr/>
          <p:nvPr/>
        </p:nvSpPr>
        <p:spPr>
          <a:xfrm>
            <a:off x="5305439" y="1772816"/>
            <a:ext cx="33218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Outcomes for patients without SVR</a:t>
            </a:r>
            <a:r>
              <a:rPr lang="en-US" sz="16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endParaRPr lang="en-US" sz="1600" b="1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1100305" y="3052633"/>
            <a:ext cx="515140" cy="2660400"/>
          </a:xfrm>
          <a:prstGeom prst="rect">
            <a:avLst/>
          </a:prstGeom>
          <a:solidFill>
            <a:srgbClr val="00FF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433471" y="494031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433471" y="424816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334084" y="2867039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433471" y="355760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681006" y="5048035"/>
            <a:ext cx="11071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681006" y="4357473"/>
            <a:ext cx="11071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681006" y="2973173"/>
            <a:ext cx="11071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681006" y="3663735"/>
            <a:ext cx="11071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789816" y="2963648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1161347" y="2724075"/>
            <a:ext cx="39305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97</a:t>
            </a:r>
            <a:endParaRPr lang="en-GB" sz="16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6" name="Rectangle 145"/>
          <p:cNvSpPr>
            <a:spLocks noChangeArrowheads="1"/>
          </p:cNvSpPr>
          <p:nvPr/>
        </p:nvSpPr>
        <p:spPr bwMode="auto">
          <a:xfrm>
            <a:off x="1727634" y="2926105"/>
            <a:ext cx="5517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90.2</a:t>
            </a:r>
            <a:endParaRPr lang="en-GB" sz="16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274404" y="2565798"/>
            <a:ext cx="46577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en-GB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8" name="Rectangle 151"/>
          <p:cNvSpPr>
            <a:spLocks noChangeArrowheads="1"/>
          </p:cNvSpPr>
          <p:nvPr/>
        </p:nvSpPr>
        <p:spPr bwMode="auto">
          <a:xfrm>
            <a:off x="1745941" y="3255264"/>
            <a:ext cx="515140" cy="2457768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2987824" y="2636912"/>
            <a:ext cx="5517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99.5</a:t>
            </a:r>
            <a:endParaRPr lang="en-GB" sz="16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2" name="Rectangle 145"/>
          <p:cNvSpPr>
            <a:spLocks noChangeArrowheads="1"/>
          </p:cNvSpPr>
          <p:nvPr/>
        </p:nvSpPr>
        <p:spPr bwMode="auto">
          <a:xfrm>
            <a:off x="3707904" y="2636912"/>
            <a:ext cx="5517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99.0</a:t>
            </a:r>
            <a:endParaRPr lang="en-GB" sz="16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681006" y="5719238"/>
            <a:ext cx="3818966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3038754" y="2999232"/>
            <a:ext cx="515140" cy="2713801"/>
          </a:xfrm>
          <a:prstGeom prst="rect">
            <a:avLst/>
          </a:prstGeom>
          <a:solidFill>
            <a:srgbClr val="CCFFCC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" name="Rectangle 151"/>
          <p:cNvSpPr>
            <a:spLocks noChangeArrowheads="1"/>
          </p:cNvSpPr>
          <p:nvPr/>
        </p:nvSpPr>
        <p:spPr bwMode="auto">
          <a:xfrm>
            <a:off x="3701997" y="3011424"/>
            <a:ext cx="515140" cy="2701609"/>
          </a:xfrm>
          <a:prstGeom prst="rect">
            <a:avLst/>
          </a:prstGeom>
          <a:solidFill>
            <a:srgbClr val="0000CC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773494" y="541547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</a:t>
            </a:r>
            <a:endParaRPr lang="fr-FR" sz="1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1107498" y="5415473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100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762099" y="5415473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205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3054912" y="5415473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210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3718155" y="5415473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209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 rot="16200000">
            <a:off x="-160868" y="386238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SVR</a:t>
            </a:r>
            <a:r>
              <a:rPr lang="fr-FR" sz="1600" b="1" baseline="-25000" dirty="0" smtClean="0"/>
              <a:t>12</a:t>
            </a:r>
            <a:endParaRPr lang="fr-FR" sz="1600" b="1" baseline="-25000" dirty="0"/>
          </a:p>
        </p:txBody>
      </p:sp>
      <p:cxnSp>
        <p:nvCxnSpPr>
          <p:cNvPr id="107" name="Connecteur droit 106"/>
          <p:cNvCxnSpPr/>
          <p:nvPr/>
        </p:nvCxnSpPr>
        <p:spPr bwMode="auto">
          <a:xfrm>
            <a:off x="2911793" y="3392333"/>
            <a:ext cx="1359952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Connecteur droit 107"/>
          <p:cNvCxnSpPr/>
          <p:nvPr/>
        </p:nvCxnSpPr>
        <p:spPr bwMode="auto">
          <a:xfrm>
            <a:off x="988155" y="3637225"/>
            <a:ext cx="1320361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Connecteur droit 110"/>
          <p:cNvCxnSpPr/>
          <p:nvPr/>
        </p:nvCxnSpPr>
        <p:spPr bwMode="auto">
          <a:xfrm>
            <a:off x="2906526" y="3685853"/>
            <a:ext cx="1359952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Connecteur droit 111"/>
          <p:cNvCxnSpPr/>
          <p:nvPr/>
        </p:nvCxnSpPr>
        <p:spPr bwMode="auto">
          <a:xfrm>
            <a:off x="1020593" y="3930745"/>
            <a:ext cx="1320361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ZoneTexte 113"/>
          <p:cNvSpPr txBox="1"/>
          <p:nvPr/>
        </p:nvSpPr>
        <p:spPr>
          <a:xfrm>
            <a:off x="699074" y="5748259"/>
            <a:ext cx="1954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≠ - 6.8%</a:t>
            </a:r>
          </a:p>
          <a:p>
            <a:pPr algn="ctr"/>
            <a:r>
              <a:rPr lang="fr-FR" sz="1400" dirty="0" smtClean="0"/>
              <a:t>(95% CI: -12.0 to -1.5)</a:t>
            </a:r>
            <a:endParaRPr lang="fr-FR" sz="1400" dirty="0"/>
          </a:p>
        </p:txBody>
      </p:sp>
      <p:sp>
        <p:nvSpPr>
          <p:cNvPr id="115" name="ZoneTexte 114"/>
          <p:cNvSpPr txBox="1"/>
          <p:nvPr/>
        </p:nvSpPr>
        <p:spPr>
          <a:xfrm>
            <a:off x="2726687" y="5748259"/>
            <a:ext cx="1795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≠ - 0.5%</a:t>
            </a:r>
          </a:p>
          <a:p>
            <a:pPr algn="ctr"/>
            <a:r>
              <a:rPr lang="fr-FR" sz="1400" dirty="0" smtClean="0"/>
              <a:t>(95% CI: -2.1 to 1.1)</a:t>
            </a:r>
            <a:endParaRPr lang="fr-FR" sz="1400" dirty="0"/>
          </a:p>
        </p:txBody>
      </p:sp>
      <p:cxnSp>
        <p:nvCxnSpPr>
          <p:cNvPr id="116" name="Connecteur droit 115"/>
          <p:cNvCxnSpPr/>
          <p:nvPr/>
        </p:nvCxnSpPr>
        <p:spPr bwMode="auto">
          <a:xfrm>
            <a:off x="303525" y="6390406"/>
            <a:ext cx="320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Connecteur droit 116"/>
          <p:cNvCxnSpPr/>
          <p:nvPr/>
        </p:nvCxnSpPr>
        <p:spPr bwMode="auto">
          <a:xfrm>
            <a:off x="1763688" y="6390406"/>
            <a:ext cx="320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ZoneTexte 117"/>
          <p:cNvSpPr txBox="1"/>
          <p:nvPr/>
        </p:nvSpPr>
        <p:spPr>
          <a:xfrm>
            <a:off x="576891" y="6237312"/>
            <a:ext cx="1221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superiority</a:t>
            </a:r>
            <a:r>
              <a:rPr lang="fr-FR" sz="1200" dirty="0" smtClean="0"/>
              <a:t>, and</a:t>
            </a:r>
            <a:endParaRPr lang="fr-FR" sz="1200" dirty="0"/>
          </a:p>
        </p:txBody>
      </p:sp>
      <p:sp>
        <p:nvSpPr>
          <p:cNvPr id="119" name="ZoneTexte 118"/>
          <p:cNvSpPr txBox="1"/>
          <p:nvPr/>
        </p:nvSpPr>
        <p:spPr>
          <a:xfrm>
            <a:off x="2012733" y="6237312"/>
            <a:ext cx="251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non-inferiority</a:t>
            </a:r>
            <a:r>
              <a:rPr lang="fr-FR" sz="1200" dirty="0" smtClean="0"/>
              <a:t> </a:t>
            </a:r>
            <a:r>
              <a:rPr lang="fr-FR" sz="1200" dirty="0" err="1" smtClean="0"/>
              <a:t>thresholds</a:t>
            </a:r>
            <a:r>
              <a:rPr lang="fr-FR" sz="1200" dirty="0" smtClean="0"/>
              <a:t> (vs TVR)</a:t>
            </a:r>
            <a:endParaRPr lang="fr-FR" sz="1200" dirty="0"/>
          </a:p>
        </p:txBody>
      </p:sp>
      <p:sp>
        <p:nvSpPr>
          <p:cNvPr id="55" name="AutoShape 162"/>
          <p:cNvSpPr>
            <a:spLocks noChangeArrowheads="1"/>
          </p:cNvSpPr>
          <p:nvPr/>
        </p:nvSpPr>
        <p:spPr bwMode="auto">
          <a:xfrm>
            <a:off x="1" y="6548004"/>
            <a:ext cx="118762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III &amp; IV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ZoneTexte 69"/>
          <p:cNvSpPr txBox="1">
            <a:spLocks noChangeArrowheads="1"/>
          </p:cNvSpPr>
          <p:nvPr/>
        </p:nvSpPr>
        <p:spPr bwMode="auto">
          <a:xfrm>
            <a:off x="6480144" y="6565900"/>
            <a:ext cx="26559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Ferenci P.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2014;370:1983-92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59" name="Rectangle 135"/>
          <p:cNvSpPr>
            <a:spLocks noChangeArrowheads="1"/>
          </p:cNvSpPr>
          <p:nvPr/>
        </p:nvSpPr>
        <p:spPr bwMode="auto">
          <a:xfrm>
            <a:off x="532857" y="5591180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7" name="Titre 1"/>
          <p:cNvSpPr>
            <a:spLocks noGrp="1"/>
          </p:cNvSpPr>
          <p:nvPr>
            <p:ph type="title"/>
          </p:nvPr>
        </p:nvSpPr>
        <p:spPr>
          <a:xfrm>
            <a:off x="107504" y="76200"/>
            <a:ext cx="9034909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PEARL-III 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and IV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Studies: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/ritonavir 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6750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118762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III &amp; IV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80144" y="6565900"/>
            <a:ext cx="26559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Ferenci P.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2014;370:1983-92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Multivariate analysis of factors associated with increased SVR</a:t>
            </a:r>
          </a:p>
          <a:p>
            <a:pPr lvl="1"/>
            <a:r>
              <a:rPr lang="en-US" b="1" dirty="0" smtClean="0"/>
              <a:t>IL28B CC genotype (p = 0.03)</a:t>
            </a:r>
          </a:p>
          <a:p>
            <a:endParaRPr lang="en-US" dirty="0" smtClean="0"/>
          </a:p>
          <a:p>
            <a:r>
              <a:rPr lang="en-US" dirty="0" smtClean="0"/>
              <a:t>Resistance testing (population sequencing) </a:t>
            </a:r>
          </a:p>
          <a:p>
            <a:pPr lvl="1"/>
            <a:r>
              <a:rPr lang="en-US" sz="2000" b="1" dirty="0" smtClean="0"/>
              <a:t>18 </a:t>
            </a:r>
            <a:r>
              <a:rPr lang="en-US" sz="2000" b="1" dirty="0" err="1" smtClean="0"/>
              <a:t>virologic</a:t>
            </a:r>
            <a:r>
              <a:rPr lang="en-US" sz="2000" b="1" dirty="0" smtClean="0"/>
              <a:t> failures (on-treatment or relapse)</a:t>
            </a:r>
          </a:p>
          <a:p>
            <a:pPr lvl="1"/>
            <a:r>
              <a:rPr lang="en-US" sz="2000" dirty="0" smtClean="0"/>
              <a:t>Resistance, N = 18/18</a:t>
            </a:r>
          </a:p>
          <a:p>
            <a:pPr lvl="2"/>
            <a:r>
              <a:rPr lang="en-US" sz="1800" dirty="0" smtClean="0"/>
              <a:t>Most frequent variants : </a:t>
            </a:r>
          </a:p>
          <a:p>
            <a:pPr lvl="3"/>
            <a:r>
              <a:rPr lang="en-US" sz="1600" dirty="0" smtClean="0"/>
              <a:t>D168V (NS3), </a:t>
            </a:r>
          </a:p>
          <a:p>
            <a:pPr lvl="3"/>
            <a:r>
              <a:rPr lang="en-US" sz="1600" dirty="0" smtClean="0"/>
              <a:t>M28T and Q30R (NS5A), </a:t>
            </a:r>
          </a:p>
          <a:p>
            <a:pPr lvl="3"/>
            <a:r>
              <a:rPr lang="en-US" sz="1600" dirty="0" smtClean="0"/>
              <a:t>S556G (NS5B)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IV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Study: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1a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921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303583"/>
              </p:ext>
            </p:extLst>
          </p:nvPr>
        </p:nvGraphicFramePr>
        <p:xfrm>
          <a:off x="395536" y="1556792"/>
          <a:ext cx="8351837" cy="4907424"/>
        </p:xfrm>
        <a:graphic>
          <a:graphicData uri="http://schemas.openxmlformats.org/drawingml/2006/table">
            <a:tbl>
              <a:tblPr/>
              <a:tblGrid>
                <a:gridCol w="3586158"/>
                <a:gridCol w="1818263"/>
                <a:gridCol w="1927987"/>
                <a:gridCol w="1019429"/>
              </a:tblGrid>
              <a:tr h="316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 + RBV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 + placebo</a:t>
                      </a:r>
                      <a:endParaRPr kumimoji="0" lang="en-US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endParaRPr kumimoji="0" lang="en-US" sz="20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82.4%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(3.0%)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&gt; 10% in either group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35.1%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 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0.02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 &lt; LLN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 ≤ 10 g/dl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biliubin &gt; 3 x ULN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5 x ULN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1.0%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1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&gt; 5 x ULN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92206" y="1115779"/>
            <a:ext cx="755110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7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and </a:t>
            </a:r>
            <a:r>
              <a:rPr lang="fr-FR" sz="27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</a:t>
            </a: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7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abnormalities</a:t>
            </a: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 (%)</a:t>
            </a:r>
            <a:endParaRPr lang="en-GB" sz="27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48004"/>
            <a:ext cx="118762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III &amp; IV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480144" y="6565900"/>
            <a:ext cx="26559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Ferenci P.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2014;370:1983-92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IV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Study: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1a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229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320246"/>
              </p:ext>
            </p:extLst>
          </p:nvPr>
        </p:nvGraphicFramePr>
        <p:xfrm>
          <a:off x="403225" y="1557338"/>
          <a:ext cx="8345239" cy="4907424"/>
        </p:xfrm>
        <a:graphic>
          <a:graphicData uri="http://schemas.openxmlformats.org/drawingml/2006/table">
            <a:tbl>
              <a:tblPr/>
              <a:tblGrid>
                <a:gridCol w="3577104"/>
                <a:gridCol w="1828800"/>
                <a:gridCol w="1936377"/>
                <a:gridCol w="1002958"/>
              </a:tblGrid>
              <a:tr h="292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 + RBV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 + placebo</a:t>
                      </a:r>
                      <a:endParaRPr kumimoji="0" lang="en-U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endParaRPr kumimoji="0" lang="en-US" sz="20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67.0% 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0.003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(1.9%)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(1.9%)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&gt; 10% in either group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085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24.3%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23.4%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 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 &lt; LLN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51.2%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 ≤ 10 g/dl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biliubin &gt; 3 x ULN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0.003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5 x ULN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&gt; 5 x ULN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48004"/>
            <a:ext cx="118762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III &amp; IV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480144" y="6565900"/>
            <a:ext cx="26559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Ferenci P.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2014;370:1983-92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206" y="1115779"/>
            <a:ext cx="755110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7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and </a:t>
            </a:r>
            <a:r>
              <a:rPr lang="fr-FR" sz="27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</a:t>
            </a: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7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abnormalities</a:t>
            </a: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 (%)</a:t>
            </a:r>
            <a:endParaRPr lang="en-GB" sz="27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PEARL-III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Study: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1b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907185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3293</TotalTime>
  <Words>1469</Words>
  <Application>Microsoft Office PowerPoint</Application>
  <PresentationFormat>Affichage à l'écran (4:3)</PresentationFormat>
  <Paragraphs>334</Paragraphs>
  <Slides>10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HCV-trials.com 2015 </vt:lpstr>
      <vt:lpstr>PEARL-III and IV Studies: ombitasvir/paritaprevir/ritonavir + dasabuvir + ribavirin for HCV genotype 1</vt:lpstr>
      <vt:lpstr>PEARL-III and IV Studies: ombitasvir/paritaprevir/ritonavir + dasabuvir + ribavirin for HCV genotype 1</vt:lpstr>
      <vt:lpstr>PEARL-III and IV Studies: ombitasvir/paritaprevir/ritonavir + dasabuvir + ribavirin for HCV genotype 1</vt:lpstr>
      <vt:lpstr>PEARL-IV Study: ombitasvir/paritaprevir/ritonavir  + dasabuvir + ribavirin for HCV genotype 1a</vt:lpstr>
      <vt:lpstr>PEARL-III Study: ombitasvir/paritaprevir/ritonavir  + dasabuvir + ribavirin for HCV genotype 1b</vt:lpstr>
      <vt:lpstr>PEARL-III and IV Studies: ombitasvir/paritaprevir/ritonavir + dasabuvir + ribavirin for HCV genotype 1</vt:lpstr>
      <vt:lpstr>PEARL-IV Study: ombitasvir/paritaprevir/ritonavir  + dasabuvir + ribavirin for HCV genotype 1a</vt:lpstr>
      <vt:lpstr>PEARL-IV Study: ombitasvir/paritaprevir/ritonavir  + dasabuvir + ribavirin for HCV genotype 1a</vt:lpstr>
      <vt:lpstr>PEARL-III Study: ombitasvir/paritaprevir/ritonavir  + dasabuvir + ribavirin for HCV genotype 1b</vt:lpstr>
      <vt:lpstr>PEARL-III and IV Studies: ombitasvir/paritaprevir/ritonavir + dasabuvir + ribavirin for HCV genotype 1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Ludo</cp:lastModifiedBy>
  <cp:revision>157</cp:revision>
  <dcterms:created xsi:type="dcterms:W3CDTF">2015-05-23T16:11:26Z</dcterms:created>
  <dcterms:modified xsi:type="dcterms:W3CDTF">2015-09-22T12:55:02Z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095F8E9B-FA9D-4738-A47D-BED113276F14</vt:lpwstr>
  </property>
  <property fmtid="{D5CDD505-2E9C-101B-9397-08002B2CF9AE}" pid="3" name="ArticulatePath">
    <vt:lpwstr>pearl-iii-iv</vt:lpwstr>
  </property>
</Properties>
</file>