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4" r:id="rId2"/>
    <p:sldId id="285" r:id="rId3"/>
    <p:sldId id="286" r:id="rId4"/>
    <p:sldId id="287" r:id="rId5"/>
    <p:sldId id="288" r:id="rId6"/>
    <p:sldId id="289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0A0"/>
    <a:srgbClr val="10EB00"/>
    <a:srgbClr val="FF66CC"/>
    <a:srgbClr val="FFFFFF"/>
    <a:srgbClr val="DDDDDD"/>
    <a:srgbClr val="333399"/>
    <a:srgbClr val="000066"/>
    <a:srgbClr val="FF6600"/>
    <a:srgbClr val="0000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783" autoAdjust="0"/>
  </p:normalViewPr>
  <p:slideViewPr>
    <p:cSldViewPr>
      <p:cViewPr varScale="1">
        <p:scale>
          <a:sx n="107" d="100"/>
          <a:sy n="107" d="100"/>
        </p:scale>
        <p:origin x="-2370" y="-84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31/08/2015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27958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1374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2208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0213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0433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Line 172"/>
          <p:cNvSpPr>
            <a:spLocks noChangeShapeType="1"/>
          </p:cNvSpPr>
          <p:nvPr/>
        </p:nvSpPr>
        <p:spPr bwMode="auto">
          <a:xfrm>
            <a:off x="7020180" y="1869856"/>
            <a:ext cx="0" cy="223964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4535" name="AutoShape 162"/>
          <p:cNvSpPr>
            <a:spLocks noChangeArrowheads="1"/>
          </p:cNvSpPr>
          <p:nvPr/>
        </p:nvSpPr>
        <p:spPr bwMode="auto">
          <a:xfrm>
            <a:off x="0" y="6570663"/>
            <a:ext cx="89434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PHOTON-1</a:t>
            </a:r>
            <a:endParaRPr lang="en-GB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240382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eaLnBrk="1" hangingPunct="1">
              <a:spcBef>
                <a:spcPct val="20000"/>
              </a:spcBef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cs typeface="+mn-cs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70C0"/>
              </a:buClr>
              <a:buChar char="–"/>
              <a:defRPr>
                <a:latin typeface="+mn-lt"/>
              </a:defRPr>
            </a:lvl2pPr>
            <a:lvl3pPr marL="1144588" indent="-228600" eaLnBrk="0" hangingPunct="0">
              <a:spcBef>
                <a:spcPct val="20000"/>
              </a:spcBef>
              <a:buClr>
                <a:srgbClr val="0070C0"/>
              </a:buClr>
              <a:buChar char="•"/>
              <a:defRPr sz="16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70C0"/>
              </a:buClr>
              <a:buChar char="–"/>
              <a:defRPr sz="14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70C0"/>
              </a:buClr>
              <a:buChar char="»"/>
              <a:defRPr sz="14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smtClean="0"/>
              <a:t>Design</a:t>
            </a:r>
            <a:endParaRPr lang="en-US"/>
          </a:p>
        </p:txBody>
      </p:sp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4312542" y="1936725"/>
            <a:ext cx="400050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234502" name="Espace réservé du contenu 2"/>
          <p:cNvSpPr>
            <a:spLocks/>
          </p:cNvSpPr>
          <p:nvPr/>
        </p:nvSpPr>
        <p:spPr bwMode="auto">
          <a:xfrm>
            <a:off x="219669" y="5227838"/>
            <a:ext cx="7971787" cy="1311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1463" indent="-271463">
              <a:spcBef>
                <a:spcPct val="20000"/>
              </a:spcBef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70C0"/>
                </a:solidFill>
                <a:latin typeface="Calibri" pitchFamily="34" charset="0"/>
                <a:cs typeface="+mn-cs"/>
              </a:rPr>
              <a:t>Objective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0070C0"/>
              </a:buClr>
              <a:buChar char="–"/>
            </a:pPr>
            <a:r>
              <a:rPr lang="en-US" dirty="0" smtClean="0">
                <a:latin typeface="+mn-lt"/>
              </a:rPr>
              <a:t>SVR</a:t>
            </a:r>
            <a:r>
              <a:rPr lang="en-US" baseline="-25000" dirty="0" smtClean="0">
                <a:latin typeface="+mn-lt"/>
              </a:rPr>
              <a:t>12</a:t>
            </a:r>
            <a:r>
              <a:rPr lang="en-US" dirty="0" smtClean="0">
                <a:latin typeface="+mn-lt"/>
              </a:rPr>
              <a:t> with 2-sided 95% CI, descriptive analysis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0070C0"/>
              </a:buClr>
              <a:buChar char="–"/>
            </a:pPr>
            <a:r>
              <a:rPr lang="en-US" dirty="0" smtClean="0">
                <a:latin typeface="+mn-lt"/>
              </a:rPr>
              <a:t>Multivariate analyses of predictors of SVR</a:t>
            </a:r>
            <a:r>
              <a:rPr lang="en-US" baseline="-25000" dirty="0" smtClean="0">
                <a:latin typeface="+mn-lt"/>
              </a:rPr>
              <a:t>12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/>
        </p:nvGraphicFramePr>
        <p:xfrm>
          <a:off x="5116045" y="2330163"/>
          <a:ext cx="3490759" cy="377825"/>
        </p:xfrm>
        <a:graphic>
          <a:graphicData uri="http://schemas.openxmlformats.org/drawingml/2006/table">
            <a:tbl>
              <a:tblPr/>
              <a:tblGrid>
                <a:gridCol w="3490759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RBV,  N= 114</a:t>
                      </a:r>
                      <a:endParaRPr kumimoji="0" lang="en-GB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/>
        </p:nvGraphicFramePr>
        <p:xfrm>
          <a:off x="5116045" y="2992356"/>
          <a:ext cx="1904227" cy="368300"/>
        </p:xfrm>
        <a:graphic>
          <a:graphicData uri="http://schemas.openxmlformats.org/drawingml/2006/table">
            <a:tbl>
              <a:tblPr/>
              <a:tblGrid>
                <a:gridCol w="1904227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RBV, N = 68</a:t>
                      </a:r>
                      <a:endParaRPr kumimoji="0" lang="en-GB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3911386" y="1287888"/>
            <a:ext cx="1293839" cy="443275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Not randomised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 -label</a:t>
            </a:r>
            <a:endParaRPr lang="en-US" sz="1200" b="1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0" name="AutoShape 162"/>
          <p:cNvSpPr>
            <a:spLocks noChangeArrowheads="1"/>
          </p:cNvSpPr>
          <p:nvPr/>
        </p:nvSpPr>
        <p:spPr bwMode="auto">
          <a:xfrm>
            <a:off x="170623" y="1760373"/>
            <a:ext cx="3564000" cy="248578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≥ 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1,  2 or 3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≥ 10,000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Treatment-naïve (Genotype 1, 2, 3)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or experienced (Genotype 2 and 3</a:t>
            </a: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)</a:t>
            </a:r>
            <a:b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HIV infection</a:t>
            </a:r>
            <a:endParaRPr lang="en-US" sz="1400" b="1" dirty="0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On ARV with HIV RNA &lt; 50 c/ml,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or not on ARV with CD4 &gt; 500/mm</a:t>
            </a:r>
            <a:r>
              <a:rPr lang="en-US" sz="1400" b="1" baseline="300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3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Compensated cirrhosis allowed</a:t>
            </a:r>
          </a:p>
        </p:txBody>
      </p:sp>
      <p:sp>
        <p:nvSpPr>
          <p:cNvPr id="234522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PHOTON-1 Study</a:t>
            </a:r>
            <a:r>
              <a:rPr lang="en-GB" smtClean="0"/>
              <a:t>: SOF + RBV in HCV-HIV </a:t>
            </a:r>
            <a:br>
              <a:rPr lang="en-GB" smtClean="0"/>
            </a:br>
            <a:r>
              <a:rPr lang="en-GB" smtClean="0"/>
              <a:t>co-infection</a:t>
            </a:r>
            <a:endParaRPr lang="en-GB" dirty="0"/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6732042" y="1460419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0" name="Line 172"/>
          <p:cNvSpPr>
            <a:spLocks noChangeShapeType="1"/>
          </p:cNvSpPr>
          <p:nvPr/>
        </p:nvSpPr>
        <p:spPr bwMode="auto">
          <a:xfrm>
            <a:off x="8606804" y="1818058"/>
            <a:ext cx="0" cy="2291441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1" name="Oval 110"/>
          <p:cNvSpPr>
            <a:spLocks noChangeArrowheads="1"/>
          </p:cNvSpPr>
          <p:nvPr/>
        </p:nvSpPr>
        <p:spPr bwMode="auto">
          <a:xfrm>
            <a:off x="8318666" y="1408621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39203" y="4358412"/>
            <a:ext cx="8789320" cy="70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85750" eaLnBrk="0" hangingPunct="0">
              <a:spcBef>
                <a:spcPct val="20000"/>
              </a:spcBef>
              <a:buClr>
                <a:srgbClr val="0070C0"/>
              </a:buClr>
              <a:buChar char="–"/>
            </a:pPr>
            <a:r>
              <a:rPr lang="en-US" dirty="0" smtClean="0">
                <a:latin typeface="+mn-lt"/>
              </a:rPr>
              <a:t>SOF : 400 mg </a:t>
            </a:r>
            <a:r>
              <a:rPr lang="en-US" dirty="0" err="1" smtClean="0">
                <a:latin typeface="+mn-lt"/>
              </a:rPr>
              <a:t>qd</a:t>
            </a:r>
            <a:endParaRPr lang="en-US" dirty="0" smtClean="0"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Clr>
                <a:srgbClr val="0070C0"/>
              </a:buClr>
              <a:buChar char="–"/>
            </a:pPr>
            <a:r>
              <a:rPr lang="en-US" dirty="0" smtClean="0">
                <a:latin typeface="+mn-lt"/>
              </a:rPr>
              <a:t>RBV (bid dosing) : 1000 mg/day if &lt; 75 kg or 1200 mg/day if ≥ 75 kg</a:t>
            </a:r>
            <a:endParaRPr lang="en-US" dirty="0">
              <a:latin typeface="+mn-lt"/>
            </a:endParaRPr>
          </a:p>
        </p:txBody>
      </p:sp>
      <p:sp>
        <p:nvSpPr>
          <p:cNvPr id="30" name="Line 63"/>
          <p:cNvSpPr>
            <a:spLocks noChangeShapeType="1"/>
          </p:cNvSpPr>
          <p:nvPr/>
        </p:nvSpPr>
        <p:spPr bwMode="auto">
          <a:xfrm>
            <a:off x="3734623" y="3223035"/>
            <a:ext cx="1332084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1" name="Line 63"/>
          <p:cNvSpPr>
            <a:spLocks noChangeShapeType="1"/>
          </p:cNvSpPr>
          <p:nvPr/>
        </p:nvSpPr>
        <p:spPr bwMode="auto">
          <a:xfrm>
            <a:off x="3734623" y="2569837"/>
            <a:ext cx="1332084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2" name="Line 63"/>
          <p:cNvSpPr>
            <a:spLocks noChangeShapeType="1"/>
          </p:cNvSpPr>
          <p:nvPr/>
        </p:nvSpPr>
        <p:spPr bwMode="auto">
          <a:xfrm>
            <a:off x="3734623" y="3855863"/>
            <a:ext cx="1332084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3956227" y="2074155"/>
            <a:ext cx="10454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smtClean="0">
                <a:solidFill>
                  <a:srgbClr val="333399"/>
                </a:solidFill>
                <a:latin typeface="Calibri" pitchFamily="34" charset="0"/>
              </a:rPr>
              <a:t>Genotype 1</a:t>
            </a:r>
          </a:p>
          <a:p>
            <a:pPr algn="ctr"/>
            <a:r>
              <a:rPr lang="en-US" sz="1400" b="1" smtClean="0">
                <a:solidFill>
                  <a:srgbClr val="333399"/>
                </a:solidFill>
                <a:latin typeface="Calibri" pitchFamily="34" charset="0"/>
              </a:rPr>
              <a:t>Naïve</a:t>
            </a:r>
            <a:endParaRPr lang="en-US" sz="1400" b="1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3867260" y="2710763"/>
            <a:ext cx="1223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smtClean="0">
                <a:solidFill>
                  <a:srgbClr val="333399"/>
                </a:solidFill>
                <a:latin typeface="Calibri" pitchFamily="34" charset="0"/>
              </a:rPr>
              <a:t>Genotype 2, 3</a:t>
            </a:r>
          </a:p>
          <a:p>
            <a:pPr algn="ctr"/>
            <a:r>
              <a:rPr lang="en-US" sz="1400" b="1" smtClean="0">
                <a:solidFill>
                  <a:srgbClr val="333399"/>
                </a:solidFill>
                <a:latin typeface="Calibri" pitchFamily="34" charset="0"/>
              </a:rPr>
              <a:t>Naïve</a:t>
            </a:r>
            <a:endParaRPr lang="en-US" sz="1400" b="1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3867260" y="3326030"/>
            <a:ext cx="1223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smtClean="0">
                <a:solidFill>
                  <a:srgbClr val="333399"/>
                </a:solidFill>
                <a:latin typeface="Calibri" pitchFamily="34" charset="0"/>
              </a:rPr>
              <a:t>Genotype 2, 3</a:t>
            </a:r>
          </a:p>
          <a:p>
            <a:pPr algn="ctr"/>
            <a:r>
              <a:rPr lang="en-US" sz="1400" b="1" smtClean="0">
                <a:solidFill>
                  <a:srgbClr val="333399"/>
                </a:solidFill>
                <a:latin typeface="Calibri" pitchFamily="34" charset="0"/>
              </a:rPr>
              <a:t>Experienced</a:t>
            </a:r>
            <a:endParaRPr lang="en-US" sz="1400" b="1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24" name="ZoneTexte 69"/>
          <p:cNvSpPr txBox="1">
            <a:spLocks noChangeArrowheads="1"/>
          </p:cNvSpPr>
          <p:nvPr/>
        </p:nvSpPr>
        <p:spPr bwMode="auto">
          <a:xfrm>
            <a:off x="6110546" y="6565265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fr-FR"/>
            </a:defPPr>
            <a:lvl1pPr algn="r">
              <a:defRPr sz="1200" i="1">
                <a:solidFill>
                  <a:srgbClr val="0070C0"/>
                </a:solidFill>
                <a:ea typeface="ＭＳ Ｐゴシック" pitchFamily="34" charset="-128"/>
              </a:defRPr>
            </a:lvl1pPr>
          </a:lstStyle>
          <a:p>
            <a:r>
              <a:rPr lang="en-GB" dirty="0" err="1"/>
              <a:t>Sulkowski</a:t>
            </a:r>
            <a:r>
              <a:rPr lang="en-GB" dirty="0"/>
              <a:t> M. JAMA </a:t>
            </a:r>
            <a:r>
              <a:rPr lang="en-GB" dirty="0" smtClean="0"/>
              <a:t>2014;312:353-61</a:t>
            </a:r>
            <a:endParaRPr lang="en-GB" dirty="0"/>
          </a:p>
        </p:txBody>
      </p:sp>
      <p:graphicFrame>
        <p:nvGraphicFramePr>
          <p:cNvPr id="25" name="Group 8"/>
          <p:cNvGraphicFramePr>
            <a:graphicFrameLocks noGrp="1"/>
          </p:cNvGraphicFramePr>
          <p:nvPr>
            <p:extLst/>
          </p:nvPr>
        </p:nvGraphicFramePr>
        <p:xfrm>
          <a:off x="5116045" y="3645024"/>
          <a:ext cx="3490759" cy="377825"/>
        </p:xfrm>
        <a:graphic>
          <a:graphicData uri="http://schemas.openxmlformats.org/drawingml/2006/table">
            <a:tbl>
              <a:tblPr/>
              <a:tblGrid>
                <a:gridCol w="3490759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RBV, N = 41</a:t>
                      </a:r>
                      <a:endParaRPr kumimoji="0" lang="en-GB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EB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591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PHOTON-1 </a:t>
            </a:r>
            <a:r>
              <a:rPr lang="fr-FR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: SOF + RBV in HCV-HIV </a:t>
            </a:r>
            <a:br>
              <a:rPr lang="en-GB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co-infection</a:t>
            </a:r>
            <a:endParaRPr lang="fr-FR" dirty="0"/>
          </a:p>
        </p:txBody>
      </p:sp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19376637"/>
              </p:ext>
            </p:extLst>
          </p:nvPr>
        </p:nvGraphicFramePr>
        <p:xfrm>
          <a:off x="197643" y="1723777"/>
          <a:ext cx="8748714" cy="4455936"/>
        </p:xfrm>
        <a:graphic>
          <a:graphicData uri="http://schemas.openxmlformats.org/drawingml/2006/table">
            <a:tbl>
              <a:tblPr/>
              <a:tblGrid>
                <a:gridCol w="3726285"/>
                <a:gridCol w="1728192"/>
                <a:gridCol w="1669592"/>
                <a:gridCol w="1624645"/>
              </a:tblGrid>
              <a:tr h="5293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naïve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115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2, 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naïve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68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2, 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experienced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EB00"/>
                    </a:solidFill>
                  </a:tcPr>
                </a:tc>
              </a:tr>
              <a:tr h="252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49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18%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19%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2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 : white/black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61% / 33%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79% / 12%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78% / 17%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Body mass index, mean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27.3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27.4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27.3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2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genotype  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1a: 79% / 1b: 21%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2: 38% / 3: 62%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2: 59% / 3 : 41%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26.5%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36.8%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48.8%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2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3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mean (SD)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6.6 ± 0.83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6.3 ± 0.60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 ± 0.69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Cirrhosis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4.4%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10.3%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24.4%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2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CD4/mm</a:t>
                      </a:r>
                      <a:r>
                        <a:rPr kumimoji="0" lang="en-GB" sz="13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median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581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562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579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On ARV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98.2%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89.7%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95.1%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2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ARV (%) : EFV ; ATV/r ; DRV/r ; RAL ; RPV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 ; 21 ; 13 ; 19 ; 6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 ; 12 ; 28 ; 13 ; 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 ; 21 ; 5 ; 18 ; 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Discontinued treatment, N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 (3 AE, 1 Failure)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 (3 AE)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(1 AE)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2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Returned for post-treatment W12 visit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113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64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108249" y="1140544"/>
            <a:ext cx="69275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Baseline </a:t>
            </a:r>
            <a:r>
              <a:rPr lang="fr-FR" sz="2400" b="1" dirty="0" err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characteristics</a:t>
            </a:r>
            <a:r>
              <a:rPr lang="fr-FR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 and patient disposition</a:t>
            </a: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570663"/>
            <a:ext cx="89434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PHOTON-1</a:t>
            </a:r>
            <a:endParaRPr lang="en-GB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6110546" y="6565265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fr-FR"/>
            </a:defPPr>
            <a:lvl1pPr algn="r">
              <a:defRPr sz="1200" i="1">
                <a:solidFill>
                  <a:srgbClr val="0070C0"/>
                </a:solidFill>
                <a:ea typeface="ＭＳ Ｐゴシック" pitchFamily="34" charset="-128"/>
              </a:defRPr>
            </a:lvl1pPr>
          </a:lstStyle>
          <a:p>
            <a:r>
              <a:rPr lang="en-GB" dirty="0" err="1"/>
              <a:t>Sulkowski</a:t>
            </a:r>
            <a:r>
              <a:rPr lang="en-GB" dirty="0"/>
              <a:t> M. JAMA </a:t>
            </a:r>
            <a:r>
              <a:rPr lang="en-GB" dirty="0" smtClean="0"/>
              <a:t>2014;312:353-61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447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11" name="Text Box 2"/>
          <p:cNvSpPr txBox="1">
            <a:spLocks noChangeArrowheads="1"/>
          </p:cNvSpPr>
          <p:nvPr/>
        </p:nvSpPr>
        <p:spPr bwMode="auto">
          <a:xfrm>
            <a:off x="1907704" y="1183302"/>
            <a:ext cx="56886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defRPr sz="2400" b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defRPr>
            </a:lvl1pPr>
          </a:lstStyle>
          <a:p>
            <a:r>
              <a:rPr lang="fr-FR" dirty="0"/>
              <a:t>SVR</a:t>
            </a:r>
            <a:r>
              <a:rPr lang="fr-FR" baseline="-25000" dirty="0"/>
              <a:t>12</a:t>
            </a:r>
            <a:r>
              <a:rPr lang="fr-FR" dirty="0"/>
              <a:t> (HCV RNA &lt; 25 IU</a:t>
            </a:r>
            <a:r>
              <a:rPr lang="fr-FR" dirty="0" smtClean="0"/>
              <a:t>/ml), % (95% CI)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38627" name="Text Box 148"/>
          <p:cNvSpPr txBox="1">
            <a:spLocks noChangeArrowheads="1"/>
          </p:cNvSpPr>
          <p:nvPr/>
        </p:nvSpPr>
        <p:spPr bwMode="auto">
          <a:xfrm>
            <a:off x="215978" y="210661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%</a:t>
            </a:r>
          </a:p>
        </p:txBody>
      </p:sp>
      <p:grpSp>
        <p:nvGrpSpPr>
          <p:cNvPr id="81" name="Groupe 80"/>
          <p:cNvGrpSpPr/>
          <p:nvPr/>
        </p:nvGrpSpPr>
        <p:grpSpPr>
          <a:xfrm>
            <a:off x="683568" y="1772816"/>
            <a:ext cx="8208912" cy="432048"/>
            <a:chOff x="683568" y="1772816"/>
            <a:chExt cx="8208912" cy="432048"/>
          </a:xfrm>
        </p:grpSpPr>
        <p:sp>
          <p:nvSpPr>
            <p:cNvPr id="78" name="AutoShape 126"/>
            <p:cNvSpPr>
              <a:spLocks noChangeArrowheads="1"/>
            </p:cNvSpPr>
            <p:nvPr/>
          </p:nvSpPr>
          <p:spPr bwMode="auto">
            <a:xfrm>
              <a:off x="683568" y="1772816"/>
              <a:ext cx="8208912" cy="43204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endParaRPr lang="fr-FR" sz="2800"/>
            </a:p>
          </p:txBody>
        </p:sp>
        <p:sp>
          <p:nvSpPr>
            <p:cNvPr id="238638" name="Rectangle 3"/>
            <p:cNvSpPr>
              <a:spLocks noChangeArrowheads="1"/>
            </p:cNvSpPr>
            <p:nvPr/>
          </p:nvSpPr>
          <p:spPr bwMode="auto">
            <a:xfrm>
              <a:off x="915123" y="1924890"/>
              <a:ext cx="177800" cy="144462"/>
            </a:xfrm>
            <a:prstGeom prst="rect">
              <a:avLst/>
            </a:prstGeom>
            <a:solidFill>
              <a:srgbClr val="7030A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40" name="ZoneTexte 84"/>
            <p:cNvSpPr txBox="1">
              <a:spLocks noChangeArrowheads="1"/>
            </p:cNvSpPr>
            <p:nvPr/>
          </p:nvSpPr>
          <p:spPr bwMode="auto">
            <a:xfrm>
              <a:off x="1072286" y="1812455"/>
              <a:ext cx="189269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 smtClean="0">
                  <a:solidFill>
                    <a:srgbClr val="000066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Genotype 1 Naïve</a:t>
              </a:r>
              <a:endParaRPr lang="en-GB" b="1" dirty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00" name="Rectangle 3"/>
            <p:cNvSpPr>
              <a:spLocks noChangeArrowheads="1"/>
            </p:cNvSpPr>
            <p:nvPr/>
          </p:nvSpPr>
          <p:spPr bwMode="auto">
            <a:xfrm>
              <a:off x="2996862" y="1924890"/>
              <a:ext cx="177800" cy="144462"/>
            </a:xfrm>
            <a:prstGeom prst="rect">
              <a:avLst/>
            </a:prstGeom>
            <a:solidFill>
              <a:srgbClr val="FF66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01" name="ZoneTexte 84"/>
            <p:cNvSpPr txBox="1">
              <a:spLocks noChangeArrowheads="1"/>
            </p:cNvSpPr>
            <p:nvPr/>
          </p:nvSpPr>
          <p:spPr bwMode="auto">
            <a:xfrm>
              <a:off x="3154025" y="1812455"/>
              <a:ext cx="248016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 smtClean="0">
                  <a:solidFill>
                    <a:srgbClr val="000066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Genotype 2 and 3 Naïve</a:t>
              </a:r>
              <a:endParaRPr lang="en-GB" b="1" dirty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04" name="Rectangle 3"/>
            <p:cNvSpPr>
              <a:spLocks noChangeArrowheads="1"/>
            </p:cNvSpPr>
            <p:nvPr/>
          </p:nvSpPr>
          <p:spPr bwMode="auto">
            <a:xfrm>
              <a:off x="5612740" y="1924890"/>
              <a:ext cx="177800" cy="144462"/>
            </a:xfrm>
            <a:prstGeom prst="rect">
              <a:avLst/>
            </a:prstGeom>
            <a:solidFill>
              <a:srgbClr val="10EB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07" name="ZoneTexte 84"/>
            <p:cNvSpPr txBox="1">
              <a:spLocks noChangeArrowheads="1"/>
            </p:cNvSpPr>
            <p:nvPr/>
          </p:nvSpPr>
          <p:spPr bwMode="auto">
            <a:xfrm>
              <a:off x="5769903" y="1812455"/>
              <a:ext cx="310399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 smtClean="0">
                  <a:solidFill>
                    <a:srgbClr val="000066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Genotype 2 and 3 Experienced</a:t>
              </a:r>
              <a:endParaRPr lang="en-GB" b="1" dirty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PHOTON-1 </a:t>
            </a:r>
            <a:r>
              <a:rPr lang="fr-FR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: SOF + RBV in HCV-HIV </a:t>
            </a:r>
            <a:br>
              <a:rPr lang="en-GB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co-infection</a:t>
            </a:r>
            <a:endParaRPr lang="fr-FR" dirty="0"/>
          </a:p>
        </p:txBody>
      </p:sp>
      <p:sp>
        <p:nvSpPr>
          <p:cNvPr id="62" name="AutoShape 162"/>
          <p:cNvSpPr>
            <a:spLocks noChangeArrowheads="1"/>
          </p:cNvSpPr>
          <p:nvPr/>
        </p:nvSpPr>
        <p:spPr bwMode="auto">
          <a:xfrm>
            <a:off x="0" y="6570663"/>
            <a:ext cx="89434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PHOTON-1</a:t>
            </a:r>
            <a:endParaRPr lang="en-GB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190578" y="2237383"/>
            <a:ext cx="8661895" cy="3996567"/>
            <a:chOff x="190578" y="2165247"/>
            <a:chExt cx="8661895" cy="4639539"/>
          </a:xfrm>
        </p:grpSpPr>
        <p:sp>
          <p:nvSpPr>
            <p:cNvPr id="238616" name="Rectangle 135"/>
            <p:cNvSpPr>
              <a:spLocks noChangeArrowheads="1"/>
            </p:cNvSpPr>
            <p:nvPr/>
          </p:nvSpPr>
          <p:spPr bwMode="auto">
            <a:xfrm>
              <a:off x="289003" y="5157048"/>
              <a:ext cx="1968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25</a:t>
              </a:r>
            </a:p>
          </p:txBody>
        </p:sp>
        <p:sp>
          <p:nvSpPr>
            <p:cNvPr id="238617" name="Rectangle 136"/>
            <p:cNvSpPr>
              <a:spLocks noChangeArrowheads="1"/>
            </p:cNvSpPr>
            <p:nvPr/>
          </p:nvSpPr>
          <p:spPr bwMode="auto">
            <a:xfrm>
              <a:off x="289003" y="4286792"/>
              <a:ext cx="1968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50</a:t>
              </a:r>
            </a:p>
          </p:txBody>
        </p:sp>
        <p:sp>
          <p:nvSpPr>
            <p:cNvPr id="238618" name="Rectangle 137"/>
            <p:cNvSpPr>
              <a:spLocks noChangeArrowheads="1"/>
            </p:cNvSpPr>
            <p:nvPr/>
          </p:nvSpPr>
          <p:spPr bwMode="auto">
            <a:xfrm>
              <a:off x="190578" y="2487613"/>
              <a:ext cx="29527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100</a:t>
              </a:r>
            </a:p>
          </p:txBody>
        </p:sp>
        <p:sp>
          <p:nvSpPr>
            <p:cNvPr id="238619" name="Rectangle 138"/>
            <p:cNvSpPr>
              <a:spLocks noChangeArrowheads="1"/>
            </p:cNvSpPr>
            <p:nvPr/>
          </p:nvSpPr>
          <p:spPr bwMode="auto">
            <a:xfrm>
              <a:off x="289003" y="3356272"/>
              <a:ext cx="1968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75</a:t>
              </a:r>
            </a:p>
          </p:txBody>
        </p:sp>
        <p:sp>
          <p:nvSpPr>
            <p:cNvPr id="238620" name="Line 139"/>
            <p:cNvSpPr>
              <a:spLocks noChangeShapeType="1"/>
            </p:cNvSpPr>
            <p:nvPr/>
          </p:nvSpPr>
          <p:spPr bwMode="auto">
            <a:xfrm>
              <a:off x="554115" y="5277127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1" name="Line 140"/>
            <p:cNvSpPr>
              <a:spLocks noChangeShapeType="1"/>
            </p:cNvSpPr>
            <p:nvPr/>
          </p:nvSpPr>
          <p:spPr bwMode="auto">
            <a:xfrm>
              <a:off x="554115" y="4382214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2" name="Line 141"/>
            <p:cNvSpPr>
              <a:spLocks noChangeShapeType="1"/>
            </p:cNvSpPr>
            <p:nvPr/>
          </p:nvSpPr>
          <p:spPr bwMode="auto">
            <a:xfrm>
              <a:off x="554115" y="2592388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3" name="Line 142"/>
            <p:cNvSpPr>
              <a:spLocks noChangeShapeType="1"/>
            </p:cNvSpPr>
            <p:nvPr/>
          </p:nvSpPr>
          <p:spPr bwMode="auto">
            <a:xfrm>
              <a:off x="554115" y="3487301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4" name="Line 143"/>
            <p:cNvSpPr>
              <a:spLocks noChangeShapeType="1"/>
            </p:cNvSpPr>
            <p:nvPr/>
          </p:nvSpPr>
          <p:spPr bwMode="auto">
            <a:xfrm>
              <a:off x="644604" y="2582862"/>
              <a:ext cx="0" cy="360000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5" name="Rectangle 144"/>
            <p:cNvSpPr>
              <a:spLocks noChangeArrowheads="1"/>
            </p:cNvSpPr>
            <p:nvPr/>
          </p:nvSpPr>
          <p:spPr bwMode="auto">
            <a:xfrm>
              <a:off x="683568" y="2712646"/>
              <a:ext cx="993368" cy="7145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76.3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(67.4-83.8)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31" name="Rectangle 144"/>
            <p:cNvSpPr>
              <a:spLocks noChangeArrowheads="1"/>
            </p:cNvSpPr>
            <p:nvPr/>
          </p:nvSpPr>
          <p:spPr bwMode="auto">
            <a:xfrm>
              <a:off x="1595401" y="2778674"/>
              <a:ext cx="367408" cy="464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82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35" name="ZoneTexte 86"/>
            <p:cNvSpPr txBox="1">
              <a:spLocks noChangeArrowheads="1"/>
            </p:cNvSpPr>
            <p:nvPr/>
          </p:nvSpPr>
          <p:spPr bwMode="auto">
            <a:xfrm>
              <a:off x="1357928" y="6500857"/>
              <a:ext cx="1467068" cy="3039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sz="1500" b="1" dirty="0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Sub-genotype</a:t>
              </a:r>
              <a:endParaRPr lang="en-GB" sz="1500" b="1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6" name="Line 146"/>
            <p:cNvSpPr>
              <a:spLocks noChangeShapeType="1"/>
            </p:cNvSpPr>
            <p:nvPr/>
          </p:nvSpPr>
          <p:spPr bwMode="auto">
            <a:xfrm>
              <a:off x="554114" y="6172040"/>
              <a:ext cx="8298359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42" name="Rectangle 40"/>
            <p:cNvSpPr>
              <a:spLocks noChangeArrowheads="1"/>
            </p:cNvSpPr>
            <p:nvPr/>
          </p:nvSpPr>
          <p:spPr bwMode="auto">
            <a:xfrm>
              <a:off x="921872" y="6166487"/>
              <a:ext cx="447558" cy="3930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6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All</a:t>
              </a:r>
              <a:endParaRPr lang="en-GB" sz="16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49" name="Rectangle 133"/>
            <p:cNvSpPr>
              <a:spLocks noChangeArrowheads="1"/>
            </p:cNvSpPr>
            <p:nvPr/>
          </p:nvSpPr>
          <p:spPr bwMode="auto">
            <a:xfrm>
              <a:off x="6109840" y="2836507"/>
              <a:ext cx="338400" cy="3337200"/>
            </a:xfrm>
            <a:prstGeom prst="rect">
              <a:avLst/>
            </a:prstGeom>
            <a:solidFill>
              <a:srgbClr val="10EB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1" name="Rectangle 144"/>
            <p:cNvSpPr>
              <a:spLocks noChangeArrowheads="1"/>
            </p:cNvSpPr>
            <p:nvPr/>
          </p:nvSpPr>
          <p:spPr bwMode="auto">
            <a:xfrm>
              <a:off x="2262439" y="3794117"/>
              <a:ext cx="367408" cy="464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54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3" name="Rectangle 144"/>
            <p:cNvSpPr>
              <a:spLocks noChangeArrowheads="1"/>
            </p:cNvSpPr>
            <p:nvPr/>
          </p:nvSpPr>
          <p:spPr bwMode="auto">
            <a:xfrm>
              <a:off x="3203848" y="2750397"/>
              <a:ext cx="854421" cy="7145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75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(63-84.7)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5" name="Rectangle 144"/>
            <p:cNvSpPr>
              <a:spLocks noChangeArrowheads="1"/>
            </p:cNvSpPr>
            <p:nvPr/>
          </p:nvSpPr>
          <p:spPr bwMode="auto">
            <a:xfrm>
              <a:off x="5796136" y="2165247"/>
              <a:ext cx="993368" cy="7145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92.7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(80.1-98.5)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7" name="Rectangle 144"/>
            <p:cNvSpPr>
              <a:spLocks noChangeArrowheads="1"/>
            </p:cNvSpPr>
            <p:nvPr/>
          </p:nvSpPr>
          <p:spPr bwMode="auto">
            <a:xfrm>
              <a:off x="4087684" y="2623906"/>
              <a:ext cx="384365" cy="464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88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9" name="Rectangle 144"/>
            <p:cNvSpPr>
              <a:spLocks noChangeArrowheads="1"/>
            </p:cNvSpPr>
            <p:nvPr/>
          </p:nvSpPr>
          <p:spPr bwMode="auto">
            <a:xfrm>
              <a:off x="6736060" y="2473325"/>
              <a:ext cx="367408" cy="464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92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cxnSp>
          <p:nvCxnSpPr>
            <p:cNvPr id="76" name="Connecteur droit 75"/>
            <p:cNvCxnSpPr/>
            <p:nvPr/>
          </p:nvCxnSpPr>
          <p:spPr bwMode="auto">
            <a:xfrm>
              <a:off x="1474899" y="6510225"/>
              <a:ext cx="1270800" cy="1588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9" name="ZoneTexte 78"/>
            <p:cNvSpPr txBox="1"/>
            <p:nvPr/>
          </p:nvSpPr>
          <p:spPr>
            <a:xfrm>
              <a:off x="619372" y="5805578"/>
              <a:ext cx="314510" cy="3572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N</a:t>
              </a:r>
              <a:endParaRPr lang="fr-FR" sz="1400" dirty="0"/>
            </a:p>
          </p:txBody>
        </p:sp>
        <p:sp>
          <p:nvSpPr>
            <p:cNvPr id="75" name="Rectangle 40"/>
            <p:cNvSpPr>
              <a:spLocks noChangeArrowheads="1"/>
            </p:cNvSpPr>
            <p:nvPr/>
          </p:nvSpPr>
          <p:spPr bwMode="auto">
            <a:xfrm>
              <a:off x="1514980" y="6166487"/>
              <a:ext cx="412292" cy="3930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6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1a</a:t>
              </a:r>
              <a:endParaRPr lang="en-GB" sz="16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94" name="Rectangle 40"/>
            <p:cNvSpPr>
              <a:spLocks noChangeArrowheads="1"/>
            </p:cNvSpPr>
            <p:nvPr/>
          </p:nvSpPr>
          <p:spPr bwMode="auto">
            <a:xfrm>
              <a:off x="2227339" y="6166487"/>
              <a:ext cx="423514" cy="3930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6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1b</a:t>
              </a:r>
              <a:endParaRPr lang="en-GB" sz="16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08" name="Rectangle 144"/>
            <p:cNvSpPr>
              <a:spLocks noChangeArrowheads="1"/>
            </p:cNvSpPr>
            <p:nvPr/>
          </p:nvSpPr>
          <p:spPr bwMode="auto">
            <a:xfrm>
              <a:off x="7405169" y="2434677"/>
              <a:ext cx="367408" cy="464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94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18" name="Rectangle 40"/>
            <p:cNvSpPr>
              <a:spLocks noChangeArrowheads="1"/>
            </p:cNvSpPr>
            <p:nvPr/>
          </p:nvSpPr>
          <p:spPr bwMode="auto">
            <a:xfrm>
              <a:off x="6633279" y="6166487"/>
              <a:ext cx="532518" cy="357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GT2</a:t>
              </a:r>
              <a:endParaRPr lang="en-GB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19" name="Rectangle 40"/>
            <p:cNvSpPr>
              <a:spLocks noChangeArrowheads="1"/>
            </p:cNvSpPr>
            <p:nvPr/>
          </p:nvSpPr>
          <p:spPr bwMode="auto">
            <a:xfrm>
              <a:off x="7306574" y="6166487"/>
              <a:ext cx="532518" cy="357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GT3</a:t>
              </a:r>
              <a:endParaRPr lang="en-GB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grpSp>
          <p:nvGrpSpPr>
            <p:cNvPr id="3" name="Groupe 2"/>
            <p:cNvGrpSpPr/>
            <p:nvPr/>
          </p:nvGrpSpPr>
          <p:grpSpPr>
            <a:xfrm>
              <a:off x="987456" y="2764506"/>
              <a:ext cx="6747262" cy="3384000"/>
              <a:chOff x="987456" y="2764506"/>
              <a:chExt cx="6747262" cy="3384000"/>
            </a:xfrm>
          </p:grpSpPr>
          <p:sp>
            <p:nvSpPr>
              <p:cNvPr id="238615" name="Rectangle 133"/>
              <p:cNvSpPr>
                <a:spLocks noChangeArrowheads="1"/>
              </p:cNvSpPr>
              <p:nvPr/>
            </p:nvSpPr>
            <p:spPr bwMode="auto">
              <a:xfrm>
                <a:off x="987456" y="3401706"/>
                <a:ext cx="338400" cy="2746800"/>
              </a:xfrm>
              <a:prstGeom prst="rect">
                <a:avLst/>
              </a:prstGeom>
              <a:solidFill>
                <a:srgbClr val="7030A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238630" name="Rectangle 133"/>
              <p:cNvSpPr>
                <a:spLocks noChangeArrowheads="1"/>
              </p:cNvSpPr>
              <p:nvPr/>
            </p:nvSpPr>
            <p:spPr bwMode="auto">
              <a:xfrm>
                <a:off x="2283052" y="4204506"/>
                <a:ext cx="338400" cy="1944000"/>
              </a:xfrm>
              <a:prstGeom prst="rect">
                <a:avLst/>
              </a:prstGeom>
              <a:solidFill>
                <a:srgbClr val="7030A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40" name="Rectangle 133"/>
              <p:cNvSpPr>
                <a:spLocks noChangeArrowheads="1"/>
              </p:cNvSpPr>
              <p:nvPr/>
            </p:nvSpPr>
            <p:spPr bwMode="auto">
              <a:xfrm>
                <a:off x="4110667" y="2980506"/>
                <a:ext cx="338400" cy="3168000"/>
              </a:xfrm>
              <a:prstGeom prst="rect">
                <a:avLst/>
              </a:prstGeom>
              <a:solidFill>
                <a:srgbClr val="FF66CC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42" name="Rectangle 133"/>
              <p:cNvSpPr>
                <a:spLocks noChangeArrowheads="1"/>
              </p:cNvSpPr>
              <p:nvPr/>
            </p:nvSpPr>
            <p:spPr bwMode="auto">
              <a:xfrm>
                <a:off x="7396318" y="2764506"/>
                <a:ext cx="338400" cy="3384000"/>
              </a:xfrm>
              <a:prstGeom prst="rect">
                <a:avLst/>
              </a:prstGeom>
              <a:solidFill>
                <a:srgbClr val="10EB0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51" name="Rectangle 133"/>
              <p:cNvSpPr>
                <a:spLocks noChangeArrowheads="1"/>
              </p:cNvSpPr>
              <p:nvPr/>
            </p:nvSpPr>
            <p:spPr bwMode="auto">
              <a:xfrm>
                <a:off x="3448580" y="3448506"/>
                <a:ext cx="338400" cy="2700000"/>
              </a:xfrm>
              <a:prstGeom prst="rect">
                <a:avLst/>
              </a:prstGeom>
              <a:solidFill>
                <a:srgbClr val="FF66CC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53" name="Rectangle 133"/>
              <p:cNvSpPr>
                <a:spLocks noChangeArrowheads="1"/>
              </p:cNvSpPr>
              <p:nvPr/>
            </p:nvSpPr>
            <p:spPr bwMode="auto">
              <a:xfrm>
                <a:off x="1602181" y="3196506"/>
                <a:ext cx="338400" cy="2952000"/>
              </a:xfrm>
              <a:prstGeom prst="rect">
                <a:avLst/>
              </a:prstGeom>
              <a:solidFill>
                <a:srgbClr val="7030A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97" name="Rectangle 133"/>
              <p:cNvSpPr>
                <a:spLocks noChangeArrowheads="1"/>
              </p:cNvSpPr>
              <p:nvPr/>
            </p:nvSpPr>
            <p:spPr bwMode="auto">
              <a:xfrm>
                <a:off x="6736060" y="2836506"/>
                <a:ext cx="338400" cy="3312000"/>
              </a:xfrm>
              <a:prstGeom prst="rect">
                <a:avLst/>
              </a:prstGeom>
              <a:solidFill>
                <a:srgbClr val="10EB0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66" name="Rectangle 133"/>
              <p:cNvSpPr>
                <a:spLocks noChangeArrowheads="1"/>
              </p:cNvSpPr>
              <p:nvPr/>
            </p:nvSpPr>
            <p:spPr bwMode="auto">
              <a:xfrm>
                <a:off x="4692947" y="3736506"/>
                <a:ext cx="338400" cy="2412000"/>
              </a:xfrm>
              <a:prstGeom prst="rect">
                <a:avLst/>
              </a:prstGeom>
              <a:solidFill>
                <a:srgbClr val="FF66CC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</p:grpSp>
        <p:sp>
          <p:nvSpPr>
            <p:cNvPr id="68" name="Rectangle 144"/>
            <p:cNvSpPr>
              <a:spLocks noChangeArrowheads="1"/>
            </p:cNvSpPr>
            <p:nvPr/>
          </p:nvSpPr>
          <p:spPr bwMode="auto">
            <a:xfrm>
              <a:off x="4692947" y="3350510"/>
              <a:ext cx="367408" cy="464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67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2" name="Rectangle 40"/>
            <p:cNvSpPr>
              <a:spLocks noChangeArrowheads="1"/>
            </p:cNvSpPr>
            <p:nvPr/>
          </p:nvSpPr>
          <p:spPr bwMode="auto">
            <a:xfrm>
              <a:off x="6077549" y="6166487"/>
              <a:ext cx="447558" cy="3930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6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All</a:t>
              </a:r>
              <a:endParaRPr lang="en-GB" sz="16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3" name="Rectangle 40"/>
            <p:cNvSpPr>
              <a:spLocks noChangeArrowheads="1"/>
            </p:cNvSpPr>
            <p:nvPr/>
          </p:nvSpPr>
          <p:spPr bwMode="auto">
            <a:xfrm>
              <a:off x="4039482" y="6166487"/>
              <a:ext cx="532518" cy="357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GT2</a:t>
              </a:r>
              <a:endParaRPr lang="en-GB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4" name="Rectangle 40"/>
            <p:cNvSpPr>
              <a:spLocks noChangeArrowheads="1"/>
            </p:cNvSpPr>
            <p:nvPr/>
          </p:nvSpPr>
          <p:spPr bwMode="auto">
            <a:xfrm>
              <a:off x="4580193" y="6166487"/>
              <a:ext cx="532518" cy="357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GT3</a:t>
              </a:r>
              <a:endParaRPr lang="en-GB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7" name="Rectangle 40"/>
            <p:cNvSpPr>
              <a:spLocks noChangeArrowheads="1"/>
            </p:cNvSpPr>
            <p:nvPr/>
          </p:nvSpPr>
          <p:spPr bwMode="auto">
            <a:xfrm>
              <a:off x="3361965" y="6166487"/>
              <a:ext cx="447558" cy="3930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6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All</a:t>
              </a:r>
              <a:endParaRPr lang="en-GB" sz="16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4" name="Rectangle 135"/>
            <p:cNvSpPr>
              <a:spLocks noChangeArrowheads="1"/>
            </p:cNvSpPr>
            <p:nvPr/>
          </p:nvSpPr>
          <p:spPr bwMode="auto">
            <a:xfrm>
              <a:off x="386467" y="6058514"/>
              <a:ext cx="99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0</a:t>
              </a:r>
              <a:endParaRPr lang="en-GB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909190" y="5805578"/>
              <a:ext cx="470890" cy="3572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>
                  <a:solidFill>
                    <a:schemeClr val="bg1"/>
                  </a:solidFill>
                </a:rPr>
                <a:t>114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82" name="ZoneTexte 81"/>
            <p:cNvSpPr txBox="1"/>
            <p:nvPr/>
          </p:nvSpPr>
          <p:spPr>
            <a:xfrm>
              <a:off x="1528436" y="5805578"/>
              <a:ext cx="384365" cy="3572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>
                  <a:solidFill>
                    <a:schemeClr val="bg1"/>
                  </a:solidFill>
                </a:rPr>
                <a:t>90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84" name="ZoneTexte 83"/>
            <p:cNvSpPr txBox="1"/>
            <p:nvPr/>
          </p:nvSpPr>
          <p:spPr>
            <a:xfrm>
              <a:off x="2243689" y="5805578"/>
              <a:ext cx="384365" cy="3572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>
                  <a:solidFill>
                    <a:schemeClr val="bg1"/>
                  </a:solidFill>
                </a:rPr>
                <a:t>24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86" name="ZoneTexte 85"/>
            <p:cNvSpPr txBox="1"/>
            <p:nvPr/>
          </p:nvSpPr>
          <p:spPr>
            <a:xfrm>
              <a:off x="3424006" y="5805578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68</a:t>
              </a:r>
              <a:endParaRPr lang="fr-FR" sz="1400" dirty="0"/>
            </a:p>
          </p:txBody>
        </p:sp>
        <p:sp>
          <p:nvSpPr>
            <p:cNvPr id="88" name="ZoneTexte 87"/>
            <p:cNvSpPr txBox="1"/>
            <p:nvPr/>
          </p:nvSpPr>
          <p:spPr>
            <a:xfrm>
              <a:off x="4646982" y="5805578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42</a:t>
              </a:r>
              <a:endParaRPr lang="fr-FR" sz="1400" dirty="0"/>
            </a:p>
          </p:txBody>
        </p:sp>
        <p:sp>
          <p:nvSpPr>
            <p:cNvPr id="90" name="ZoneTexte 89"/>
            <p:cNvSpPr txBox="1"/>
            <p:nvPr/>
          </p:nvSpPr>
          <p:spPr>
            <a:xfrm>
              <a:off x="6090465" y="5805578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41</a:t>
              </a:r>
              <a:endParaRPr lang="fr-FR" sz="1400" dirty="0"/>
            </a:p>
          </p:txBody>
        </p:sp>
        <p:sp>
          <p:nvSpPr>
            <p:cNvPr id="92" name="ZoneTexte 91"/>
            <p:cNvSpPr txBox="1"/>
            <p:nvPr/>
          </p:nvSpPr>
          <p:spPr>
            <a:xfrm>
              <a:off x="6730905" y="5805578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24</a:t>
              </a:r>
              <a:endParaRPr lang="fr-FR" sz="1400" dirty="0"/>
            </a:p>
          </p:txBody>
        </p:sp>
        <p:sp>
          <p:nvSpPr>
            <p:cNvPr id="110" name="ZoneTexte 109"/>
            <p:cNvSpPr txBox="1"/>
            <p:nvPr/>
          </p:nvSpPr>
          <p:spPr>
            <a:xfrm>
              <a:off x="7358683" y="5805578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17</a:t>
              </a:r>
              <a:endParaRPr lang="fr-FR" sz="1400" dirty="0"/>
            </a:p>
          </p:txBody>
        </p:sp>
        <p:sp>
          <p:nvSpPr>
            <p:cNvPr id="70" name="ZoneTexte 69"/>
            <p:cNvSpPr txBox="1"/>
            <p:nvPr/>
          </p:nvSpPr>
          <p:spPr>
            <a:xfrm>
              <a:off x="4068062" y="5805578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26</a:t>
              </a:r>
              <a:endParaRPr lang="fr-FR" sz="1400" dirty="0"/>
            </a:p>
          </p:txBody>
        </p:sp>
      </p:grpSp>
      <p:sp>
        <p:nvSpPr>
          <p:cNvPr id="71" name="ZoneTexte 69"/>
          <p:cNvSpPr txBox="1">
            <a:spLocks noChangeArrowheads="1"/>
          </p:cNvSpPr>
          <p:nvPr/>
        </p:nvSpPr>
        <p:spPr bwMode="auto">
          <a:xfrm>
            <a:off x="6110546" y="6565265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fr-FR"/>
            </a:defPPr>
            <a:lvl1pPr algn="r">
              <a:defRPr sz="1200" i="1">
                <a:solidFill>
                  <a:srgbClr val="0070C0"/>
                </a:solidFill>
                <a:ea typeface="ＭＳ Ｐゴシック" pitchFamily="34" charset="-128"/>
              </a:defRPr>
            </a:lvl1pPr>
          </a:lstStyle>
          <a:p>
            <a:r>
              <a:rPr lang="en-GB" dirty="0" err="1"/>
              <a:t>Sulkowski</a:t>
            </a:r>
            <a:r>
              <a:rPr lang="en-GB" dirty="0"/>
              <a:t> M. JAMA </a:t>
            </a:r>
            <a:r>
              <a:rPr lang="en-GB" dirty="0" smtClean="0"/>
              <a:t>2014;312:353-61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711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228892" y="1196752"/>
            <a:ext cx="88306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defRPr sz="2400" b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defRPr>
            </a:lvl1pPr>
          </a:lstStyle>
          <a:p>
            <a:r>
              <a:rPr lang="en-US" dirty="0" smtClean="0"/>
              <a:t>Multivariate analysis of factors associated with SVR</a:t>
            </a:r>
            <a:r>
              <a:rPr lang="en-US" baseline="-25000" dirty="0" smtClean="0"/>
              <a:t>12</a:t>
            </a:r>
            <a:r>
              <a:rPr lang="en-US" dirty="0" smtClean="0"/>
              <a:t> in genotype 1</a:t>
            </a:r>
            <a:endParaRPr lang="en-US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855872"/>
              </p:ext>
            </p:extLst>
          </p:nvPr>
        </p:nvGraphicFramePr>
        <p:xfrm>
          <a:off x="323528" y="1777752"/>
          <a:ext cx="8568952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6049"/>
                <a:gridCol w="2553265"/>
                <a:gridCol w="1549638"/>
              </a:tblGrid>
              <a:tr h="219325">
                <a:tc>
                  <a:txBody>
                    <a:bodyPr/>
                    <a:lstStyle/>
                    <a:p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OR (95% CI)</a:t>
                      </a:r>
                      <a:endParaRPr lang="en-US" sz="1600" b="1" noProof="0" dirty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p</a:t>
                      </a:r>
                      <a:endParaRPr lang="en-US" sz="1600" b="1" noProof="0" dirty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21932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Non black race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2.87 (1.01</a:t>
                      </a:r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 - </a:t>
                      </a: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8.20)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0.049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325">
                <a:tc>
                  <a:txBody>
                    <a:bodyPr/>
                    <a:lstStyle/>
                    <a:p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Genotype 1a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3.42 (1.15 - 10.16)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0.03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219325">
                <a:tc>
                  <a:txBody>
                    <a:bodyPr/>
                    <a:lstStyle/>
                    <a:p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Completion of the 24 weeks of therapy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17.54</a:t>
                      </a:r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 (3.77 - 83.33)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&lt;</a:t>
                      </a:r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 0.001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534642"/>
              </p:ext>
            </p:extLst>
          </p:nvPr>
        </p:nvGraphicFramePr>
        <p:xfrm>
          <a:off x="251618" y="3542528"/>
          <a:ext cx="8748714" cy="2792988"/>
        </p:xfrm>
        <a:graphic>
          <a:graphicData uri="http://schemas.openxmlformats.org/drawingml/2006/table">
            <a:tbl>
              <a:tblPr/>
              <a:tblGrid>
                <a:gridCol w="3797043"/>
                <a:gridCol w="1793776"/>
                <a:gridCol w="1533250"/>
                <a:gridCol w="1624645"/>
              </a:tblGrid>
              <a:tr h="6724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naïve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115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2, 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naïve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68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2, 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experienced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EB00"/>
                    </a:solidFill>
                  </a:tcPr>
                </a:tc>
              </a:tr>
              <a:tr h="424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breakthrough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 adherence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(genotype 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 adherence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1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 treatment completers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 non-completers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19/103 (18%)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6/10 (60%)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All genotype 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11/61 (18%)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1/6 (17%)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1/40 (2.5%)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1/1 (100%)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61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Mutations at relapse (deep sequencing)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S282T or V321A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L159F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(genotype 3a)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3145230" y="3068960"/>
            <a:ext cx="30829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defRPr sz="2400" b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defRPr>
            </a:lvl1pPr>
            <a:lvl2pPr lvl="1"/>
          </a:lstStyle>
          <a:p>
            <a:r>
              <a:rPr lang="en-US" smtClean="0"/>
              <a:t>Virologic failures</a:t>
            </a: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PHOTON-1 </a:t>
            </a:r>
            <a:r>
              <a:rPr lang="fr-FR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: SOF + RBV in HCV-HIV </a:t>
            </a:r>
            <a:br>
              <a:rPr lang="en-GB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co-infection</a:t>
            </a:r>
            <a:endParaRPr lang="fr-FR" dirty="0"/>
          </a:p>
        </p:txBody>
      </p:sp>
      <p:sp>
        <p:nvSpPr>
          <p:cNvPr id="11" name="AutoShape 162"/>
          <p:cNvSpPr>
            <a:spLocks noChangeArrowheads="1"/>
          </p:cNvSpPr>
          <p:nvPr/>
        </p:nvSpPr>
        <p:spPr bwMode="auto">
          <a:xfrm>
            <a:off x="0" y="6570663"/>
            <a:ext cx="89434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PHOTON-1</a:t>
            </a:r>
            <a:endParaRPr lang="en-GB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2" name="ZoneTexte 69"/>
          <p:cNvSpPr txBox="1">
            <a:spLocks noChangeArrowheads="1"/>
          </p:cNvSpPr>
          <p:nvPr/>
        </p:nvSpPr>
        <p:spPr bwMode="auto">
          <a:xfrm>
            <a:off x="6110546" y="6565265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fr-FR"/>
            </a:defPPr>
            <a:lvl1pPr algn="r">
              <a:defRPr sz="1200" i="1">
                <a:solidFill>
                  <a:srgbClr val="0070C0"/>
                </a:solidFill>
                <a:ea typeface="ＭＳ Ｐゴシック" pitchFamily="34" charset="-128"/>
              </a:defRPr>
            </a:lvl1pPr>
          </a:lstStyle>
          <a:p>
            <a:r>
              <a:rPr lang="en-GB" dirty="0" err="1"/>
              <a:t>Sulkowski</a:t>
            </a:r>
            <a:r>
              <a:rPr lang="en-GB" dirty="0"/>
              <a:t> M. JAMA </a:t>
            </a:r>
            <a:r>
              <a:rPr lang="en-GB" dirty="0" smtClean="0"/>
              <a:t>2014;312:353-61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162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PHOTON-1 </a:t>
            </a:r>
            <a:r>
              <a:rPr lang="fr-FR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: SOF + RBV in HCV-HIV </a:t>
            </a:r>
            <a:br>
              <a:rPr lang="en-GB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co-infection</a:t>
            </a:r>
            <a:endParaRPr lang="fr-FR" dirty="0"/>
          </a:p>
        </p:txBody>
      </p:sp>
      <p:graphicFrame>
        <p:nvGraphicFramePr>
          <p:cNvPr id="4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4602461"/>
              </p:ext>
            </p:extLst>
          </p:nvPr>
        </p:nvGraphicFramePr>
        <p:xfrm>
          <a:off x="251520" y="1557338"/>
          <a:ext cx="8652077" cy="4786264"/>
        </p:xfrm>
        <a:graphic>
          <a:graphicData uri="http://schemas.openxmlformats.org/drawingml/2006/table">
            <a:tbl>
              <a:tblPr/>
              <a:tblGrid>
                <a:gridCol w="3977856"/>
                <a:gridCol w="1453351"/>
                <a:gridCol w="1696779"/>
                <a:gridCol w="1524091"/>
              </a:tblGrid>
              <a:tr h="2812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  </a:t>
                      </a:r>
                      <a:endParaRPr kumimoji="0" lang="en-US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naïve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115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2, 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naïve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68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2, 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experienced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EB00"/>
                    </a:solidFill>
                  </a:tcPr>
                </a:tc>
              </a:tr>
              <a:tr h="2380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leading to treatment discontinuation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80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 (7%)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 (7%)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(2%)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80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occurring in ≥ 10% in either group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80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46%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80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Insomnia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80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16%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80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80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Irritability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80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Cough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80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Upper respiratory tract infection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11%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80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9%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80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Dizziness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1.5%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80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Anemia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80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Decreased hemoglobin &lt; 10g/dl ; &lt; 8.5 g/dl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19% / 2% 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 / 1.5%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 / 0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98653" y="1122253"/>
            <a:ext cx="87487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Adverse events, n (%)</a:t>
            </a:r>
            <a:endParaRPr lang="en-US" sz="2400" b="1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570663"/>
            <a:ext cx="89434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PHOTON-1</a:t>
            </a:r>
            <a:endParaRPr lang="en-GB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6110546" y="6565265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fr-FR"/>
            </a:defPPr>
            <a:lvl1pPr algn="r">
              <a:defRPr sz="1200" i="1">
                <a:solidFill>
                  <a:srgbClr val="0070C0"/>
                </a:solidFill>
                <a:ea typeface="ＭＳ Ｐゴシック" pitchFamily="34" charset="-128"/>
              </a:defRPr>
            </a:lvl1pPr>
          </a:lstStyle>
          <a:p>
            <a:r>
              <a:rPr lang="en-GB" dirty="0" err="1"/>
              <a:t>Sulkowski</a:t>
            </a:r>
            <a:r>
              <a:rPr lang="en-GB" dirty="0"/>
              <a:t> M. JAMA </a:t>
            </a:r>
            <a:r>
              <a:rPr lang="en-GB" dirty="0" smtClean="0"/>
              <a:t>2014;312:353-61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38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PHOTON-1 Study</a:t>
            </a:r>
            <a:r>
              <a:rPr lang="en-GB" smtClean="0"/>
              <a:t>: SOF + RBV in HCV-HIV </a:t>
            </a:r>
            <a:br>
              <a:rPr lang="en-GB" smtClean="0"/>
            </a:br>
            <a:r>
              <a:rPr lang="en-GB" smtClean="0"/>
              <a:t>co-infection</a:t>
            </a:r>
            <a:endParaRPr lang="fr-FR" dirty="0"/>
          </a:p>
        </p:txBody>
      </p:sp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2"/>
              </a:spcBef>
            </a:pPr>
            <a:r>
              <a:rPr lang="en-US" sz="2800" b="1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</a:p>
          <a:p>
            <a:pPr lvl="2">
              <a:spcBef>
                <a:spcPts val="302"/>
              </a:spcBef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In this open-label, non-</a:t>
            </a:r>
            <a:r>
              <a:rPr lang="en-US" sz="2000" dirty="0" err="1" smtClean="0">
                <a:ea typeface="ＭＳ Ｐゴシック" pitchFamily="-1" charset="-128"/>
                <a:cs typeface="ＭＳ Ｐゴシック" pitchFamily="-1" charset="-128"/>
              </a:rPr>
              <a:t>randomised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, uncontrolled study, patients </a:t>
            </a:r>
            <a:r>
              <a:rPr lang="en-US" sz="2000" smtClean="0">
                <a:ea typeface="ＭＳ Ｐゴシック" pitchFamily="-1" charset="-128"/>
                <a:cs typeface="ＭＳ Ｐゴシック" pitchFamily="-1" charset="-128"/>
              </a:rPr>
              <a:t>with HCV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who were co-infected </a:t>
            </a:r>
            <a:r>
              <a:rPr lang="en-US" sz="2000" smtClean="0">
                <a:ea typeface="ＭＳ Ｐゴシック" pitchFamily="-1" charset="-128"/>
                <a:cs typeface="ＭＳ Ｐゴシック" pitchFamily="-1" charset="-128"/>
              </a:rPr>
              <a:t>with HIV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had high rates of SVR</a:t>
            </a:r>
            <a:r>
              <a:rPr lang="en-US" sz="2000" baseline="-25000" dirty="0" smtClean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 with the oral, IFN-free, combination of SOF </a:t>
            </a:r>
            <a:b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+ RBV</a:t>
            </a:r>
          </a:p>
          <a:p>
            <a:pPr lvl="3">
              <a:spcBef>
                <a:spcPts val="302"/>
              </a:spcBef>
            </a:pP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After 24 weeks of therapy for genotype 1 treatment-naïve and genotype 2 and 3 treatment-experienced</a:t>
            </a:r>
          </a:p>
          <a:p>
            <a:pPr lvl="3">
              <a:spcBef>
                <a:spcPts val="302"/>
              </a:spcBef>
            </a:pP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After 12 weeks of therapy for genotype 2 treatment-naïve </a:t>
            </a:r>
          </a:p>
          <a:p>
            <a:pPr lvl="2">
              <a:spcBef>
                <a:spcPts val="302"/>
              </a:spcBef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Low rate of discontinuation for adverse events, however somewhat higher than in HCV </a:t>
            </a:r>
            <a:r>
              <a:rPr lang="en-US" sz="2000" dirty="0" err="1" smtClean="0">
                <a:ea typeface="ＭＳ Ｐゴシック" pitchFamily="-1" charset="-128"/>
                <a:cs typeface="ＭＳ Ｐゴシック" pitchFamily="-1" charset="-128"/>
              </a:rPr>
              <a:t>monoinfected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 patients</a:t>
            </a:r>
          </a:p>
          <a:p>
            <a:pPr lvl="2">
              <a:spcBef>
                <a:spcPts val="302"/>
              </a:spcBef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Confirmation of the high barrier to resistance of SOF </a:t>
            </a:r>
            <a:b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(no resistance mutations at failure)</a:t>
            </a:r>
          </a:p>
          <a:p>
            <a:pPr lvl="2">
              <a:spcBef>
                <a:spcPts val="302"/>
              </a:spcBef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Limitations</a:t>
            </a:r>
          </a:p>
          <a:p>
            <a:pPr lvl="3">
              <a:spcBef>
                <a:spcPts val="302"/>
              </a:spcBef>
            </a:pP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Underrepresentation of women and patients with cirrhosis </a:t>
            </a:r>
          </a:p>
          <a:p>
            <a:pPr lvl="3">
              <a:spcBef>
                <a:spcPts val="302"/>
              </a:spcBef>
            </a:pP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Absence of a control group</a:t>
            </a:r>
            <a:endParaRPr lang="en-US" dirty="0" smtClean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6110546" y="6565265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fr-FR"/>
            </a:defPPr>
            <a:lvl1pPr algn="r">
              <a:defRPr sz="1200" i="1">
                <a:solidFill>
                  <a:srgbClr val="0070C0"/>
                </a:solidFill>
                <a:ea typeface="ＭＳ Ｐゴシック" pitchFamily="34" charset="-128"/>
              </a:defRPr>
            </a:lvl1pPr>
          </a:lstStyle>
          <a:p>
            <a:r>
              <a:rPr lang="en-GB" dirty="0" err="1"/>
              <a:t>Sulkowski</a:t>
            </a:r>
            <a:r>
              <a:rPr lang="en-GB" dirty="0"/>
              <a:t> M. JAMA </a:t>
            </a:r>
            <a:r>
              <a:rPr lang="en-GB" dirty="0" smtClean="0"/>
              <a:t>2014;312:353-61</a:t>
            </a:r>
            <a:endParaRPr lang="en-GB" dirty="0"/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70663"/>
            <a:ext cx="89434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PHOTON-1</a:t>
            </a:r>
            <a:endParaRPr lang="en-GB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28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1719</TotalTime>
  <Words>819</Words>
  <Application>Microsoft Office PowerPoint</Application>
  <PresentationFormat>Affichage à l'écran (4:3)</PresentationFormat>
  <Paragraphs>279</Paragraphs>
  <Slides>6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HCV-trials.com 2015 </vt:lpstr>
      <vt:lpstr>PHOTON-1 Study: SOF + RBV in HCV-HIV  co-infection</vt:lpstr>
      <vt:lpstr>PHOTON-1 Study: SOF + RBV in HCV-HIV  co-infection</vt:lpstr>
      <vt:lpstr>PHOTON-1 Study: SOF + RBV in HCV-HIV  co-infection</vt:lpstr>
      <vt:lpstr>PHOTON-1 Study: SOF + RBV in HCV-HIV  co-infection</vt:lpstr>
      <vt:lpstr>PHOTON-1 Study: SOF + RBV in HCV-HIV  co-infection</vt:lpstr>
      <vt:lpstr>PHOTON-1 Study: SOF + RBV in HCV-HIV  co-infection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</cp:lastModifiedBy>
  <cp:revision>84</cp:revision>
  <dcterms:created xsi:type="dcterms:W3CDTF">2010-10-19T10:42:50Z</dcterms:created>
  <dcterms:modified xsi:type="dcterms:W3CDTF">2015-08-31T10:41:45Z</dcterms:modified>
</cp:coreProperties>
</file>