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84" r:id="rId2"/>
    <p:sldId id="285" r:id="rId3"/>
    <p:sldId id="286" r:id="rId4"/>
    <p:sldId id="287" r:id="rId5"/>
    <p:sldId id="288" r:id="rId6"/>
    <p:sldId id="289" r:id="rId7"/>
    <p:sldId id="290" r:id="rId8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FFFFFF"/>
    <a:srgbClr val="333399"/>
    <a:srgbClr val="000066"/>
    <a:srgbClr val="10EB00"/>
    <a:srgbClr val="FF6600"/>
    <a:srgbClr val="000000"/>
    <a:srgbClr val="33333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>
      <p:cViewPr>
        <p:scale>
          <a:sx n="114" d="100"/>
          <a:sy n="114" d="100"/>
        </p:scale>
        <p:origin x="-2190" y="-24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31/08/2015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38311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26E9A7A-16C4-8D4C-92B1-498CD72DE977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ZoneTexte 69"/>
          <p:cNvSpPr txBox="1">
            <a:spLocks noChangeArrowheads="1"/>
          </p:cNvSpPr>
          <p:nvPr/>
        </p:nvSpPr>
        <p:spPr bwMode="auto">
          <a:xfrm>
            <a:off x="6127056" y="6581775"/>
            <a:ext cx="30169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Molina JM. Lancet 2015;385:1098-1106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2" name="Grouper 26"/>
          <p:cNvGrpSpPr/>
          <p:nvPr/>
        </p:nvGrpSpPr>
        <p:grpSpPr>
          <a:xfrm>
            <a:off x="-36547" y="6570663"/>
            <a:ext cx="971761" cy="288111"/>
            <a:chOff x="-44482" y="6570663"/>
            <a:chExt cx="1182758" cy="288111"/>
          </a:xfrm>
        </p:grpSpPr>
        <p:sp>
          <p:nvSpPr>
            <p:cNvPr id="234535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4536" name="ZoneTexte 23"/>
            <p:cNvSpPr txBox="1">
              <a:spLocks noChangeArrowheads="1"/>
            </p:cNvSpPr>
            <p:nvPr/>
          </p:nvSpPr>
          <p:spPr bwMode="auto">
            <a:xfrm>
              <a:off x="-44482" y="6581775"/>
              <a:ext cx="11827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PHOTON-2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en-US" sz="2800" b="1" kern="0" smtClean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  <a:endParaRPr lang="en-US" sz="2800" b="1" kern="0">
              <a:solidFill>
                <a:srgbClr val="0070C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234501" name="Connecteur droit 66"/>
          <p:cNvCxnSpPr>
            <a:cxnSpLocks noChangeShapeType="1"/>
          </p:cNvCxnSpPr>
          <p:nvPr/>
        </p:nvCxnSpPr>
        <p:spPr bwMode="auto">
          <a:xfrm rot="5400000">
            <a:off x="4312542" y="1936725"/>
            <a:ext cx="400050" cy="1588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sp>
        <p:nvSpPr>
          <p:cNvPr id="234502" name="Espace réservé du contenu 2"/>
          <p:cNvSpPr>
            <a:spLocks/>
          </p:cNvSpPr>
          <p:nvPr/>
        </p:nvSpPr>
        <p:spPr bwMode="auto">
          <a:xfrm>
            <a:off x="219669" y="5227838"/>
            <a:ext cx="7971787" cy="1311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Wingdings" pitchFamily="-1" charset="2"/>
              <a:buChar char="§"/>
            </a:pPr>
            <a:r>
              <a:rPr lang="en-US" sz="2800" b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Objective</a:t>
            </a:r>
          </a:p>
          <a:p>
            <a:pPr marL="800100" lvl="1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Arial" pitchFamily="34" charset="0"/>
              <a:buChar char="–"/>
            </a:pPr>
            <a:r>
              <a:rPr lang="en-US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US" baseline="-2500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with 2-sided 95% CI, descriptive analysis</a:t>
            </a:r>
          </a:p>
          <a:p>
            <a:pPr marL="800100" lvl="1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Arial" pitchFamily="34" charset="0"/>
              <a:buChar char="–"/>
            </a:pPr>
            <a:r>
              <a:rPr lang="en-US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Multivariate analyses of predictors of SVR</a:t>
            </a:r>
            <a:r>
              <a:rPr lang="en-US" baseline="-2500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</a:t>
            </a:r>
          </a:p>
        </p:txBody>
      </p:sp>
      <p:graphicFrame>
        <p:nvGraphicFramePr>
          <p:cNvPr id="207880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3872849"/>
              </p:ext>
            </p:extLst>
          </p:nvPr>
        </p:nvGraphicFramePr>
        <p:xfrm>
          <a:off x="5230345" y="2403103"/>
          <a:ext cx="3490759" cy="377825"/>
        </p:xfrm>
        <a:graphic>
          <a:graphicData uri="http://schemas.openxmlformats.org/drawingml/2006/table">
            <a:tbl>
              <a:tblPr/>
              <a:tblGrid>
                <a:gridCol w="3490759"/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RBV, N = 200</a:t>
                      </a:r>
                      <a:endParaRPr kumimoji="0" lang="en-GB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0382143"/>
              </p:ext>
            </p:extLst>
          </p:nvPr>
        </p:nvGraphicFramePr>
        <p:xfrm>
          <a:off x="5230346" y="3013140"/>
          <a:ext cx="1861934" cy="368300"/>
        </p:xfrm>
        <a:graphic>
          <a:graphicData uri="http://schemas.openxmlformats.org/drawingml/2006/table">
            <a:tbl>
              <a:tblPr/>
              <a:tblGrid>
                <a:gridCol w="1861934"/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RBV, N = 19</a:t>
                      </a:r>
                      <a:endParaRPr kumimoji="0" lang="en-GB" sz="17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</a:tr>
            </a:tbl>
          </a:graphicData>
        </a:graphic>
      </p:graphicFrame>
      <p:sp>
        <p:nvSpPr>
          <p:cNvPr id="234519" name="Oval 170"/>
          <p:cNvSpPr>
            <a:spLocks noChangeArrowheads="1"/>
          </p:cNvSpPr>
          <p:nvPr/>
        </p:nvSpPr>
        <p:spPr bwMode="auto">
          <a:xfrm>
            <a:off x="3911386" y="1287888"/>
            <a:ext cx="1293839" cy="443275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Not </a:t>
            </a:r>
            <a:r>
              <a:rPr lang="en-US" sz="1200" b="1" dirty="0" err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randomised</a:t>
            </a:r>
            <a:endParaRPr lang="en-US" sz="1200" b="1" dirty="0" smtClean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 -label</a:t>
            </a:r>
            <a:endParaRPr lang="en-US" sz="12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0" name="AutoShape 162"/>
          <p:cNvSpPr>
            <a:spLocks noChangeArrowheads="1"/>
          </p:cNvSpPr>
          <p:nvPr/>
        </p:nvSpPr>
        <p:spPr bwMode="auto">
          <a:xfrm>
            <a:off x="170623" y="1590113"/>
            <a:ext cx="3564000" cy="2826306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≥ 18 years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Chronic HCV infection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Genotype 1,  2 , 3 or 4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HCV RNA ≥ 10,000 IU/ml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Treatment-naïve (GT 1, 2, 3, 4)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or experienced (GT 2 and 3</a:t>
            </a: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)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Chronic HIV infection</a:t>
            </a:r>
            <a:endParaRPr lang="en-US" sz="1600" b="1" dirty="0" smtClean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On ARV with HIV RNA &lt; 50 c/ml,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or not on ARV with CD4 &gt; 500/mm</a:t>
            </a:r>
            <a:r>
              <a:rPr lang="en-US" sz="1600" b="1" baseline="30000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3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Compensated cirrhosis allowed</a:t>
            </a:r>
          </a:p>
        </p:txBody>
      </p:sp>
      <p:sp>
        <p:nvSpPr>
          <p:cNvPr id="234522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ea typeface="ＭＳ Ｐゴシック" pitchFamily="-1" charset="-128"/>
                <a:cs typeface="ＭＳ Ｐゴシック" pitchFamily="-1" charset="-128"/>
              </a:rPr>
              <a:t>PHOTON-2 </a:t>
            </a:r>
            <a:r>
              <a:rPr lang="fr-FR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: SOF + RBV in HCV-HIV co-infection</a:t>
            </a:r>
            <a:endParaRPr lang="en-GB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6" name="Line 172"/>
          <p:cNvSpPr>
            <a:spLocks noChangeShapeType="1"/>
          </p:cNvSpPr>
          <p:nvPr/>
        </p:nvSpPr>
        <p:spPr bwMode="auto">
          <a:xfrm>
            <a:off x="7098557" y="1814771"/>
            <a:ext cx="0" cy="223964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9" name="Oval 110"/>
          <p:cNvSpPr>
            <a:spLocks noChangeArrowheads="1"/>
          </p:cNvSpPr>
          <p:nvPr/>
        </p:nvSpPr>
        <p:spPr bwMode="auto">
          <a:xfrm>
            <a:off x="6810419" y="1460419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US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40" name="Line 172"/>
          <p:cNvSpPr>
            <a:spLocks noChangeShapeType="1"/>
          </p:cNvSpPr>
          <p:nvPr/>
        </p:nvSpPr>
        <p:spPr bwMode="auto">
          <a:xfrm>
            <a:off x="8721104" y="1818058"/>
            <a:ext cx="0" cy="2291441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1" name="Oval 110"/>
          <p:cNvSpPr>
            <a:spLocks noChangeArrowheads="1"/>
          </p:cNvSpPr>
          <p:nvPr/>
        </p:nvSpPr>
        <p:spPr bwMode="auto">
          <a:xfrm>
            <a:off x="8432966" y="1408621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W24</a:t>
            </a:r>
            <a:endParaRPr lang="en-US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70623" y="4509120"/>
            <a:ext cx="8789320" cy="6591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Arial" pitchFamily="34" charset="0"/>
              <a:buChar char="–"/>
            </a:pPr>
            <a:r>
              <a:rPr lang="en-US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SOF : 400 mg </a:t>
            </a:r>
            <a:r>
              <a:rPr lang="en-US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qd</a:t>
            </a:r>
            <a:endParaRPr lang="en-US" dirty="0" smtClean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  <a:p>
            <a:pPr marL="800100" lvl="1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Arial" pitchFamily="34" charset="0"/>
              <a:buChar char="–"/>
            </a:pPr>
            <a:r>
              <a:rPr lang="en-US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RBV (bid dosing) : 1000 mg/day if  &lt; 75 kg or 1200 mg/day if  ≥ 75 kg</a:t>
            </a:r>
          </a:p>
        </p:txBody>
      </p:sp>
      <p:sp>
        <p:nvSpPr>
          <p:cNvPr id="30" name="Line 63"/>
          <p:cNvSpPr>
            <a:spLocks noChangeShapeType="1"/>
          </p:cNvSpPr>
          <p:nvPr/>
        </p:nvSpPr>
        <p:spPr bwMode="auto">
          <a:xfrm>
            <a:off x="3734623" y="3223035"/>
            <a:ext cx="1512083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1" name="Line 63"/>
          <p:cNvSpPr>
            <a:spLocks noChangeShapeType="1"/>
          </p:cNvSpPr>
          <p:nvPr/>
        </p:nvSpPr>
        <p:spPr bwMode="auto">
          <a:xfrm>
            <a:off x="3734623" y="2569837"/>
            <a:ext cx="1512083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2" name="Line 63"/>
          <p:cNvSpPr>
            <a:spLocks noChangeShapeType="1"/>
          </p:cNvSpPr>
          <p:nvPr/>
        </p:nvSpPr>
        <p:spPr bwMode="auto">
          <a:xfrm>
            <a:off x="3734623" y="3855863"/>
            <a:ext cx="1512083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3818726" y="2074155"/>
            <a:ext cx="14013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70C0"/>
                </a:solidFill>
                <a:latin typeface="+mj-lt"/>
              </a:rPr>
              <a:t>Genotype 1, 3, 4</a:t>
            </a:r>
          </a:p>
          <a:p>
            <a:pPr algn="ctr"/>
            <a:r>
              <a:rPr lang="en-US" sz="1400" b="1" dirty="0" smtClean="0">
                <a:solidFill>
                  <a:srgbClr val="0070C0"/>
                </a:solidFill>
                <a:latin typeface="+mj-lt"/>
              </a:rPr>
              <a:t>Naïve</a:t>
            </a:r>
            <a:endParaRPr lang="en-US" sz="14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3956228" y="2710763"/>
            <a:ext cx="10454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smtClean="0">
                <a:solidFill>
                  <a:srgbClr val="0070C0"/>
                </a:solidFill>
                <a:latin typeface="+mj-lt"/>
              </a:rPr>
              <a:t>Genotype 2</a:t>
            </a:r>
          </a:p>
          <a:p>
            <a:pPr algn="ctr"/>
            <a:r>
              <a:rPr lang="en-US" sz="1400" b="1" smtClean="0">
                <a:solidFill>
                  <a:srgbClr val="0070C0"/>
                </a:solidFill>
                <a:latin typeface="+mj-lt"/>
              </a:rPr>
              <a:t>Naïve</a:t>
            </a:r>
            <a:endParaRPr lang="en-US" sz="1400" b="1">
              <a:solidFill>
                <a:srgbClr val="0070C0"/>
              </a:solidFill>
              <a:latin typeface="+mj-lt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3867261" y="3326030"/>
            <a:ext cx="1223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smtClean="0">
                <a:solidFill>
                  <a:srgbClr val="0070C0"/>
                </a:solidFill>
                <a:latin typeface="+mj-lt"/>
              </a:rPr>
              <a:t>Genotype 2, 3</a:t>
            </a:r>
          </a:p>
          <a:p>
            <a:pPr algn="ctr"/>
            <a:r>
              <a:rPr lang="en-US" sz="1400" b="1" smtClean="0">
                <a:solidFill>
                  <a:srgbClr val="0070C0"/>
                </a:solidFill>
                <a:latin typeface="+mj-lt"/>
              </a:rPr>
              <a:t>Experienced</a:t>
            </a:r>
            <a:endParaRPr lang="en-US" sz="1400" b="1">
              <a:solidFill>
                <a:srgbClr val="0070C0"/>
              </a:solidFill>
              <a:latin typeface="+mj-lt"/>
            </a:endParaRPr>
          </a:p>
        </p:txBody>
      </p:sp>
      <p:graphicFrame>
        <p:nvGraphicFramePr>
          <p:cNvPr id="37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6964116"/>
              </p:ext>
            </p:extLst>
          </p:nvPr>
        </p:nvGraphicFramePr>
        <p:xfrm>
          <a:off x="5230345" y="3666204"/>
          <a:ext cx="3490759" cy="377825"/>
        </p:xfrm>
        <a:graphic>
          <a:graphicData uri="http://schemas.openxmlformats.org/drawingml/2006/table">
            <a:tbl>
              <a:tblPr/>
              <a:tblGrid>
                <a:gridCol w="3490759"/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RBV, N = 55</a:t>
                      </a:r>
                      <a:endParaRPr kumimoji="0" lang="en-GB" sz="17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472812671"/>
              </p:ext>
            </p:extLst>
          </p:nvPr>
        </p:nvGraphicFramePr>
        <p:xfrm>
          <a:off x="196395" y="1659530"/>
          <a:ext cx="8748716" cy="4735075"/>
        </p:xfrm>
        <a:graphic>
          <a:graphicData uri="http://schemas.openxmlformats.org/drawingml/2006/table">
            <a:tbl>
              <a:tblPr/>
              <a:tblGrid>
                <a:gridCol w="2612906"/>
                <a:gridCol w="980501"/>
                <a:gridCol w="981801"/>
                <a:gridCol w="1235497"/>
                <a:gridCol w="851257"/>
                <a:gridCol w="1218843"/>
                <a:gridCol w="867911"/>
              </a:tblGrid>
              <a:tr h="6598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GT1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naïve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112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GT2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naïve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GT 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experienced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GT 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naïve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57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GT 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experienced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GT 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naïve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2359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age, years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59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942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RNA log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IU/ml, mean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5.9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59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Cirrhosis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942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 response/relapse to previous HCV treatment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50% / 50%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27% / 51%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59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CD4/mm</a:t>
                      </a:r>
                      <a:r>
                        <a:rPr kumimoji="0" lang="en-GB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, mean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627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499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633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572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575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545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59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On ARV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4032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ARV = TDF/FTC +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EFV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RAL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DRV/r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ATV/r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RPV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Other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31%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5%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6%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29%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29%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33%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33%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32%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22%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23%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236614" name="Rectangle 6"/>
          <p:cNvSpPr>
            <a:spLocks noChangeArrowheads="1"/>
          </p:cNvSpPr>
          <p:nvPr/>
        </p:nvSpPr>
        <p:spPr bwMode="auto">
          <a:xfrm>
            <a:off x="971550" y="1295400"/>
            <a:ext cx="7162800" cy="331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sz="28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</a:t>
            </a:r>
            <a:r>
              <a:rPr lang="en-GB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characteristics</a:t>
            </a:r>
            <a:endParaRPr lang="en-GB" sz="28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" name="ZoneTexte 69"/>
          <p:cNvSpPr txBox="1">
            <a:spLocks noChangeArrowheads="1"/>
          </p:cNvSpPr>
          <p:nvPr/>
        </p:nvSpPr>
        <p:spPr bwMode="auto">
          <a:xfrm>
            <a:off x="6127056" y="6581775"/>
            <a:ext cx="30169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Molina JM. Lancet 2015;385:1098-1106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2" name="Grouper 26"/>
          <p:cNvGrpSpPr/>
          <p:nvPr/>
        </p:nvGrpSpPr>
        <p:grpSpPr>
          <a:xfrm>
            <a:off x="-36547" y="6570663"/>
            <a:ext cx="971761" cy="288111"/>
            <a:chOff x="-44482" y="6570663"/>
            <a:chExt cx="1182758" cy="288111"/>
          </a:xfrm>
        </p:grpSpPr>
        <p:sp>
          <p:nvSpPr>
            <p:cNvPr id="6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" name="ZoneTexte 23"/>
            <p:cNvSpPr txBox="1">
              <a:spLocks noChangeArrowheads="1"/>
            </p:cNvSpPr>
            <p:nvPr/>
          </p:nvSpPr>
          <p:spPr bwMode="auto">
            <a:xfrm>
              <a:off x="-44482" y="6581775"/>
              <a:ext cx="11827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PHOTON-2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8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dirty="0" smtClean="0">
                <a:ea typeface="ＭＳ Ｐゴシック" pitchFamily="-1" charset="-128"/>
                <a:cs typeface="ＭＳ Ｐゴシック" pitchFamily="-1" charset="-128"/>
              </a:rPr>
              <a:t>PHOTON-2 </a:t>
            </a:r>
            <a:r>
              <a:rPr lang="fr-FR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: SOF + RBV in HCV-HIV co-infection</a:t>
            </a:r>
            <a:endParaRPr lang="en-GB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611" name="Text Box 2"/>
          <p:cNvSpPr txBox="1">
            <a:spLocks noChangeArrowheads="1"/>
          </p:cNvSpPr>
          <p:nvPr/>
        </p:nvSpPr>
        <p:spPr bwMode="auto">
          <a:xfrm>
            <a:off x="1455901" y="1128713"/>
            <a:ext cx="621952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fr-FR" sz="2800" b="1" baseline="-25000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fr-FR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(HCV RNA &lt; 25 IU/ml), % (95% CI)</a:t>
            </a:r>
            <a:r>
              <a:rPr lang="en-GB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</a:t>
            </a:r>
          </a:p>
        </p:txBody>
      </p:sp>
      <p:sp>
        <p:nvSpPr>
          <p:cNvPr id="93" name="Rectangle 92"/>
          <p:cNvSpPr/>
          <p:nvPr/>
        </p:nvSpPr>
        <p:spPr>
          <a:xfrm>
            <a:off x="6070280" y="5595402"/>
            <a:ext cx="111294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4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Genotype 3</a:t>
            </a:r>
            <a:endParaRPr lang="en-GB" sz="1400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09702" y="6021288"/>
            <a:ext cx="8934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66"/>
                </a:solidFill>
              </a:rPr>
              <a:t>SVR</a:t>
            </a:r>
            <a:r>
              <a:rPr lang="en-US" baseline="-25000" dirty="0" smtClean="0">
                <a:solidFill>
                  <a:srgbClr val="000066"/>
                </a:solidFill>
              </a:rPr>
              <a:t>12</a:t>
            </a:r>
            <a:r>
              <a:rPr lang="en-US" dirty="0" smtClean="0">
                <a:solidFill>
                  <a:srgbClr val="000066"/>
                </a:solidFill>
              </a:rPr>
              <a:t> not affected by the presence of cirrhosis, except in patients with genotype 1</a:t>
            </a: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68" name="ZoneTexte 69"/>
          <p:cNvSpPr txBox="1">
            <a:spLocks noChangeArrowheads="1"/>
          </p:cNvSpPr>
          <p:nvPr/>
        </p:nvSpPr>
        <p:spPr bwMode="auto">
          <a:xfrm>
            <a:off x="6127056" y="6581775"/>
            <a:ext cx="30169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Molina JM. Lancet 2015;385:1098-1106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3" name="Grouper 26"/>
          <p:cNvGrpSpPr/>
          <p:nvPr/>
        </p:nvGrpSpPr>
        <p:grpSpPr>
          <a:xfrm>
            <a:off x="-36547" y="6570663"/>
            <a:ext cx="971761" cy="288111"/>
            <a:chOff x="-44482" y="6570663"/>
            <a:chExt cx="1182758" cy="288111"/>
          </a:xfrm>
        </p:grpSpPr>
        <p:sp>
          <p:nvSpPr>
            <p:cNvPr id="73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4" name="ZoneTexte 23"/>
            <p:cNvSpPr txBox="1">
              <a:spLocks noChangeArrowheads="1"/>
            </p:cNvSpPr>
            <p:nvPr/>
          </p:nvSpPr>
          <p:spPr bwMode="auto">
            <a:xfrm>
              <a:off x="-44482" y="6581775"/>
              <a:ext cx="11827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PHOTON-2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76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dirty="0" smtClean="0">
                <a:ea typeface="ＭＳ Ｐゴシック" pitchFamily="-1" charset="-128"/>
                <a:cs typeface="ＭＳ Ｐゴシック" pitchFamily="-1" charset="-128"/>
              </a:rPr>
              <a:t>PHOTON-2 </a:t>
            </a:r>
            <a:r>
              <a:rPr lang="fr-FR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: SOF + RBV in HCV-HIV co-infection</a:t>
            </a:r>
            <a:endParaRPr lang="en-GB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3" name="AutoShape 165"/>
          <p:cNvSpPr>
            <a:spLocks noChangeArrowheads="1"/>
          </p:cNvSpPr>
          <p:nvPr/>
        </p:nvSpPr>
        <p:spPr bwMode="auto">
          <a:xfrm>
            <a:off x="1885751" y="1842914"/>
            <a:ext cx="6337606" cy="34502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333399"/>
                </a:solidFill>
                <a:ea typeface="ＭＳ Ｐゴシック" pitchFamily="-1" charset="-128"/>
                <a:cs typeface="ＭＳ Ｐゴシック" pitchFamily="-1" charset="-128"/>
              </a:rPr>
              <a:t>   </a:t>
            </a:r>
            <a:endParaRPr lang="en-US" sz="1400" b="1" dirty="0">
              <a:solidFill>
                <a:srgbClr val="333399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15" name="Rectangle 133"/>
          <p:cNvSpPr>
            <a:spLocks noChangeArrowheads="1"/>
          </p:cNvSpPr>
          <p:nvPr/>
        </p:nvSpPr>
        <p:spPr bwMode="auto">
          <a:xfrm>
            <a:off x="1053432" y="2809058"/>
            <a:ext cx="338400" cy="2376000"/>
          </a:xfrm>
          <a:prstGeom prst="rect">
            <a:avLst/>
          </a:prstGeom>
          <a:solidFill>
            <a:srgbClr val="FFC00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16" name="Rectangle 135"/>
          <p:cNvSpPr>
            <a:spLocks noChangeArrowheads="1"/>
          </p:cNvSpPr>
          <p:nvPr/>
        </p:nvSpPr>
        <p:spPr bwMode="auto">
          <a:xfrm>
            <a:off x="354979" y="4412433"/>
            <a:ext cx="1968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25</a:t>
            </a:r>
          </a:p>
        </p:txBody>
      </p:sp>
      <p:sp>
        <p:nvSpPr>
          <p:cNvPr id="238617" name="Rectangle 136"/>
          <p:cNvSpPr>
            <a:spLocks noChangeArrowheads="1"/>
          </p:cNvSpPr>
          <p:nvPr/>
        </p:nvSpPr>
        <p:spPr bwMode="auto">
          <a:xfrm>
            <a:off x="354979" y="3720283"/>
            <a:ext cx="1968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50</a:t>
            </a:r>
          </a:p>
        </p:txBody>
      </p:sp>
      <p:sp>
        <p:nvSpPr>
          <p:cNvPr id="238618" name="Rectangle 137"/>
          <p:cNvSpPr>
            <a:spLocks noChangeArrowheads="1"/>
          </p:cNvSpPr>
          <p:nvPr/>
        </p:nvSpPr>
        <p:spPr bwMode="auto">
          <a:xfrm>
            <a:off x="256554" y="2339158"/>
            <a:ext cx="2952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100</a:t>
            </a:r>
          </a:p>
        </p:txBody>
      </p:sp>
      <p:sp>
        <p:nvSpPr>
          <p:cNvPr id="238619" name="Rectangle 138"/>
          <p:cNvSpPr>
            <a:spLocks noChangeArrowheads="1"/>
          </p:cNvSpPr>
          <p:nvPr/>
        </p:nvSpPr>
        <p:spPr bwMode="auto">
          <a:xfrm>
            <a:off x="354979" y="3029720"/>
            <a:ext cx="1968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75</a:t>
            </a:r>
          </a:p>
        </p:txBody>
      </p:sp>
      <p:sp>
        <p:nvSpPr>
          <p:cNvPr id="238620" name="Line 139"/>
          <p:cNvSpPr>
            <a:spLocks noChangeShapeType="1"/>
          </p:cNvSpPr>
          <p:nvPr/>
        </p:nvSpPr>
        <p:spPr bwMode="auto">
          <a:xfrm>
            <a:off x="620091" y="4518795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1" name="Line 140"/>
          <p:cNvSpPr>
            <a:spLocks noChangeShapeType="1"/>
          </p:cNvSpPr>
          <p:nvPr/>
        </p:nvSpPr>
        <p:spPr bwMode="auto">
          <a:xfrm>
            <a:off x="620091" y="3828233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2" name="Line 141"/>
          <p:cNvSpPr>
            <a:spLocks noChangeShapeType="1"/>
          </p:cNvSpPr>
          <p:nvPr/>
        </p:nvSpPr>
        <p:spPr bwMode="auto">
          <a:xfrm>
            <a:off x="620091" y="2443933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3" name="Line 142"/>
          <p:cNvSpPr>
            <a:spLocks noChangeShapeType="1"/>
          </p:cNvSpPr>
          <p:nvPr/>
        </p:nvSpPr>
        <p:spPr bwMode="auto">
          <a:xfrm>
            <a:off x="620091" y="3134495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4" name="Line 143"/>
          <p:cNvSpPr>
            <a:spLocks noChangeShapeType="1"/>
          </p:cNvSpPr>
          <p:nvPr/>
        </p:nvSpPr>
        <p:spPr bwMode="auto">
          <a:xfrm>
            <a:off x="710580" y="2434408"/>
            <a:ext cx="0" cy="276455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5" name="Rectangle 144"/>
          <p:cNvSpPr>
            <a:spLocks noChangeArrowheads="1"/>
          </p:cNvSpPr>
          <p:nvPr/>
        </p:nvSpPr>
        <p:spPr bwMode="auto">
          <a:xfrm>
            <a:off x="829809" y="2229390"/>
            <a:ext cx="716863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+mj-lt"/>
                <a:ea typeface="Arial" pitchFamily="-1" charset="0"/>
                <a:cs typeface="Arial" pitchFamily="-1" charset="0"/>
              </a:rPr>
              <a:t>85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+mj-lt"/>
                <a:ea typeface="Arial" pitchFamily="-1" charset="0"/>
                <a:cs typeface="Arial" pitchFamily="-1" charset="0"/>
              </a:rPr>
              <a:t>(77-91)</a:t>
            </a:r>
          </a:p>
        </p:txBody>
      </p:sp>
      <p:sp>
        <p:nvSpPr>
          <p:cNvPr id="238627" name="Text Box 148"/>
          <p:cNvSpPr txBox="1">
            <a:spLocks noChangeArrowheads="1"/>
          </p:cNvSpPr>
          <p:nvPr/>
        </p:nvSpPr>
        <p:spPr bwMode="auto">
          <a:xfrm>
            <a:off x="281954" y="1958158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%</a:t>
            </a:r>
          </a:p>
        </p:txBody>
      </p:sp>
      <p:sp>
        <p:nvSpPr>
          <p:cNvPr id="238630" name="Rectangle 133"/>
          <p:cNvSpPr>
            <a:spLocks noChangeArrowheads="1"/>
          </p:cNvSpPr>
          <p:nvPr/>
        </p:nvSpPr>
        <p:spPr bwMode="auto">
          <a:xfrm>
            <a:off x="6212078" y="2629058"/>
            <a:ext cx="338400" cy="2556000"/>
          </a:xfrm>
          <a:prstGeom prst="rect">
            <a:avLst/>
          </a:prstGeom>
          <a:solidFill>
            <a:srgbClr val="FFC00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31" name="Rectangle 144"/>
          <p:cNvSpPr>
            <a:spLocks noChangeArrowheads="1"/>
          </p:cNvSpPr>
          <p:nvPr/>
        </p:nvSpPr>
        <p:spPr bwMode="auto">
          <a:xfrm>
            <a:off x="3607847" y="2348880"/>
            <a:ext cx="3674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+mj-lt"/>
                <a:ea typeface="Arial" pitchFamily="-1" charset="0"/>
                <a:cs typeface="Arial" pitchFamily="-1" charset="0"/>
              </a:rPr>
              <a:t>89</a:t>
            </a:r>
            <a:endParaRPr lang="en-GB" sz="1400" b="1" dirty="0">
              <a:solidFill>
                <a:srgbClr val="333399"/>
              </a:solidFill>
              <a:latin typeface="+mj-lt"/>
              <a:ea typeface="Arial" pitchFamily="-1" charset="0"/>
              <a:cs typeface="Arial" pitchFamily="-1" charset="0"/>
            </a:endParaRPr>
          </a:p>
        </p:txBody>
      </p:sp>
      <p:sp>
        <p:nvSpPr>
          <p:cNvPr id="238636" name="Line 146"/>
          <p:cNvSpPr>
            <a:spLocks noChangeShapeType="1"/>
          </p:cNvSpPr>
          <p:nvPr/>
        </p:nvSpPr>
        <p:spPr bwMode="auto">
          <a:xfrm>
            <a:off x="620090" y="5198963"/>
            <a:ext cx="8298359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38" name="Rectangle 3"/>
          <p:cNvSpPr>
            <a:spLocks noChangeArrowheads="1"/>
          </p:cNvSpPr>
          <p:nvPr/>
        </p:nvSpPr>
        <p:spPr bwMode="auto">
          <a:xfrm>
            <a:off x="2028972" y="1966366"/>
            <a:ext cx="177800" cy="14446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40" name="ZoneTexte 84"/>
          <p:cNvSpPr txBox="1">
            <a:spLocks noChangeArrowheads="1"/>
          </p:cNvSpPr>
          <p:nvPr/>
        </p:nvSpPr>
        <p:spPr bwMode="auto">
          <a:xfrm>
            <a:off x="2186135" y="1853931"/>
            <a:ext cx="167225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b="1" dirty="0" smtClean="0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SOF + RBV 24W</a:t>
            </a:r>
            <a:endParaRPr lang="en-GB" b="1" dirty="0">
              <a:solidFill>
                <a:srgbClr val="333399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42" name="Rectangle 40"/>
          <p:cNvSpPr>
            <a:spLocks noChangeArrowheads="1"/>
          </p:cNvSpPr>
          <p:nvPr/>
        </p:nvSpPr>
        <p:spPr bwMode="auto">
          <a:xfrm>
            <a:off x="971600" y="5595402"/>
            <a:ext cx="16817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4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Genotype  1 Naïve</a:t>
            </a:r>
            <a:endParaRPr lang="en-GB" sz="1400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49" name="Rectangle 133"/>
          <p:cNvSpPr>
            <a:spLocks noChangeArrowheads="1"/>
          </p:cNvSpPr>
          <p:nvPr/>
        </p:nvSpPr>
        <p:spPr bwMode="auto">
          <a:xfrm>
            <a:off x="4407902" y="2845058"/>
            <a:ext cx="338400" cy="2340000"/>
          </a:xfrm>
          <a:prstGeom prst="rect">
            <a:avLst/>
          </a:prstGeom>
          <a:solidFill>
            <a:srgbClr val="00B20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1" name="Rectangle 133"/>
          <p:cNvSpPr>
            <a:spLocks noChangeArrowheads="1"/>
          </p:cNvSpPr>
          <p:nvPr/>
        </p:nvSpPr>
        <p:spPr bwMode="auto">
          <a:xfrm>
            <a:off x="8297488" y="2809058"/>
            <a:ext cx="338400" cy="2376000"/>
          </a:xfrm>
          <a:prstGeom prst="rect">
            <a:avLst/>
          </a:prstGeom>
          <a:solidFill>
            <a:srgbClr val="FFC00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3" name="Rectangle 133"/>
          <p:cNvSpPr>
            <a:spLocks noChangeArrowheads="1"/>
          </p:cNvSpPr>
          <p:nvPr/>
        </p:nvSpPr>
        <p:spPr bwMode="auto">
          <a:xfrm>
            <a:off x="3640377" y="2701058"/>
            <a:ext cx="338400" cy="2484000"/>
          </a:xfrm>
          <a:prstGeom prst="rect">
            <a:avLst/>
          </a:prstGeom>
          <a:solidFill>
            <a:srgbClr val="3366FF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1" name="Rectangle 144"/>
          <p:cNvSpPr>
            <a:spLocks noChangeArrowheads="1"/>
          </p:cNvSpPr>
          <p:nvPr/>
        </p:nvSpPr>
        <p:spPr bwMode="auto">
          <a:xfrm>
            <a:off x="6177919" y="2276872"/>
            <a:ext cx="3674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+mj-lt"/>
                <a:ea typeface="Arial" pitchFamily="-1" charset="0"/>
                <a:cs typeface="Arial" pitchFamily="-1" charset="0"/>
              </a:rPr>
              <a:t>91</a:t>
            </a:r>
            <a:endParaRPr lang="en-GB" sz="1400" b="1" dirty="0">
              <a:solidFill>
                <a:srgbClr val="333399"/>
              </a:solidFill>
              <a:latin typeface="+mj-lt"/>
              <a:ea typeface="Arial" pitchFamily="-1" charset="0"/>
              <a:cs typeface="Arial" pitchFamily="-1" charset="0"/>
            </a:endParaRPr>
          </a:p>
        </p:txBody>
      </p:sp>
      <p:sp>
        <p:nvSpPr>
          <p:cNvPr id="63" name="Rectangle 144"/>
          <p:cNvSpPr>
            <a:spLocks noChangeArrowheads="1"/>
          </p:cNvSpPr>
          <p:nvPr/>
        </p:nvSpPr>
        <p:spPr bwMode="auto">
          <a:xfrm>
            <a:off x="8112763" y="2229390"/>
            <a:ext cx="716863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+mj-lt"/>
                <a:ea typeface="Arial" pitchFamily="-1" charset="0"/>
                <a:cs typeface="Arial" pitchFamily="-1" charset="0"/>
              </a:rPr>
              <a:t>84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+mj-lt"/>
                <a:ea typeface="Arial" pitchFamily="-1" charset="0"/>
                <a:cs typeface="Arial" pitchFamily="-1" charset="0"/>
              </a:rPr>
              <a:t>(66-95)</a:t>
            </a:r>
            <a:endParaRPr lang="en-GB" sz="1400" b="1" dirty="0">
              <a:solidFill>
                <a:srgbClr val="333399"/>
              </a:solidFill>
              <a:latin typeface="+mj-lt"/>
              <a:ea typeface="Arial" pitchFamily="-1" charset="0"/>
              <a:cs typeface="Arial" pitchFamily="-1" charset="0"/>
            </a:endParaRPr>
          </a:p>
        </p:txBody>
      </p:sp>
      <p:sp>
        <p:nvSpPr>
          <p:cNvPr id="65" name="Rectangle 144"/>
          <p:cNvSpPr>
            <a:spLocks noChangeArrowheads="1"/>
          </p:cNvSpPr>
          <p:nvPr/>
        </p:nvSpPr>
        <p:spPr bwMode="auto">
          <a:xfrm>
            <a:off x="4383875" y="2492896"/>
            <a:ext cx="3674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+mj-lt"/>
                <a:ea typeface="Arial" pitchFamily="-1" charset="0"/>
                <a:cs typeface="Arial" pitchFamily="-1" charset="0"/>
              </a:rPr>
              <a:t>83</a:t>
            </a:r>
            <a:endParaRPr lang="en-GB" sz="1400" b="1" dirty="0">
              <a:solidFill>
                <a:srgbClr val="333399"/>
              </a:solidFill>
              <a:latin typeface="+mj-lt"/>
              <a:ea typeface="Arial" pitchFamily="-1" charset="0"/>
              <a:cs typeface="Arial" pitchFamily="-1" charset="0"/>
            </a:endParaRPr>
          </a:p>
        </p:txBody>
      </p:sp>
      <p:sp>
        <p:nvSpPr>
          <p:cNvPr id="69" name="Rectangle 144"/>
          <p:cNvSpPr>
            <a:spLocks noChangeArrowheads="1"/>
          </p:cNvSpPr>
          <p:nvPr/>
        </p:nvSpPr>
        <p:spPr bwMode="auto">
          <a:xfrm>
            <a:off x="6990481" y="2444833"/>
            <a:ext cx="3674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+mj-lt"/>
                <a:ea typeface="Arial" pitchFamily="-1" charset="0"/>
                <a:cs typeface="Arial" pitchFamily="-1" charset="0"/>
              </a:rPr>
              <a:t>86</a:t>
            </a:r>
            <a:endParaRPr lang="en-GB" sz="1400" b="1" dirty="0">
              <a:solidFill>
                <a:srgbClr val="333399"/>
              </a:solidFill>
              <a:latin typeface="+mj-lt"/>
              <a:ea typeface="Arial" pitchFamily="-1" charset="0"/>
              <a:cs typeface="Arial" pitchFamily="-1" charset="0"/>
            </a:endParaRPr>
          </a:p>
        </p:txBody>
      </p:sp>
      <p:sp>
        <p:nvSpPr>
          <p:cNvPr id="75" name="Rectangle 40"/>
          <p:cNvSpPr>
            <a:spLocks noChangeArrowheads="1"/>
          </p:cNvSpPr>
          <p:nvPr/>
        </p:nvSpPr>
        <p:spPr bwMode="auto">
          <a:xfrm>
            <a:off x="3489638" y="5205326"/>
            <a:ext cx="65367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4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Naïve</a:t>
            </a:r>
            <a:endParaRPr lang="en-GB" sz="1400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94" name="Rectangle 40"/>
          <p:cNvSpPr>
            <a:spLocks noChangeArrowheads="1"/>
          </p:cNvSpPr>
          <p:nvPr/>
        </p:nvSpPr>
        <p:spPr bwMode="auto">
          <a:xfrm>
            <a:off x="6037377" y="5205326"/>
            <a:ext cx="65367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4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Naïve</a:t>
            </a:r>
            <a:endParaRPr lang="en-GB" sz="1400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97" name="Rectangle 133"/>
          <p:cNvSpPr>
            <a:spLocks noChangeArrowheads="1"/>
          </p:cNvSpPr>
          <p:nvPr/>
        </p:nvSpPr>
        <p:spPr bwMode="auto">
          <a:xfrm>
            <a:off x="6991784" y="2773058"/>
            <a:ext cx="338400" cy="2412000"/>
          </a:xfrm>
          <a:prstGeom prst="rect">
            <a:avLst/>
          </a:prstGeom>
          <a:solidFill>
            <a:srgbClr val="00B20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18" name="Rectangle 40"/>
          <p:cNvSpPr>
            <a:spLocks noChangeArrowheads="1"/>
          </p:cNvSpPr>
          <p:nvPr/>
        </p:nvSpPr>
        <p:spPr bwMode="auto">
          <a:xfrm>
            <a:off x="6621052" y="5198277"/>
            <a:ext cx="118272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4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Experienced</a:t>
            </a:r>
            <a:endParaRPr lang="en-GB" sz="1400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72" name="Rectangle 40"/>
          <p:cNvSpPr>
            <a:spLocks noChangeArrowheads="1"/>
          </p:cNvSpPr>
          <p:nvPr/>
        </p:nvSpPr>
        <p:spPr bwMode="auto">
          <a:xfrm>
            <a:off x="4065179" y="5198277"/>
            <a:ext cx="118272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4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Experienced</a:t>
            </a:r>
            <a:endParaRPr lang="en-GB" sz="1400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77" name="Rectangle 40"/>
          <p:cNvSpPr>
            <a:spLocks noChangeArrowheads="1"/>
          </p:cNvSpPr>
          <p:nvPr/>
        </p:nvSpPr>
        <p:spPr bwMode="auto">
          <a:xfrm>
            <a:off x="7948985" y="5201535"/>
            <a:ext cx="1112942" cy="533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4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Genotype 4</a:t>
            </a:r>
            <a:endParaRPr lang="en-GB" sz="1400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4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Naïve</a:t>
            </a:r>
            <a:endParaRPr lang="en-GB" sz="1400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100" name="Rectangle 3"/>
          <p:cNvSpPr>
            <a:spLocks noChangeArrowheads="1"/>
          </p:cNvSpPr>
          <p:nvPr/>
        </p:nvSpPr>
        <p:spPr bwMode="auto">
          <a:xfrm>
            <a:off x="6342727" y="1966366"/>
            <a:ext cx="177800" cy="144462"/>
          </a:xfrm>
          <a:prstGeom prst="rect">
            <a:avLst/>
          </a:prstGeom>
          <a:solidFill>
            <a:srgbClr val="00B20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01" name="ZoneTexte 84"/>
          <p:cNvSpPr txBox="1">
            <a:spLocks noChangeArrowheads="1"/>
          </p:cNvSpPr>
          <p:nvPr/>
        </p:nvSpPr>
        <p:spPr bwMode="auto">
          <a:xfrm>
            <a:off x="6499890" y="1853931"/>
            <a:ext cx="172354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b="1" dirty="0" smtClean="0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SOF + RBV 24 W</a:t>
            </a:r>
            <a:endParaRPr lang="en-GB" b="1" dirty="0">
              <a:solidFill>
                <a:srgbClr val="333399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04" name="Rectangle 3"/>
          <p:cNvSpPr>
            <a:spLocks noChangeArrowheads="1"/>
          </p:cNvSpPr>
          <p:nvPr/>
        </p:nvSpPr>
        <p:spPr bwMode="auto">
          <a:xfrm>
            <a:off x="4261879" y="1966366"/>
            <a:ext cx="177800" cy="14446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07" name="ZoneTexte 84"/>
          <p:cNvSpPr txBox="1">
            <a:spLocks noChangeArrowheads="1"/>
          </p:cNvSpPr>
          <p:nvPr/>
        </p:nvSpPr>
        <p:spPr bwMode="auto">
          <a:xfrm>
            <a:off x="4419042" y="1853931"/>
            <a:ext cx="172354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b="1" dirty="0" smtClean="0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SOF + RBV 12 W</a:t>
            </a:r>
            <a:endParaRPr lang="en-GB" b="1" dirty="0">
              <a:solidFill>
                <a:srgbClr val="333399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0" name="Rectangle 133"/>
          <p:cNvSpPr>
            <a:spLocks noChangeArrowheads="1"/>
          </p:cNvSpPr>
          <p:nvPr/>
        </p:nvSpPr>
        <p:spPr bwMode="auto">
          <a:xfrm>
            <a:off x="3044950" y="2701058"/>
            <a:ext cx="338400" cy="2484000"/>
          </a:xfrm>
          <a:prstGeom prst="rect">
            <a:avLst/>
          </a:prstGeom>
          <a:solidFill>
            <a:srgbClr val="80000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2" name="Rectangle 144"/>
          <p:cNvSpPr>
            <a:spLocks noChangeArrowheads="1"/>
          </p:cNvSpPr>
          <p:nvPr/>
        </p:nvSpPr>
        <p:spPr bwMode="auto">
          <a:xfrm>
            <a:off x="2841267" y="2132856"/>
            <a:ext cx="716863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+mj-lt"/>
                <a:ea typeface="Arial" pitchFamily="-1" charset="0"/>
                <a:cs typeface="Arial" pitchFamily="-1" charset="0"/>
              </a:rPr>
              <a:t>88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+mj-lt"/>
                <a:ea typeface="Arial" pitchFamily="-1" charset="0"/>
                <a:cs typeface="Arial" pitchFamily="-1" charset="0"/>
              </a:rPr>
              <a:t>(69-98)</a:t>
            </a:r>
            <a:endParaRPr lang="en-GB" sz="1400" b="1" dirty="0">
              <a:solidFill>
                <a:srgbClr val="333399"/>
              </a:solidFill>
              <a:latin typeface="+mj-lt"/>
              <a:ea typeface="Arial" pitchFamily="-1" charset="0"/>
              <a:cs typeface="Arial" pitchFamily="-1" charset="0"/>
            </a:endParaRPr>
          </a:p>
        </p:txBody>
      </p:sp>
      <p:sp>
        <p:nvSpPr>
          <p:cNvPr id="64" name="Rectangle 144"/>
          <p:cNvSpPr>
            <a:spLocks noChangeArrowheads="1"/>
          </p:cNvSpPr>
          <p:nvPr/>
        </p:nvSpPr>
        <p:spPr bwMode="auto">
          <a:xfrm>
            <a:off x="5358706" y="2132856"/>
            <a:ext cx="716863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+mj-lt"/>
                <a:ea typeface="Arial" pitchFamily="-1" charset="0"/>
                <a:cs typeface="Arial" pitchFamily="-1" charset="0"/>
              </a:rPr>
              <a:t>89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+mj-lt"/>
                <a:ea typeface="Arial" pitchFamily="-1" charset="0"/>
                <a:cs typeface="Arial" pitchFamily="-1" charset="0"/>
              </a:rPr>
              <a:t>(81-94)</a:t>
            </a:r>
            <a:endParaRPr lang="en-GB" sz="1400" b="1" dirty="0">
              <a:solidFill>
                <a:srgbClr val="333399"/>
              </a:solidFill>
              <a:latin typeface="+mj-lt"/>
              <a:ea typeface="Arial" pitchFamily="-1" charset="0"/>
              <a:cs typeface="Arial" pitchFamily="-1" charset="0"/>
            </a:endParaRPr>
          </a:p>
        </p:txBody>
      </p:sp>
      <p:sp>
        <p:nvSpPr>
          <p:cNvPr id="81" name="Rectangle 133"/>
          <p:cNvSpPr>
            <a:spLocks noChangeArrowheads="1"/>
          </p:cNvSpPr>
          <p:nvPr/>
        </p:nvSpPr>
        <p:spPr bwMode="auto">
          <a:xfrm>
            <a:off x="5529025" y="2701058"/>
            <a:ext cx="338400" cy="2484000"/>
          </a:xfrm>
          <a:prstGeom prst="rect">
            <a:avLst/>
          </a:prstGeom>
          <a:solidFill>
            <a:srgbClr val="80000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7" name="Rectangle 40"/>
          <p:cNvSpPr>
            <a:spLocks noChangeArrowheads="1"/>
          </p:cNvSpPr>
          <p:nvPr/>
        </p:nvSpPr>
        <p:spPr bwMode="auto">
          <a:xfrm>
            <a:off x="5557558" y="5201535"/>
            <a:ext cx="38419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4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All</a:t>
            </a:r>
            <a:endParaRPr lang="en-GB" sz="1400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91" name="Rectangle 40"/>
          <p:cNvSpPr>
            <a:spLocks noChangeArrowheads="1"/>
          </p:cNvSpPr>
          <p:nvPr/>
        </p:nvSpPr>
        <p:spPr bwMode="auto">
          <a:xfrm>
            <a:off x="3046872" y="5201535"/>
            <a:ext cx="38419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4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All</a:t>
            </a:r>
            <a:endParaRPr lang="en-GB" sz="1400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05420" y="5595402"/>
            <a:ext cx="111294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4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Genotype 2</a:t>
            </a:r>
            <a:endParaRPr lang="en-GB" sz="1400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cxnSp>
        <p:nvCxnSpPr>
          <p:cNvPr id="4" name="Connecteur droit 3"/>
          <p:cNvCxnSpPr/>
          <p:nvPr/>
        </p:nvCxnSpPr>
        <p:spPr bwMode="auto">
          <a:xfrm>
            <a:off x="3032620" y="5589053"/>
            <a:ext cx="1655997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chemeClr val="tx1">
                <a:gamma/>
                <a:shade val="60000"/>
                <a:invGamma/>
                <a:alpha val="74998"/>
              </a:schemeClr>
            </a:prstShdw>
          </a:effectLst>
        </p:spPr>
      </p:cxnSp>
      <p:cxnSp>
        <p:nvCxnSpPr>
          <p:cNvPr id="98" name="Connecteur droit 97"/>
          <p:cNvCxnSpPr/>
          <p:nvPr/>
        </p:nvCxnSpPr>
        <p:spPr bwMode="auto">
          <a:xfrm>
            <a:off x="5645988" y="5589053"/>
            <a:ext cx="179999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chemeClr val="tx1">
                <a:gamma/>
                <a:shade val="60000"/>
                <a:invGamma/>
                <a:alpha val="74998"/>
              </a:schemeClr>
            </a:prstShdw>
          </a:effectLst>
        </p:spPr>
      </p:cxnSp>
      <p:cxnSp>
        <p:nvCxnSpPr>
          <p:cNvPr id="99" name="Connecteur droit 98"/>
          <p:cNvCxnSpPr/>
          <p:nvPr/>
        </p:nvCxnSpPr>
        <p:spPr bwMode="auto">
          <a:xfrm>
            <a:off x="1022189" y="5589053"/>
            <a:ext cx="1655997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chemeClr val="tx1">
                <a:gamma/>
                <a:shade val="60000"/>
                <a:invGamma/>
                <a:alpha val="74998"/>
              </a:schemeClr>
            </a:prstShdw>
          </a:effectLst>
        </p:spPr>
      </p:cxnSp>
      <p:sp>
        <p:nvSpPr>
          <p:cNvPr id="102" name="Rectangle 40"/>
          <p:cNvSpPr>
            <a:spLocks noChangeArrowheads="1"/>
          </p:cNvSpPr>
          <p:nvPr/>
        </p:nvSpPr>
        <p:spPr bwMode="auto">
          <a:xfrm>
            <a:off x="1611772" y="5197325"/>
            <a:ext cx="3843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4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1a</a:t>
            </a:r>
            <a:endParaRPr lang="en-GB" sz="1400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103" name="Rectangle 40"/>
          <p:cNvSpPr>
            <a:spLocks noChangeArrowheads="1"/>
          </p:cNvSpPr>
          <p:nvPr/>
        </p:nvSpPr>
        <p:spPr bwMode="auto">
          <a:xfrm>
            <a:off x="2146431" y="5190276"/>
            <a:ext cx="3843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4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1b</a:t>
            </a:r>
            <a:endParaRPr lang="en-GB" sz="1400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105" name="Rectangle 40"/>
          <p:cNvSpPr>
            <a:spLocks noChangeArrowheads="1"/>
          </p:cNvSpPr>
          <p:nvPr/>
        </p:nvSpPr>
        <p:spPr bwMode="auto">
          <a:xfrm>
            <a:off x="975166" y="5193534"/>
            <a:ext cx="38419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4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All</a:t>
            </a:r>
            <a:endParaRPr lang="en-GB" sz="1400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106" name="Rectangle 133"/>
          <p:cNvSpPr>
            <a:spLocks noChangeArrowheads="1"/>
          </p:cNvSpPr>
          <p:nvPr/>
        </p:nvSpPr>
        <p:spPr bwMode="auto">
          <a:xfrm>
            <a:off x="1614913" y="2845058"/>
            <a:ext cx="338400" cy="2340000"/>
          </a:xfrm>
          <a:prstGeom prst="rect">
            <a:avLst/>
          </a:prstGeom>
          <a:solidFill>
            <a:srgbClr val="FFC00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11" name="Rectangle 133"/>
          <p:cNvSpPr>
            <a:spLocks noChangeArrowheads="1"/>
          </p:cNvSpPr>
          <p:nvPr/>
        </p:nvSpPr>
        <p:spPr bwMode="auto">
          <a:xfrm>
            <a:off x="2135709" y="2629058"/>
            <a:ext cx="338400" cy="2556000"/>
          </a:xfrm>
          <a:prstGeom prst="rect">
            <a:avLst/>
          </a:prstGeom>
          <a:solidFill>
            <a:srgbClr val="FFC00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13" name="Rectangle 144"/>
          <p:cNvSpPr>
            <a:spLocks noChangeArrowheads="1"/>
          </p:cNvSpPr>
          <p:nvPr/>
        </p:nvSpPr>
        <p:spPr bwMode="auto">
          <a:xfrm>
            <a:off x="1607283" y="2452826"/>
            <a:ext cx="3674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+mj-lt"/>
                <a:ea typeface="Arial" pitchFamily="-1" charset="0"/>
                <a:cs typeface="Arial" pitchFamily="-1" charset="0"/>
              </a:rPr>
              <a:t>83</a:t>
            </a:r>
            <a:endParaRPr lang="en-GB" sz="1400" b="1" dirty="0">
              <a:solidFill>
                <a:srgbClr val="333399"/>
              </a:solidFill>
              <a:latin typeface="+mj-lt"/>
              <a:ea typeface="Arial" pitchFamily="-1" charset="0"/>
              <a:cs typeface="Arial" pitchFamily="-1" charset="0"/>
            </a:endParaRPr>
          </a:p>
        </p:txBody>
      </p:sp>
      <p:sp>
        <p:nvSpPr>
          <p:cNvPr id="114" name="Rectangle 144"/>
          <p:cNvSpPr>
            <a:spLocks noChangeArrowheads="1"/>
          </p:cNvSpPr>
          <p:nvPr/>
        </p:nvSpPr>
        <p:spPr bwMode="auto">
          <a:xfrm>
            <a:off x="2137274" y="2308810"/>
            <a:ext cx="3674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+mj-lt"/>
                <a:ea typeface="Arial" pitchFamily="-1" charset="0"/>
                <a:cs typeface="Arial" pitchFamily="-1" charset="0"/>
              </a:rPr>
              <a:t>91</a:t>
            </a:r>
            <a:endParaRPr lang="en-GB" sz="1400" b="1" dirty="0">
              <a:solidFill>
                <a:srgbClr val="333399"/>
              </a:solidFill>
              <a:latin typeface="+mj-lt"/>
              <a:ea typeface="Arial" pitchFamily="-1" charset="0"/>
              <a:cs typeface="Arial" pitchFamily="-1" charset="0"/>
            </a:endParaRPr>
          </a:p>
        </p:txBody>
      </p:sp>
      <p:sp>
        <p:nvSpPr>
          <p:cNvPr id="79" name="ZoneTexte 78"/>
          <p:cNvSpPr txBox="1"/>
          <p:nvPr/>
        </p:nvSpPr>
        <p:spPr>
          <a:xfrm>
            <a:off x="695050" y="4924688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rgbClr val="000066"/>
                </a:solidFill>
              </a:rPr>
              <a:t>N</a:t>
            </a:r>
            <a:endParaRPr lang="fr-FR" sz="1200" dirty="0">
              <a:solidFill>
                <a:srgbClr val="000066"/>
              </a:solidFill>
            </a:endParaRPr>
          </a:p>
        </p:txBody>
      </p:sp>
      <p:sp>
        <p:nvSpPr>
          <p:cNvPr id="80" name="ZoneTexte 79"/>
          <p:cNvSpPr txBox="1"/>
          <p:nvPr/>
        </p:nvSpPr>
        <p:spPr>
          <a:xfrm>
            <a:off x="997200" y="4924688"/>
            <a:ext cx="4281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rgbClr val="000066"/>
                </a:solidFill>
              </a:rPr>
              <a:t>112</a:t>
            </a:r>
            <a:endParaRPr lang="fr-FR" sz="1200" dirty="0">
              <a:solidFill>
                <a:srgbClr val="000066"/>
              </a:solidFill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3599683" y="4924688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19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84" name="ZoneTexte 83"/>
          <p:cNvSpPr txBox="1"/>
          <p:nvPr/>
        </p:nvSpPr>
        <p:spPr>
          <a:xfrm>
            <a:off x="6205766" y="4924688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rgbClr val="000066"/>
                </a:solidFill>
              </a:rPr>
              <a:t>57</a:t>
            </a:r>
            <a:endParaRPr lang="fr-FR" sz="1200" dirty="0">
              <a:solidFill>
                <a:srgbClr val="000066"/>
              </a:solidFill>
            </a:endParaRPr>
          </a:p>
        </p:txBody>
      </p:sp>
      <p:sp>
        <p:nvSpPr>
          <p:cNvPr id="86" name="ZoneTexte 85"/>
          <p:cNvSpPr txBox="1"/>
          <p:nvPr/>
        </p:nvSpPr>
        <p:spPr>
          <a:xfrm>
            <a:off x="8322511" y="4924688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rgbClr val="000066"/>
                </a:solidFill>
              </a:rPr>
              <a:t>31</a:t>
            </a:r>
            <a:endParaRPr lang="fr-FR" sz="1200" dirty="0">
              <a:solidFill>
                <a:srgbClr val="000066"/>
              </a:solidFill>
            </a:endParaRPr>
          </a:p>
        </p:txBody>
      </p:sp>
      <p:sp>
        <p:nvSpPr>
          <p:cNvPr id="90" name="ZoneTexte 89"/>
          <p:cNvSpPr txBox="1"/>
          <p:nvPr/>
        </p:nvSpPr>
        <p:spPr>
          <a:xfrm>
            <a:off x="4432595" y="4924688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rgbClr val="000066"/>
                </a:solidFill>
              </a:rPr>
              <a:t>6</a:t>
            </a:r>
          </a:p>
        </p:txBody>
      </p:sp>
      <p:sp>
        <p:nvSpPr>
          <p:cNvPr id="92" name="ZoneTexte 91"/>
          <p:cNvSpPr txBox="1"/>
          <p:nvPr/>
        </p:nvSpPr>
        <p:spPr>
          <a:xfrm>
            <a:off x="6942561" y="4924688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rgbClr val="000066"/>
                </a:solidFill>
              </a:rPr>
              <a:t>49</a:t>
            </a:r>
            <a:endParaRPr lang="fr-FR" sz="1200" dirty="0">
              <a:solidFill>
                <a:srgbClr val="000066"/>
              </a:solidFill>
            </a:endParaRPr>
          </a:p>
        </p:txBody>
      </p:sp>
      <p:sp>
        <p:nvSpPr>
          <p:cNvPr id="71" name="ZoneTexte 70"/>
          <p:cNvSpPr txBox="1"/>
          <p:nvPr/>
        </p:nvSpPr>
        <p:spPr>
          <a:xfrm>
            <a:off x="3028678" y="4924688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25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78" name="ZoneTexte 77"/>
          <p:cNvSpPr txBox="1"/>
          <p:nvPr/>
        </p:nvSpPr>
        <p:spPr>
          <a:xfrm>
            <a:off x="5479802" y="4924688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106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109" name="ZoneTexte 108"/>
          <p:cNvSpPr txBox="1"/>
          <p:nvPr/>
        </p:nvSpPr>
        <p:spPr>
          <a:xfrm>
            <a:off x="1547664" y="4924688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rgbClr val="000066"/>
                </a:solidFill>
              </a:rPr>
              <a:t>100</a:t>
            </a:r>
            <a:endParaRPr lang="fr-FR" sz="1200" dirty="0">
              <a:solidFill>
                <a:srgbClr val="000066"/>
              </a:solidFill>
            </a:endParaRPr>
          </a:p>
        </p:txBody>
      </p:sp>
      <p:sp>
        <p:nvSpPr>
          <p:cNvPr id="112" name="ZoneTexte 111"/>
          <p:cNvSpPr txBox="1"/>
          <p:nvPr/>
        </p:nvSpPr>
        <p:spPr>
          <a:xfrm>
            <a:off x="2123545" y="4924688"/>
            <a:ext cx="3431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rgbClr val="000066"/>
                </a:solidFill>
              </a:rPr>
              <a:t>11</a:t>
            </a:r>
            <a:endParaRPr lang="fr-FR" sz="1200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 txBox="1">
            <a:spLocks noChangeArrowheads="1"/>
          </p:cNvSpPr>
          <p:nvPr/>
        </p:nvSpPr>
        <p:spPr bwMode="auto">
          <a:xfrm>
            <a:off x="709875" y="1182929"/>
            <a:ext cx="7434120" cy="519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ctr" defTabSz="914400" eaLnBrk="0" fontAlgn="base" hangingPunct="0">
              <a:spcAft>
                <a:spcPct val="0"/>
              </a:spcAft>
              <a:buClr>
                <a:srgbClr val="CC3300"/>
              </a:buClr>
              <a:defRPr/>
            </a:pP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Multivariate analysis</a:t>
            </a:r>
            <a:r>
              <a:rPr kumimoji="0" lang="en-US" sz="2400" b="1" i="0" u="none" strike="noStrike" kern="0" cap="none" spc="0" normalizeH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of factors associated </a:t>
            </a:r>
            <a:br>
              <a:rPr kumimoji="0" lang="en-US" sz="2400" b="1" i="0" u="none" strike="noStrike" kern="0" cap="none" spc="0" normalizeH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</a:br>
            <a:r>
              <a:rPr kumimoji="0" lang="en-US" sz="2400" b="1" i="0" u="none" strike="noStrike" kern="0" cap="none" spc="0" normalizeH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with SVR</a:t>
            </a:r>
            <a:r>
              <a:rPr kumimoji="0" lang="en-US" sz="2400" b="1" i="0" u="none" strike="noStrike" kern="0" cap="none" spc="0" normalizeH="0" baseline="-2500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 </a:t>
            </a:r>
            <a:r>
              <a:rPr lang="en-US" sz="2400" b="1" kern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in genotype 1</a:t>
            </a:r>
            <a:endParaRPr lang="en-US" sz="2400" b="1" kern="0" baseline="-25000" smtClean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marL="800100" lvl="1" indent="-342900" algn="ctr" defTabSz="914400" eaLnBrk="0" fontAlgn="base" hangingPunct="0">
              <a:spcAft>
                <a:spcPct val="0"/>
              </a:spcAft>
              <a:buClr>
                <a:srgbClr val="CC3300"/>
              </a:buClr>
            </a:pPr>
            <a:endParaRPr lang="en-US" kern="0" dirty="0" smtClean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5662721"/>
              </p:ext>
            </p:extLst>
          </p:nvPr>
        </p:nvGraphicFramePr>
        <p:xfrm>
          <a:off x="522586" y="2473414"/>
          <a:ext cx="7656707" cy="21646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0596"/>
                <a:gridCol w="2281446"/>
                <a:gridCol w="1384665"/>
              </a:tblGrid>
              <a:tr h="721562">
                <a:tc>
                  <a:txBody>
                    <a:bodyPr/>
                    <a:lstStyle/>
                    <a:p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noProof="0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OR (95% CI)</a:t>
                      </a:r>
                      <a:endParaRPr lang="en-US" sz="1800" b="1" noProof="0" dirty="0">
                        <a:solidFill>
                          <a:srgbClr val="0070C0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noProof="0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p</a:t>
                      </a:r>
                      <a:endParaRPr lang="en-US" sz="1800" b="1" noProof="0" dirty="0">
                        <a:solidFill>
                          <a:srgbClr val="0070C0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72156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No</a:t>
                      </a:r>
                      <a:r>
                        <a:rPr lang="en-US" sz="1400" b="1" baseline="0" noProof="0" dirty="0" smtClean="0">
                          <a:solidFill>
                            <a:srgbClr val="000066"/>
                          </a:solidFill>
                        </a:rPr>
                        <a:t> cirrhosis</a:t>
                      </a:r>
                      <a:endParaRPr lang="en-US" sz="1400" b="1" noProof="0" dirty="0" smtClean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4.9 (1.42 to 16.86)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0.012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21562">
                <a:tc>
                  <a:txBody>
                    <a:bodyPr/>
                    <a:lstStyle/>
                    <a:p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HCV RNA &lt; 6 log</a:t>
                      </a:r>
                      <a:r>
                        <a:rPr lang="en-US" sz="1400" b="1" baseline="-25000" noProof="0" dirty="0" smtClean="0">
                          <a:solidFill>
                            <a:srgbClr val="000066"/>
                          </a:solidFill>
                        </a:rPr>
                        <a:t>10</a:t>
                      </a:r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 IU/ml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34.35 (0.88 to 21.39)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0.07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4" name="ZoneTexte 69"/>
          <p:cNvSpPr txBox="1">
            <a:spLocks noChangeArrowheads="1"/>
          </p:cNvSpPr>
          <p:nvPr/>
        </p:nvSpPr>
        <p:spPr bwMode="auto">
          <a:xfrm>
            <a:off x="6127056" y="6581775"/>
            <a:ext cx="30169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Molina JM. Lancet 2015;385:1098-1106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2" name="Grouper 26"/>
          <p:cNvGrpSpPr/>
          <p:nvPr/>
        </p:nvGrpSpPr>
        <p:grpSpPr>
          <a:xfrm>
            <a:off x="-36547" y="6570663"/>
            <a:ext cx="971761" cy="288111"/>
            <a:chOff x="-44482" y="6570663"/>
            <a:chExt cx="1182758" cy="288111"/>
          </a:xfrm>
        </p:grpSpPr>
        <p:sp>
          <p:nvSpPr>
            <p:cNvPr id="7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8" name="ZoneTexte 23"/>
            <p:cNvSpPr txBox="1">
              <a:spLocks noChangeArrowheads="1"/>
            </p:cNvSpPr>
            <p:nvPr/>
          </p:nvSpPr>
          <p:spPr bwMode="auto">
            <a:xfrm>
              <a:off x="-44482" y="6581775"/>
              <a:ext cx="11827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PHOTON-2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9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dirty="0" smtClean="0">
                <a:ea typeface="ＭＳ Ｐゴシック" pitchFamily="-1" charset="-128"/>
                <a:cs typeface="ＭＳ Ｐゴシック" pitchFamily="-1" charset="-128"/>
              </a:rPr>
              <a:t>PHOTON-2 </a:t>
            </a:r>
            <a:r>
              <a:rPr lang="fr-FR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: SOF + RBV in HCV-HIV co-infection</a:t>
            </a:r>
            <a:endParaRPr lang="en-GB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52107150"/>
              </p:ext>
            </p:extLst>
          </p:nvPr>
        </p:nvGraphicFramePr>
        <p:xfrm>
          <a:off x="194021" y="1861792"/>
          <a:ext cx="8748716" cy="2312251"/>
        </p:xfrm>
        <a:graphic>
          <a:graphicData uri="http://schemas.openxmlformats.org/drawingml/2006/table">
            <a:tbl>
              <a:tblPr/>
              <a:tblGrid>
                <a:gridCol w="2489125"/>
                <a:gridCol w="1151577"/>
                <a:gridCol w="934506"/>
                <a:gridCol w="1235497"/>
                <a:gridCol w="851257"/>
                <a:gridCol w="1218843"/>
                <a:gridCol w="867911"/>
              </a:tblGrid>
              <a:tr h="8865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GT1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naïve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112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GT2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naïve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GT 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experienced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GT 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naïve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57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GT 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experienced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GT 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naïve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170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Virologic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breakthrough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70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Relapse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170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 treatment completers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 (11%)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(5%)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(20%)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(4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 (11%)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 (16%)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70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 treatment non completers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(33%)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(67%)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(100%)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980193" y="1420248"/>
            <a:ext cx="7162800" cy="331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sz="2800" b="1" dirty="0" err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Virologic</a:t>
            </a:r>
            <a:r>
              <a:rPr lang="en-GB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failure</a:t>
            </a:r>
            <a:endParaRPr lang="en-GB" sz="28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64334" y="4390653"/>
            <a:ext cx="8672162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63538" indent="-363538" defTabSz="914400" fontAlgn="base">
              <a:spcBef>
                <a:spcPts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Deep sequencing of NS5B in 31 failures</a:t>
            </a:r>
          </a:p>
          <a:p>
            <a:pPr marL="820738" lvl="1" indent="-363538" defTabSz="914400" fontAlgn="base">
              <a:spcBef>
                <a:spcPts val="0"/>
              </a:spcBef>
              <a:spcAft>
                <a:spcPct val="0"/>
              </a:spcAft>
              <a:buClr>
                <a:srgbClr val="0070C0"/>
              </a:buClr>
              <a:buFont typeface="Arial" pitchFamily="34" charset="0"/>
              <a:buChar char="–"/>
            </a:pPr>
            <a:r>
              <a:rPr lang="en-GB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No emergence of S282T variant</a:t>
            </a:r>
          </a:p>
          <a:p>
            <a:pPr marL="820738" lvl="1" indent="-363538" defTabSz="914400" fontAlgn="base">
              <a:spcBef>
                <a:spcPts val="0"/>
              </a:spcBef>
              <a:spcAft>
                <a:spcPct val="0"/>
              </a:spcAft>
              <a:buClr>
                <a:srgbClr val="0070C0"/>
              </a:buClr>
              <a:buFont typeface="Arial" pitchFamily="34" charset="0"/>
              <a:buChar char="–"/>
            </a:pPr>
            <a:r>
              <a:rPr lang="en-GB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Low-levels of emergent variants, N = 2</a:t>
            </a:r>
          </a:p>
          <a:p>
            <a:pPr marL="1277938" lvl="2" indent="-363538" defTabSz="914400" fontAlgn="base">
              <a:spcBef>
                <a:spcPts val="0"/>
              </a:spcBef>
              <a:spcAft>
                <a:spcPct val="0"/>
              </a:spcAft>
              <a:buClr>
                <a:srgbClr val="0070C0"/>
              </a:buClr>
              <a:buFont typeface="Arial" pitchFamily="34" charset="0"/>
              <a:buChar char="•"/>
            </a:pPr>
            <a:r>
              <a:rPr lang="en-GB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1 </a:t>
            </a:r>
            <a:r>
              <a:rPr lang="en-GB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virologic</a:t>
            </a:r>
            <a:r>
              <a:rPr lang="en-GB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breakthrough, genotype 3a, L159F variant</a:t>
            </a:r>
          </a:p>
          <a:p>
            <a:pPr marL="1277938" lvl="2" indent="-363538" defTabSz="914400" fontAlgn="base">
              <a:spcBef>
                <a:spcPts val="0"/>
              </a:spcBef>
              <a:spcAft>
                <a:spcPct val="0"/>
              </a:spcAft>
              <a:buClr>
                <a:srgbClr val="0070C0"/>
              </a:buClr>
              <a:buFont typeface="Arial" pitchFamily="34" charset="0"/>
              <a:buChar char="•"/>
            </a:pPr>
            <a:r>
              <a:rPr lang="en-GB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1 with slow response, genotype 3a, L159N + S282N + V321A variants</a:t>
            </a:r>
          </a:p>
          <a:p>
            <a:pPr marL="820738" lvl="1" indent="-363538" defTabSz="914400" fontAlgn="base">
              <a:spcBef>
                <a:spcPts val="0"/>
              </a:spcBef>
              <a:spcAft>
                <a:spcPct val="0"/>
              </a:spcAft>
              <a:buClr>
                <a:srgbClr val="0070C0"/>
              </a:buClr>
              <a:buFont typeface="Arial" pitchFamily="34" charset="0"/>
              <a:buChar char="–"/>
            </a:pPr>
            <a:r>
              <a:rPr lang="en-GB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2 patients (genotype 1, genotype 3a) with L159F at relapse</a:t>
            </a:r>
            <a:endParaRPr lang="en-GB" sz="2000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6127056" y="6581775"/>
            <a:ext cx="30169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Molina JM. Lancet 2015;385:1098-1106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2" name="Grouper 26"/>
          <p:cNvGrpSpPr/>
          <p:nvPr/>
        </p:nvGrpSpPr>
        <p:grpSpPr>
          <a:xfrm>
            <a:off x="-36547" y="6570663"/>
            <a:ext cx="971761" cy="288111"/>
            <a:chOff x="-44482" y="6570663"/>
            <a:chExt cx="1182758" cy="288111"/>
          </a:xfrm>
        </p:grpSpPr>
        <p:sp>
          <p:nvSpPr>
            <p:cNvPr id="9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0" name="ZoneTexte 23"/>
            <p:cNvSpPr txBox="1">
              <a:spLocks noChangeArrowheads="1"/>
            </p:cNvSpPr>
            <p:nvPr/>
          </p:nvSpPr>
          <p:spPr bwMode="auto">
            <a:xfrm>
              <a:off x="-44482" y="6581775"/>
              <a:ext cx="11827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PHOTON-2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1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dirty="0" smtClean="0">
                <a:ea typeface="ＭＳ Ｐゴシック" pitchFamily="-1" charset="-128"/>
                <a:cs typeface="ＭＳ Ｐゴシック" pitchFamily="-1" charset="-128"/>
              </a:rPr>
              <a:t>PHOTON-2 </a:t>
            </a:r>
            <a:r>
              <a:rPr lang="fr-FR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: SOF + RBV in HCV-HIV co-infection</a:t>
            </a:r>
            <a:endParaRPr lang="en-GB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557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9246381"/>
              </p:ext>
            </p:extLst>
          </p:nvPr>
        </p:nvGraphicFramePr>
        <p:xfrm>
          <a:off x="196395" y="1785143"/>
          <a:ext cx="8483602" cy="4233829"/>
        </p:xfrm>
        <a:graphic>
          <a:graphicData uri="http://schemas.openxmlformats.org/drawingml/2006/table">
            <a:tbl>
              <a:tblPr/>
              <a:tblGrid>
                <a:gridCol w="3254775"/>
                <a:gridCol w="1742942"/>
                <a:gridCol w="1682065"/>
                <a:gridCol w="1803820"/>
              </a:tblGrid>
              <a:tr h="6974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GT 1, 3, 4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Naïve 24W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200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GT2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Naïve 12W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GT 2, 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Experienced 24W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55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</a:tr>
              <a:tr h="24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Discontinuation because of an AE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 (3%)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(2%)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adverse event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 (5%)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 (9%)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460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 ≥ 10% overall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94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Fatigue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60%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94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Insomnia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94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Asthenia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94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Headache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94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Nausea 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94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Diarrhea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Hemoglobin &lt; 10 g/dl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12%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5%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5%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Grade 3-4 total </a:t>
                      </a:r>
                      <a:r>
                        <a:rPr kumimoji="0" lang="en-US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bilirubin</a:t>
                      </a: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increased*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16%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* 83% on ATV/r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377810" y="1295400"/>
            <a:ext cx="7937955" cy="331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events and laboratory abnormalities, N (%)</a:t>
            </a:r>
            <a:endParaRPr lang="en-GB" sz="28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6127056" y="6581775"/>
            <a:ext cx="30169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Molina JM. Lancet 2015;385:1098-1106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2" name="Grouper 26"/>
          <p:cNvGrpSpPr/>
          <p:nvPr/>
        </p:nvGrpSpPr>
        <p:grpSpPr>
          <a:xfrm>
            <a:off x="-36547" y="6570663"/>
            <a:ext cx="971761" cy="288111"/>
            <a:chOff x="-44482" y="6570663"/>
            <a:chExt cx="1182758" cy="288111"/>
          </a:xfrm>
        </p:grpSpPr>
        <p:sp>
          <p:nvSpPr>
            <p:cNvPr id="7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8" name="ZoneTexte 23"/>
            <p:cNvSpPr txBox="1">
              <a:spLocks noChangeArrowheads="1"/>
            </p:cNvSpPr>
            <p:nvPr/>
          </p:nvSpPr>
          <p:spPr bwMode="auto">
            <a:xfrm>
              <a:off x="-44482" y="6581775"/>
              <a:ext cx="11827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PHOTON-2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9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dirty="0" smtClean="0">
                <a:ea typeface="ＭＳ Ｐゴシック" pitchFamily="-1" charset="-128"/>
                <a:cs typeface="ＭＳ Ｐゴシック" pitchFamily="-1" charset="-128"/>
              </a:rPr>
              <a:t>PHOTON-2 </a:t>
            </a:r>
            <a:r>
              <a:rPr lang="fr-FR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: SOF + RBV in HCV-HIV co-infection</a:t>
            </a:r>
            <a:endParaRPr lang="en-GB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4429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40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1151650"/>
            <a:ext cx="8717418" cy="5303838"/>
          </a:xfrm>
        </p:spPr>
        <p:txBody>
          <a:bodyPr/>
          <a:lstStyle/>
          <a:p>
            <a:pPr>
              <a:spcBef>
                <a:spcPts val="0"/>
              </a:spcBef>
              <a:buClr>
                <a:srgbClr val="0070C0"/>
              </a:buClr>
            </a:pPr>
            <a:r>
              <a:rPr lang="en-US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Summary</a:t>
            </a:r>
          </a:p>
          <a:p>
            <a:pPr lvl="2">
              <a:spcBef>
                <a:spcPts val="0"/>
              </a:spcBef>
              <a:buClr>
                <a:srgbClr val="0070C0"/>
              </a:buClr>
            </a:pP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Patients co-infected with HIV and HCV genotypes 1-</a:t>
            </a:r>
            <a:r>
              <a:rPr lang="en-US" sz="2000" smtClean="0">
                <a:ea typeface="ＭＳ Ｐゴシック" pitchFamily="-1" charset="-128"/>
                <a:cs typeface="ＭＳ Ｐゴシック" pitchFamily="-1" charset="-128"/>
              </a:rPr>
              <a:t>4 achieved 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high SVR</a:t>
            </a:r>
            <a:r>
              <a:rPr lang="en-US" sz="2000" baseline="-25000" dirty="0" smtClean="0"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 with an interferon-free regimen of SOF plus RBV</a:t>
            </a:r>
          </a:p>
          <a:p>
            <a:pPr lvl="3">
              <a:spcBef>
                <a:spcPts val="0"/>
              </a:spcBef>
              <a:buClr>
                <a:srgbClr val="0070C0"/>
              </a:buClr>
            </a:pP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For treatment-naïve genotypes 1, 3, 4, SVR</a:t>
            </a:r>
            <a:r>
              <a:rPr lang="en-US" sz="2000" baseline="-25000" dirty="0" smtClean="0"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 was 84-91% with 24 weeks of SOF + RBV</a:t>
            </a:r>
          </a:p>
          <a:p>
            <a:pPr lvl="4">
              <a:spcBef>
                <a:spcPts val="0"/>
              </a:spcBef>
              <a:buClr>
                <a:srgbClr val="0070C0"/>
              </a:buClr>
              <a:buFont typeface="Arial" pitchFamily="34" charset="0"/>
              <a:buChar char="•"/>
            </a:pPr>
            <a:r>
              <a:rPr lang="en-US" sz="1800" dirty="0" smtClean="0">
                <a:ea typeface="ＭＳ Ｐゴシック" pitchFamily="-1" charset="-128"/>
                <a:cs typeface="ＭＳ Ｐゴシック" pitchFamily="-1" charset="-128"/>
              </a:rPr>
              <a:t>Higher SVR</a:t>
            </a:r>
            <a:r>
              <a:rPr lang="en-US" sz="1800" baseline="-25000" dirty="0" smtClean="0"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1800" dirty="0" smtClean="0">
                <a:ea typeface="ＭＳ Ｐゴシック" pitchFamily="-1" charset="-128"/>
                <a:cs typeface="ＭＳ Ｐゴシック" pitchFamily="-1" charset="-128"/>
              </a:rPr>
              <a:t> in genotype 1b (91%) than in genotype 1a (84%)</a:t>
            </a:r>
          </a:p>
          <a:p>
            <a:pPr lvl="4">
              <a:spcBef>
                <a:spcPts val="0"/>
              </a:spcBef>
              <a:buClr>
                <a:srgbClr val="0070C0"/>
              </a:buClr>
              <a:buFont typeface="Arial" pitchFamily="34" charset="0"/>
              <a:buChar char="•"/>
            </a:pPr>
            <a:r>
              <a:rPr lang="en-US" sz="1800" dirty="0" smtClean="0">
                <a:ea typeface="ＭＳ Ｐゴシック" pitchFamily="-1" charset="-128"/>
                <a:cs typeface="ＭＳ Ｐゴシック" pitchFamily="-1" charset="-128"/>
              </a:rPr>
              <a:t>Presence of cirrhosis was a negative predictor of SVR</a:t>
            </a:r>
            <a:r>
              <a:rPr lang="en-US" sz="1800" baseline="-25000" dirty="0" smtClean="0"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1800" dirty="0" smtClean="0">
                <a:ea typeface="ＭＳ Ｐゴシック" pitchFamily="-1" charset="-128"/>
                <a:cs typeface="ＭＳ Ｐゴシック" pitchFamily="-1" charset="-128"/>
              </a:rPr>
              <a:t> only in genotype 1 patients</a:t>
            </a:r>
          </a:p>
          <a:p>
            <a:pPr lvl="3">
              <a:spcBef>
                <a:spcPts val="0"/>
              </a:spcBef>
              <a:buClr>
                <a:srgbClr val="0070C0"/>
              </a:buClr>
            </a:pP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For treatment-naïve genotype 2, SVR</a:t>
            </a:r>
            <a:r>
              <a:rPr lang="en-US" sz="2000" baseline="-25000" dirty="0" smtClean="0"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 was 89% with 12 weeks of SOF + RBV</a:t>
            </a:r>
          </a:p>
          <a:p>
            <a:pPr lvl="3">
              <a:spcBef>
                <a:spcPts val="0"/>
              </a:spcBef>
              <a:buClr>
                <a:srgbClr val="0070C0"/>
              </a:buClr>
            </a:pP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For treatment-experienced genotypes 2 and 3, SVR</a:t>
            </a:r>
            <a:r>
              <a:rPr lang="en-US" sz="2000" baseline="-25000" dirty="0" smtClean="0"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 was 83-86% with 24 weeks of SOF + RBV</a:t>
            </a:r>
          </a:p>
          <a:p>
            <a:pPr lvl="2">
              <a:spcBef>
                <a:spcPts val="0"/>
              </a:spcBef>
              <a:buClr>
                <a:srgbClr val="0070C0"/>
              </a:buClr>
            </a:pP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Compared to studies in HCV mono-infection, HIV co-infection does not have a negative effect on response to SOF-based therapy</a:t>
            </a:r>
          </a:p>
          <a:p>
            <a:pPr lvl="2">
              <a:spcBef>
                <a:spcPts val="0"/>
              </a:spcBef>
              <a:buClr>
                <a:srgbClr val="0070C0"/>
              </a:buClr>
            </a:pP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Unclear clinical relevance of NS5B variants emerging at failure</a:t>
            </a:r>
            <a:endParaRPr lang="en-US" dirty="0" smtClean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" name="ZoneTexte 69"/>
          <p:cNvSpPr txBox="1">
            <a:spLocks noChangeArrowheads="1"/>
          </p:cNvSpPr>
          <p:nvPr/>
        </p:nvSpPr>
        <p:spPr bwMode="auto">
          <a:xfrm>
            <a:off x="6127056" y="6581775"/>
            <a:ext cx="30169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Molina JM. Lancet 2015;385:1098-1106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2" name="Grouper 26"/>
          <p:cNvGrpSpPr/>
          <p:nvPr/>
        </p:nvGrpSpPr>
        <p:grpSpPr>
          <a:xfrm>
            <a:off x="-36547" y="6570663"/>
            <a:ext cx="971761" cy="288111"/>
            <a:chOff x="-44482" y="6570663"/>
            <a:chExt cx="1182758" cy="288111"/>
          </a:xfrm>
        </p:grpSpPr>
        <p:sp>
          <p:nvSpPr>
            <p:cNvPr id="5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" name="ZoneTexte 23"/>
            <p:cNvSpPr txBox="1">
              <a:spLocks noChangeArrowheads="1"/>
            </p:cNvSpPr>
            <p:nvPr/>
          </p:nvSpPr>
          <p:spPr bwMode="auto">
            <a:xfrm>
              <a:off x="-44482" y="6581775"/>
              <a:ext cx="11827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PHOTON-2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7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dirty="0" smtClean="0">
                <a:ea typeface="ＭＳ Ｐゴシック" pitchFamily="-1" charset="-128"/>
                <a:cs typeface="ＭＳ Ｐゴシック" pitchFamily="-1" charset="-128"/>
              </a:rPr>
              <a:t>PHOTON-2 </a:t>
            </a:r>
            <a:r>
              <a:rPr lang="fr-FR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: SOF + RBV in HCV-HIV co-infection</a:t>
            </a:r>
            <a:endParaRPr lang="en-GB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CV-trials.com 2015 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1692</TotalTime>
  <Words>997</Words>
  <Application>Microsoft Office PowerPoint</Application>
  <PresentationFormat>Affichage à l'écran (4:3)</PresentationFormat>
  <Paragraphs>339</Paragraphs>
  <Slides>7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HCV-trials.com 2015 </vt:lpstr>
      <vt:lpstr>PHOTON-2 Study: SOF + RBV in HCV-HIV co-infection</vt:lpstr>
      <vt:lpstr>PHOTON-2 Study: SOF + RBV in HCV-HIV co-infection</vt:lpstr>
      <vt:lpstr>PHOTON-2 Study: SOF + RBV in HCV-HIV co-infection</vt:lpstr>
      <vt:lpstr>PHOTON-2 Study: SOF + RBV in HCV-HIV co-infection</vt:lpstr>
      <vt:lpstr>PHOTON-2 Study: SOF + RBV in HCV-HIV co-infection</vt:lpstr>
      <vt:lpstr>PHOTON-2 Study: SOF + RBV in HCV-HIV co-infection</vt:lpstr>
      <vt:lpstr>PHOTON-2 Study: SOF + RBV in HCV-HIV co-infection</vt:lpstr>
    </vt:vector>
  </TitlesOfParts>
  <Company>AEI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2015</dc:title>
  <dc:subject>AEI - www.aei.fr</dc:subject>
  <dc:creator>www.hcv-trial.com</dc:creator>
  <cp:lastModifiedBy>Utilisateur</cp:lastModifiedBy>
  <cp:revision>83</cp:revision>
  <dcterms:created xsi:type="dcterms:W3CDTF">2010-10-19T10:42:50Z</dcterms:created>
  <dcterms:modified xsi:type="dcterms:W3CDTF">2015-08-31T10:47:07Z</dcterms:modified>
</cp:coreProperties>
</file>