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8" d="100"/>
          <a:sy n="108" d="100"/>
        </p:scale>
        <p:origin x="-1472" y="-48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711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64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93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85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64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79511" y="1125538"/>
            <a:ext cx="166675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indent="-271463"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fr-FR" dirty="0"/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396032" y="2188071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79512" y="5219316"/>
            <a:ext cx="8856538" cy="92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Objective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Difference in SVR ≥ 40% between the 2 groups, 99% power</a:t>
            </a:r>
            <a:endParaRPr lang="en-US" dirty="0">
              <a:latin typeface="+mn-lt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500675" y="2408727"/>
          <a:ext cx="1724990" cy="377825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500675" y="3275020"/>
          <a:ext cx="1754105" cy="368300"/>
        </p:xfrm>
        <a:graphic>
          <a:graphicData uri="http://schemas.openxmlformats.org/drawingml/2006/table">
            <a:tbl>
              <a:tblPr/>
              <a:tblGrid>
                <a:gridCol w="175410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915816" y="1261701"/>
            <a:ext cx="1424076" cy="72714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 : 1*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GB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65710" y="1937233"/>
            <a:ext cx="3282154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Intolerant to prior IFN-treatment,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ineligible, or unwilling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IFN-based 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310929" y="3802821"/>
            <a:ext cx="55095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was stratified on cirrhosis (presence 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or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absence)</a:t>
            </a:r>
            <a:endParaRPr lang="en-US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POSITRON Study</a:t>
            </a:r>
            <a:r>
              <a:rPr lang="en-GB" smtClean="0"/>
              <a:t>: SOF + RBV for HCV genotypes 2 and 3</a:t>
            </a:r>
            <a:endParaRPr lang="en-GB" dirty="0"/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452415" y="2632266"/>
            <a:ext cx="1587" cy="813600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347864" y="3060774"/>
            <a:ext cx="34303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225665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937527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061764" y="329167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061764" y="240951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6225665" y="2602776"/>
            <a:ext cx="180886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028292" y="1752588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740154" y="134315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79512" y="4383453"/>
            <a:ext cx="860980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SOF : 400 mg </a:t>
            </a:r>
            <a:r>
              <a:rPr lang="en-US" dirty="0" err="1" smtClean="0">
                <a:latin typeface="+mn-lt"/>
              </a:rPr>
              <a:t>qd</a:t>
            </a:r>
            <a:endParaRPr lang="en-US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RBV (bid dosing) : 1000 mg/day if &lt; 75 kg or 1200 mg/day if ≥ 75 kg</a:t>
            </a:r>
            <a:endParaRPr lang="en-US" dirty="0">
              <a:latin typeface="+mn-lt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756469" y="3460750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71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710784" y="2309847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207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6225665" y="3460750"/>
            <a:ext cx="180886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</p:spTree>
    <p:extLst>
      <p:ext uri="{BB962C8B-B14F-4D97-AF65-F5344CB8AC3E}">
        <p14:creationId xmlns:p14="http://schemas.microsoft.com/office/powerpoint/2010/main" val="225808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POSITRON Study: SOF + RBV for HCV genotypes 2 and 3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2206741"/>
              </p:ext>
            </p:extLst>
          </p:nvPr>
        </p:nvGraphicFramePr>
        <p:xfrm>
          <a:off x="395536" y="1628800"/>
          <a:ext cx="8460433" cy="4894104"/>
        </p:xfrm>
        <a:graphic>
          <a:graphicData uri="http://schemas.openxmlformats.org/drawingml/2006/table">
            <a:tbl>
              <a:tblPr/>
              <a:tblGrid>
                <a:gridCol w="4165601"/>
                <a:gridCol w="1969523"/>
                <a:gridCol w="2325309"/>
              </a:tblGrid>
              <a:tr h="632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 /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 / 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 / 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0.76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Reason for not using IFN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Contra-indication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Unacceptable side effects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Patient’s decision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(AE)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(4 AE)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W4 visit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W12 visit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67135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</p:spTree>
    <p:extLst>
      <p:ext uri="{BB962C8B-B14F-4D97-AF65-F5344CB8AC3E}">
        <p14:creationId xmlns:p14="http://schemas.microsoft.com/office/powerpoint/2010/main" val="335644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120390" y="1128713"/>
            <a:ext cx="2890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r>
              <a:rPr lang="fr-FR" dirty="0"/>
              <a:t>HCV RNA &lt; 25 IU</a:t>
            </a:r>
            <a:r>
              <a:rPr lang="fr-FR" dirty="0" smtClean="0"/>
              <a:t>/ml</a:t>
            </a:r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3" name="Groupe 2"/>
          <p:cNvGrpSpPr/>
          <p:nvPr/>
        </p:nvGrpSpPr>
        <p:grpSpPr>
          <a:xfrm>
            <a:off x="2411761" y="1628800"/>
            <a:ext cx="1440159" cy="629682"/>
            <a:chOff x="2439987" y="1785984"/>
            <a:chExt cx="1759764" cy="629682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2439987" y="1808209"/>
              <a:ext cx="175976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2549525" y="1906634"/>
              <a:ext cx="177800" cy="144462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C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2549525" y="2171746"/>
              <a:ext cx="177800" cy="1444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2706688" y="1785984"/>
              <a:ext cx="1427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SOF + RBV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2706688" y="2046334"/>
              <a:ext cx="11443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5" name="ZoneTexte 114"/>
          <p:cNvSpPr txBox="1"/>
          <p:nvPr/>
        </p:nvSpPr>
        <p:spPr>
          <a:xfrm>
            <a:off x="5453845" y="1865362"/>
            <a:ext cx="3366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SVR</a:t>
            </a:r>
            <a:r>
              <a:rPr lang="en-US" sz="1600" b="1" baseline="-25000" smtClean="0"/>
              <a:t>12</a:t>
            </a:r>
            <a:r>
              <a:rPr lang="en-US" sz="1600" b="1" smtClean="0"/>
              <a:t> by genotype and cirrhosis</a:t>
            </a:r>
            <a:endParaRPr lang="en-US" sz="1600" b="1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POSITRON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4" name="Rectangle 151"/>
          <p:cNvSpPr>
            <a:spLocks noChangeArrowheads="1"/>
          </p:cNvSpPr>
          <p:nvPr/>
        </p:nvSpPr>
        <p:spPr bwMode="auto">
          <a:xfrm>
            <a:off x="2409272" y="5559182"/>
            <a:ext cx="278391" cy="3938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860357" y="2530330"/>
            <a:ext cx="338400" cy="3070248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928440" y="3026531"/>
            <a:ext cx="338400" cy="2574047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8017850" y="4949313"/>
            <a:ext cx="338400" cy="651265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7085917" y="3491721"/>
            <a:ext cx="338400" cy="2108857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5197161" y="2747418"/>
            <a:ext cx="338400" cy="2853160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3963038" y="3181594"/>
            <a:ext cx="338400" cy="2418984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998802" y="2499317"/>
            <a:ext cx="338400" cy="3101261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7" name="Rectangle 133"/>
          <p:cNvSpPr>
            <a:spLocks noChangeArrowheads="1"/>
          </p:cNvSpPr>
          <p:nvPr/>
        </p:nvSpPr>
        <p:spPr bwMode="auto">
          <a:xfrm>
            <a:off x="6098334" y="2685393"/>
            <a:ext cx="338400" cy="2915185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319020" y="4718289"/>
            <a:ext cx="196850" cy="1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319020" y="3958131"/>
            <a:ext cx="196850" cy="1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220595" y="2411406"/>
            <a:ext cx="295275" cy="1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319020" y="3190108"/>
            <a:ext cx="196850" cy="18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584132" y="4823781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584132" y="404974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584132" y="250166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584132" y="327570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674621" y="2493459"/>
            <a:ext cx="0" cy="3101261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841851" y="223479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99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45995" y="2083189"/>
            <a:ext cx="387350" cy="31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912887" y="2188739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2" name="Rectangle 145"/>
          <p:cNvSpPr>
            <a:spLocks noChangeArrowheads="1"/>
          </p:cNvSpPr>
          <p:nvPr/>
        </p:nvSpPr>
        <p:spPr bwMode="auto">
          <a:xfrm>
            <a:off x="2416443" y="5197810"/>
            <a:ext cx="2840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800297" y="6120757"/>
            <a:ext cx="18389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During treatment</a:t>
            </a:r>
            <a:endParaRPr lang="en-GB" sz="16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584131" y="5597818"/>
            <a:ext cx="4261557" cy="203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802184" y="5832371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929226" y="268228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83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Rectangle 144"/>
          <p:cNvSpPr>
            <a:spLocks noChangeArrowheads="1"/>
          </p:cNvSpPr>
          <p:nvPr/>
        </p:nvSpPr>
        <p:spPr bwMode="auto">
          <a:xfrm>
            <a:off x="3954791" y="283734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78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5189705" y="2410704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144"/>
          <p:cNvSpPr>
            <a:spLocks noChangeArrowheads="1"/>
          </p:cNvSpPr>
          <p:nvPr/>
        </p:nvSpPr>
        <p:spPr bwMode="auto">
          <a:xfrm>
            <a:off x="8012403" y="4609861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21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6085428" y="237746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4860032" y="5832371"/>
            <a:ext cx="10823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 cirrhosis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cxnSp>
        <p:nvCxnSpPr>
          <p:cNvPr id="76" name="Connecteur droit 75"/>
          <p:cNvCxnSpPr/>
          <p:nvPr/>
        </p:nvCxnSpPr>
        <p:spPr bwMode="auto">
          <a:xfrm>
            <a:off x="763997" y="6100482"/>
            <a:ext cx="1809961" cy="136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515870" y="554695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782091" y="5598568"/>
            <a:ext cx="48421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204</a:t>
            </a:r>
            <a:endParaRPr lang="fr-FR" sz="1400" dirty="0"/>
          </a:p>
        </p:txBody>
      </p:sp>
      <p:sp>
        <p:nvSpPr>
          <p:cNvPr id="82" name="ZoneTexte 81"/>
          <p:cNvSpPr txBox="1"/>
          <p:nvPr/>
        </p:nvSpPr>
        <p:spPr>
          <a:xfrm>
            <a:off x="1925057" y="5597286"/>
            <a:ext cx="48421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202</a:t>
            </a:r>
            <a:endParaRPr lang="fr-FR" sz="14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337202" y="5598568"/>
            <a:ext cx="38436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71</a:t>
            </a:r>
            <a:endParaRPr lang="fr-FR" sz="14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843808" y="5612134"/>
            <a:ext cx="48421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207</a:t>
            </a:r>
            <a:endParaRPr lang="fr-FR" sz="1400" dirty="0"/>
          </a:p>
        </p:txBody>
      </p:sp>
      <p:sp>
        <p:nvSpPr>
          <p:cNvPr id="86" name="ZoneTexte 85"/>
          <p:cNvSpPr txBox="1"/>
          <p:nvPr/>
        </p:nvSpPr>
        <p:spPr>
          <a:xfrm>
            <a:off x="3878774" y="5612134"/>
            <a:ext cx="48421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207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5161440" y="5596003"/>
            <a:ext cx="38436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92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6094296" y="5597286"/>
            <a:ext cx="38436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17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048968" y="5596003"/>
            <a:ext cx="38436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84</a:t>
            </a:r>
            <a:endParaRPr lang="fr-FR" sz="1400" dirty="0"/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2134155" y="5832371"/>
            <a:ext cx="500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ZoneTexte 86"/>
          <p:cNvSpPr txBox="1">
            <a:spLocks noChangeArrowheads="1"/>
          </p:cNvSpPr>
          <p:nvPr/>
        </p:nvSpPr>
        <p:spPr bwMode="auto">
          <a:xfrm>
            <a:off x="2627784" y="6093296"/>
            <a:ext cx="224933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Post-treatment (SVR)</a:t>
            </a:r>
            <a:endParaRPr lang="en-GB" sz="16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2890416" y="5832371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3922259" y="5832371"/>
            <a:ext cx="500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cxnSp>
        <p:nvCxnSpPr>
          <p:cNvPr id="96" name="Connecteur droit 95"/>
          <p:cNvCxnSpPr/>
          <p:nvPr/>
        </p:nvCxnSpPr>
        <p:spPr bwMode="auto">
          <a:xfrm>
            <a:off x="2771800" y="6100482"/>
            <a:ext cx="1809961" cy="136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5940152" y="5832371"/>
            <a:ext cx="8595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ea typeface="Arial" pitchFamily="-1" charset="0"/>
                <a:cs typeface="Arial" pitchFamily="-1" charset="0"/>
              </a:rPr>
              <a:t>C</a:t>
            </a: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irrhosis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ZoneTexte 86"/>
          <p:cNvSpPr txBox="1">
            <a:spLocks noChangeArrowheads="1"/>
          </p:cNvSpPr>
          <p:nvPr/>
        </p:nvSpPr>
        <p:spPr bwMode="auto">
          <a:xfrm>
            <a:off x="5292080" y="6120757"/>
            <a:ext cx="1301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 2</a:t>
            </a:r>
            <a:endParaRPr lang="en-GB" sz="16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3" name="Connecteur droit 102"/>
          <p:cNvCxnSpPr/>
          <p:nvPr/>
        </p:nvCxnSpPr>
        <p:spPr bwMode="auto">
          <a:xfrm>
            <a:off x="5076056" y="6100482"/>
            <a:ext cx="1701839" cy="136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ZoneTexte 86"/>
          <p:cNvSpPr txBox="1">
            <a:spLocks noChangeArrowheads="1"/>
          </p:cNvSpPr>
          <p:nvPr/>
        </p:nvSpPr>
        <p:spPr bwMode="auto">
          <a:xfrm>
            <a:off x="7164288" y="6120757"/>
            <a:ext cx="1301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 3</a:t>
            </a:r>
            <a:endParaRPr lang="en-GB" sz="16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6876256" y="6100482"/>
            <a:ext cx="1809961" cy="136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ectangle 144"/>
          <p:cNvSpPr>
            <a:spLocks noChangeArrowheads="1"/>
          </p:cNvSpPr>
          <p:nvPr/>
        </p:nvSpPr>
        <p:spPr bwMode="auto">
          <a:xfrm>
            <a:off x="7071412" y="3153879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68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8043350" y="5599851"/>
            <a:ext cx="384365" cy="265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14</a:t>
            </a:r>
            <a:endParaRPr lang="fr-FR" sz="1400" dirty="0"/>
          </a:p>
        </p:txBody>
      </p:sp>
      <p:cxnSp>
        <p:nvCxnSpPr>
          <p:cNvPr id="113" name="Connecteur droit 112"/>
          <p:cNvCxnSpPr/>
          <p:nvPr/>
        </p:nvCxnSpPr>
        <p:spPr bwMode="auto">
          <a:xfrm>
            <a:off x="5197161" y="2241142"/>
            <a:ext cx="3614919" cy="136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Line 146"/>
          <p:cNvSpPr>
            <a:spLocks noChangeShapeType="1"/>
          </p:cNvSpPr>
          <p:nvPr/>
        </p:nvSpPr>
        <p:spPr bwMode="auto">
          <a:xfrm>
            <a:off x="5158341" y="5594720"/>
            <a:ext cx="369594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6730012" y="5832371"/>
            <a:ext cx="10823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 cirrhosis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9" name="Rectangle 40"/>
          <p:cNvSpPr>
            <a:spLocks noChangeArrowheads="1"/>
          </p:cNvSpPr>
          <p:nvPr/>
        </p:nvSpPr>
        <p:spPr bwMode="auto">
          <a:xfrm>
            <a:off x="7812360" y="5832371"/>
            <a:ext cx="8595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ea typeface="Arial" pitchFamily="-1" charset="0"/>
                <a:cs typeface="Arial" pitchFamily="-1" charset="0"/>
              </a:rPr>
              <a:t>C</a:t>
            </a:r>
            <a:r>
              <a:rPr lang="en-GB" sz="12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irrhosis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2" name="Rectangle 135"/>
          <p:cNvSpPr>
            <a:spLocks noChangeArrowheads="1"/>
          </p:cNvSpPr>
          <p:nvPr/>
        </p:nvSpPr>
        <p:spPr bwMode="auto">
          <a:xfrm>
            <a:off x="416484" y="5501922"/>
            <a:ext cx="99386" cy="1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</p:spTree>
    <p:extLst>
      <p:ext uri="{BB962C8B-B14F-4D97-AF65-F5344CB8AC3E}">
        <p14:creationId xmlns:p14="http://schemas.microsoft.com/office/powerpoint/2010/main" val="228704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88192"/>
              </p:ext>
            </p:extLst>
          </p:nvPr>
        </p:nvGraphicFramePr>
        <p:xfrm>
          <a:off x="572894" y="3369920"/>
          <a:ext cx="7656707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596"/>
                <a:gridCol w="2281446"/>
                <a:gridCol w="1384665"/>
              </a:tblGrid>
              <a:tr h="248127">
                <a:tc>
                  <a:txBody>
                    <a:bodyPr/>
                    <a:lstStyle/>
                    <a:p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OR (95% CI)</a:t>
                      </a:r>
                      <a:endParaRPr lang="en-US" sz="1800" b="1" noProof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</a:t>
                      </a:r>
                      <a:endParaRPr lang="en-US" sz="1800" b="1" noProof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481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Female vs 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2.67 (1.2 - 5.94)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0.016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127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Genotype 2 </a:t>
                      </a:r>
                      <a:r>
                        <a:rPr lang="en-US" sz="1600" b="1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 3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8.66 (3.62 -</a:t>
                      </a:r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20.73)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&lt; 0.0001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9039"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Duration on prior IFN-based therapy</a:t>
                      </a:r>
                    </a:p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≤ 12 weeks vs no</a:t>
                      </a:r>
                    </a:p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&gt; 12 weeks vs no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noProof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0.57</a:t>
                      </a:r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 (0.18 - 1.8)</a:t>
                      </a:r>
                    </a:p>
                    <a:p>
                      <a:pPr algn="ctr"/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0.13 (0.038 - 0.45)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0.0013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POSITRON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SOF + RBV for HCV genotypes 2 and 3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1944216"/>
          </a:xfrm>
        </p:spPr>
        <p:txBody>
          <a:bodyPr/>
          <a:lstStyle/>
          <a:p>
            <a:r>
              <a:rPr lang="en-US" sz="2000" dirty="0" err="1"/>
              <a:t>Virologic</a:t>
            </a:r>
            <a:r>
              <a:rPr lang="en-US" sz="2000" dirty="0"/>
              <a:t> breakthrough during treatment : none</a:t>
            </a:r>
          </a:p>
          <a:p>
            <a:r>
              <a:rPr lang="en-US" sz="2000" dirty="0"/>
              <a:t>Relapse in patients with HCV RNA &lt; 25 IU</a:t>
            </a:r>
            <a:r>
              <a:rPr lang="en-US" sz="2000" dirty="0" smtClean="0"/>
              <a:t>/ml </a:t>
            </a:r>
            <a:r>
              <a:rPr lang="en-US" sz="2000" dirty="0"/>
              <a:t>at end of completed treatment</a:t>
            </a:r>
          </a:p>
          <a:p>
            <a:pPr lvl="1"/>
            <a:r>
              <a:rPr lang="en-US" dirty="0"/>
              <a:t>40/201 (20%) in patients who completed treatment</a:t>
            </a:r>
          </a:p>
          <a:p>
            <a:pPr lvl="1"/>
            <a:r>
              <a:rPr lang="en-US" dirty="0"/>
              <a:t>2/4 (50%) in patients who did not complete treatment</a:t>
            </a:r>
            <a:endParaRPr lang="en-US" sz="1600" dirty="0"/>
          </a:p>
          <a:p>
            <a:r>
              <a:rPr lang="en-US" sz="2000" dirty="0"/>
              <a:t>Multivariate analysis of factors associated with </a:t>
            </a:r>
            <a:r>
              <a:rPr lang="en-US" sz="2000" dirty="0" smtClean="0"/>
              <a:t>SVR</a:t>
            </a:r>
            <a:r>
              <a:rPr lang="en-US" sz="2000" baseline="-25000" dirty="0" smtClean="0"/>
              <a:t>12</a:t>
            </a:r>
            <a:endParaRPr lang="fr-FR" sz="2000" baseline="-25000" dirty="0"/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 bwMode="auto">
          <a:xfrm>
            <a:off x="539750" y="5229201"/>
            <a:ext cx="835183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Resistance testing (sequencing) </a:t>
            </a:r>
          </a:p>
          <a:p>
            <a:pPr lvl="1"/>
            <a:r>
              <a:rPr lang="en-US" kern="0" dirty="0"/>
              <a:t>Done in 39/42 </a:t>
            </a:r>
            <a:r>
              <a:rPr lang="en-US" kern="0" dirty="0" smtClean="0"/>
              <a:t>relapses</a:t>
            </a:r>
            <a:endParaRPr lang="en-US" kern="0" dirty="0"/>
          </a:p>
          <a:p>
            <a:pPr lvl="2"/>
            <a:r>
              <a:rPr lang="en-US" kern="0" dirty="0"/>
              <a:t>No SOF-associated mutation (S282T)</a:t>
            </a:r>
          </a:p>
          <a:p>
            <a:pPr lvl="2"/>
            <a:r>
              <a:rPr lang="en-US" kern="0" dirty="0"/>
              <a:t>5 NS5B substitutions in &gt; 2 </a:t>
            </a:r>
            <a:r>
              <a:rPr lang="en-US" kern="0" dirty="0" smtClean="0"/>
              <a:t>subjects </a:t>
            </a:r>
            <a:r>
              <a:rPr lang="en-US" kern="0" dirty="0"/>
              <a:t>(no change in susceptibility to SOF)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</p:spTree>
    <p:extLst>
      <p:ext uri="{BB962C8B-B14F-4D97-AF65-F5344CB8AC3E}">
        <p14:creationId xmlns:p14="http://schemas.microsoft.com/office/powerpoint/2010/main" val="384218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POSITRON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9142"/>
              </p:ext>
            </p:extLst>
          </p:nvPr>
        </p:nvGraphicFramePr>
        <p:xfrm>
          <a:off x="539750" y="1700808"/>
          <a:ext cx="8136706" cy="4679076"/>
        </p:xfrm>
        <a:graphic>
          <a:graphicData uri="http://schemas.openxmlformats.org/drawingml/2006/table">
            <a:tbl>
              <a:tblPr/>
              <a:tblGrid>
                <a:gridCol w="3979527"/>
                <a:gridCol w="2017710"/>
                <a:gridCol w="2139469"/>
              </a:tblGrid>
              <a:tr h="28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(5%)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n (%)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</p:spTree>
    <p:extLst>
      <p:ext uri="{BB962C8B-B14F-4D97-AF65-F5344CB8AC3E}">
        <p14:creationId xmlns:p14="http://schemas.microsoft.com/office/powerpoint/2010/main" val="239711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POSITRON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In this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phase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III study,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weeks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of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treatment with SOF and RBV resulted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a SVR</a:t>
            </a:r>
            <a:r>
              <a:rPr lang="en-US" sz="2000" baseline="-2500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 in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78% of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patients for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whom interferon treatment was not an option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genotype 2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infection, high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response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rates (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&gt; 92%)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were observed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all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patient subgroups </a:t>
            </a:r>
          </a:p>
          <a:p>
            <a:pPr lvl="2">
              <a:spcBef>
                <a:spcPts val="302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genotype 3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infection, response rates were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lower than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genotype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2 infection, especially in the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subgroup of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patients with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cirrhosis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resistance was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detected in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patients who did not have a sustained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response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000" dirty="0" smtClean="0"/>
              <a:t>he rate of premature discontinuation of treatment with SOF and RBV due to adverse events was low (2%)</a:t>
            </a:r>
          </a:p>
          <a:p>
            <a:pPr lvl="1">
              <a:spcBef>
                <a:spcPts val="302"/>
              </a:spcBef>
            </a:pP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conclusion, 12 weeks of treatment with SOF and RBV can be an effective option for patients with HCV genotype 2 infection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125469" y="6581001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de-DE" dirty="0"/>
              <a:t>Jacobson IM. NEJM 2013; 368:1867-77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POSITRON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19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863</Words>
  <Application>Microsoft Macintosh PowerPoint</Application>
  <PresentationFormat>Présentation à l'écran (4:3)</PresentationFormat>
  <Paragraphs>219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POSITRON Study: SOF + RBV for HCV genotypes 2 and 3</vt:lpstr>
      <vt:lpstr>POSITRON Study: SOF + RBV for HCV genotypes 2 and 3</vt:lpstr>
      <vt:lpstr>POSITRON Study: SOF + RBV for HCV genotypes 2 and 3</vt:lpstr>
      <vt:lpstr>POSITRON Study: SOF + RBV for HCV genotypes 2 and 3</vt:lpstr>
      <vt:lpstr>POSITRON Study: SOF + RBV for HCV genotypes 2 and 3</vt:lpstr>
      <vt:lpstr>POSITRON Study: SOF + RBV for HCV genotypes 2 and 3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82</cp:revision>
  <dcterms:created xsi:type="dcterms:W3CDTF">2010-10-19T10:42:50Z</dcterms:created>
  <dcterms:modified xsi:type="dcterms:W3CDTF">2015-07-22T23:20:07Z</dcterms:modified>
</cp:coreProperties>
</file>